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7" r:id="rId2"/>
    <p:sldId id="520" r:id="rId3"/>
    <p:sldId id="573" r:id="rId4"/>
    <p:sldId id="631" r:id="rId5"/>
    <p:sldId id="525" r:id="rId6"/>
    <p:sldId id="445" r:id="rId7"/>
    <p:sldId id="394" r:id="rId8"/>
    <p:sldId id="395" r:id="rId9"/>
    <p:sldId id="399" r:id="rId10"/>
    <p:sldId id="396" r:id="rId11"/>
    <p:sldId id="410" r:id="rId12"/>
    <p:sldId id="463" r:id="rId13"/>
    <p:sldId id="462" r:id="rId14"/>
    <p:sldId id="582" r:id="rId15"/>
    <p:sldId id="473" r:id="rId16"/>
    <p:sldId id="474" r:id="rId17"/>
    <p:sldId id="478" r:id="rId18"/>
    <p:sldId id="633" r:id="rId19"/>
    <p:sldId id="634" r:id="rId20"/>
    <p:sldId id="635" r:id="rId21"/>
    <p:sldId id="638" r:id="rId22"/>
    <p:sldId id="639" r:id="rId23"/>
    <p:sldId id="641" r:id="rId24"/>
    <p:sldId id="409" r:id="rId25"/>
    <p:sldId id="642" r:id="rId26"/>
    <p:sldId id="640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D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>
        <p:scale>
          <a:sx n="70" d="100"/>
          <a:sy n="70" d="100"/>
        </p:scale>
        <p:origin x="-139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93EE4B4-E078-47AE-A37A-E7A077EDE9B1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E9F824D-147B-49D3-A7F3-6E69FFEBB0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dirty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  <a:ea typeface="MS Gothic" pitchFamily="49" charset="-128"/>
            </a:endParaRPr>
          </a:p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0237-2DEA-4835-AB68-A363EDDEEC4D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82C8-94AE-4712-A9A4-C45FC3C539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D620-0DBF-4A0A-9C6C-CFFFDDA1C1AA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EE6A-AFC4-4D1A-8384-8964657914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4A6D-7620-4A7D-A48C-8AA2B8EF3BF4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50F2-2237-44C1-AAF3-258898362E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5313" cy="13398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888A-6442-4AFF-9C01-8C05CAE705D0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D39-39E2-4B61-8B8B-79EE00BA0F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00B7-A456-42D0-BB74-34647AB28468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9D34-ED2E-4DD1-B184-5787104DF7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EC57-D195-4CC3-91FF-9E68E84E31E8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1169-21D1-422B-9576-44F900E61C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9EF2-7FE3-4DFB-93D4-67BA42D52997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0B92-8ED7-485B-A04D-101FF66305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A832-CA45-4DE6-86F6-E7ABE36287A5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B537-97FE-420A-A10F-7CD5F072A8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9C35-D9BF-406C-9A08-DEBFD171C0BE}" type="datetimeFigureOut">
              <a:rPr lang="pt-BR"/>
              <a:pPr>
                <a:defRPr/>
              </a:pPr>
              <a:t>12/09/2012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4C14-6012-413D-8A08-B71A9EFC8D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EBDD-817C-4F8B-98E5-F017A3F02456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AF26-01DC-4085-820E-26D452A046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0D5F-73FC-4ACA-A2CD-816F922B5F0B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25ED-7EB7-44E0-98E4-A4F38B3567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57975-D9CF-4053-B17F-F320462E1973}" type="datetimeFigureOut">
              <a:rPr lang="pt-BR"/>
              <a:pPr>
                <a:defRPr/>
              </a:pPr>
              <a:t>12/09/2012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631CD4-A3D8-4EAC-9BAA-85EC23A66E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ivea@cnpgl.embrapa.b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331640" y="4000504"/>
            <a:ext cx="664368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b="1" dirty="0" smtClean="0">
                <a:solidFill>
                  <a:srgbClr val="002060"/>
                </a:solidFill>
                <a:latin typeface="Comic Sans MS" pitchFamily="66" charset="0"/>
                <a:ea typeface="MS Gothic" charset="-128"/>
              </a:rPr>
              <a:t>Nívea Maria Vicentini, DSc.</a:t>
            </a:r>
          </a:p>
          <a:p>
            <a:pPr algn="ctr">
              <a:spcBef>
                <a:spcPct val="1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b="1" dirty="0" smtClean="0">
                <a:solidFill>
                  <a:srgbClr val="002060"/>
                </a:solidFill>
                <a:latin typeface="Comic Sans MS" pitchFamily="66" charset="0"/>
                <a:ea typeface="MS Gothic" charset="-128"/>
                <a:cs typeface="+mn-cs"/>
              </a:rPr>
              <a:t>Pesquisadora Embrapa Gado de Leite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MS Gothic" charset="-128"/>
              <a:cs typeface="+mn-cs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79512" y="476672"/>
            <a:ext cx="8820472" cy="31409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54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CERTIFICAÇÃO DOS PRODUTOS DA AGRICULTURA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14348" y="4929198"/>
            <a:ext cx="7715250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pt-BR" b="1" dirty="0" smtClean="0">
                <a:solidFill>
                  <a:srgbClr val="175A0E"/>
                </a:solidFill>
                <a:latin typeface="Comic Sans MS" pitchFamily="66" charset="0"/>
              </a:rPr>
              <a:t>Encontro Gaúcho de Agrotóxicos, Receituário Agronômico e Alimento Seguro - A Vida em 1° </a:t>
            </a:r>
            <a:r>
              <a:rPr lang="pt-BR" b="1" dirty="0" smtClean="0">
                <a:solidFill>
                  <a:srgbClr val="175A0E"/>
                </a:solidFill>
                <a:latin typeface="Comic Sans MS" pitchFamily="66" charset="0"/>
              </a:rPr>
              <a:t>Lugar</a:t>
            </a:r>
          </a:p>
          <a:p>
            <a:pPr algn="ctr" hangingPunct="0"/>
            <a:endParaRPr lang="pt-BR" b="1" dirty="0" smtClean="0">
              <a:solidFill>
                <a:srgbClr val="175A0E"/>
              </a:solidFill>
              <a:latin typeface="Comic Sans MS" pitchFamily="66" charset="0"/>
            </a:endParaRPr>
          </a:p>
          <a:p>
            <a:pPr algn="ctr">
              <a:spcBef>
                <a:spcPct val="1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b="1" dirty="0" smtClean="0">
                <a:solidFill>
                  <a:srgbClr val="175A0E"/>
                </a:solidFill>
                <a:latin typeface="Comic Sans MS" pitchFamily="66" charset="0"/>
              </a:rPr>
              <a:t>Porto Alegre, 12 </a:t>
            </a:r>
            <a:r>
              <a:rPr lang="fr-FR" b="1" dirty="0">
                <a:solidFill>
                  <a:srgbClr val="175A0E"/>
                </a:solidFill>
                <a:latin typeface="Comic Sans MS" pitchFamily="66" charset="0"/>
              </a:rPr>
              <a:t>de </a:t>
            </a:r>
            <a:r>
              <a:rPr lang="fr-FR" b="1" dirty="0" smtClean="0">
                <a:solidFill>
                  <a:srgbClr val="175A0E"/>
                </a:solidFill>
                <a:latin typeface="Comic Sans MS" pitchFamily="66" charset="0"/>
              </a:rPr>
              <a:t>setembro </a:t>
            </a:r>
            <a:r>
              <a:rPr lang="fr-FR" b="1" dirty="0">
                <a:solidFill>
                  <a:srgbClr val="175A0E"/>
                </a:solidFill>
                <a:latin typeface="Comic Sans MS" pitchFamily="66" charset="0"/>
              </a:rPr>
              <a:t>de </a:t>
            </a:r>
            <a:r>
              <a:rPr lang="fr-FR" b="1" dirty="0" smtClean="0">
                <a:solidFill>
                  <a:srgbClr val="175A0E"/>
                </a:solidFill>
                <a:latin typeface="Comic Sans MS" pitchFamily="66" charset="0"/>
              </a:rPr>
              <a:t>2012</a:t>
            </a:r>
            <a:endParaRPr lang="fr-FR" b="1" dirty="0">
              <a:solidFill>
                <a:srgbClr val="175A0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428875" y="1857375"/>
            <a:ext cx="5959475" cy="3901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Modo pelo qual uma </a:t>
            </a:r>
            <a:r>
              <a:rPr lang="pt-BR" sz="2800" b="1" dirty="0" smtClean="0">
                <a:solidFill>
                  <a:srgbClr val="210DB3"/>
                </a:solidFill>
                <a:latin typeface="Comic Sans MS" pitchFamily="66" charset="0"/>
              </a:rPr>
              <a:t>certificadora </a:t>
            </a: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dá garantia escrita </a:t>
            </a:r>
            <a:r>
              <a:rPr lang="pt-BR" sz="2800" b="1" dirty="0">
                <a:solidFill>
                  <a:srgbClr val="210DB3"/>
                </a:solidFill>
                <a:latin typeface="Comic Sans MS" pitchFamily="66" charset="0"/>
              </a:rPr>
              <a:t>(certificado) </a:t>
            </a: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de que um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produto está em </a:t>
            </a: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conformidade com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requisitos técnicos estabelecidos </a:t>
            </a:r>
            <a:r>
              <a:rPr lang="pt-BR" sz="2800" b="1" dirty="0">
                <a:solidFill>
                  <a:srgbClr val="210DB3"/>
                </a:solidFill>
                <a:latin typeface="Comic Sans MS" pitchFamily="66" charset="0"/>
              </a:rPr>
              <a:t>(normas e regulamentos)</a:t>
            </a:r>
            <a:r>
              <a:rPr lang="en-GB" sz="2800" dirty="0">
                <a:solidFill>
                  <a:srgbClr val="210DB3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2771" name="Picture 1" descr="C:\Users\Pessoal\AppData\Local\Microsoft\Windows\Temporary Internet Files\Content.IE5\BSIMT1MY\MCj035368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15732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195736" y="476672"/>
            <a:ext cx="5616624" cy="7143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135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rgbClr val="FFFF00"/>
              </a:buClr>
              <a:buSzPct val="100000"/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+mn-cs"/>
              </a:rPr>
              <a:t>CERTIFICAÇÃO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1"/>
          <p:cNvSpPr>
            <a:spLocks noChangeArrowheads="1"/>
          </p:cNvSpPr>
          <p:nvPr/>
        </p:nvSpPr>
        <p:spPr bwMode="auto">
          <a:xfrm>
            <a:off x="500034" y="500042"/>
            <a:ext cx="3382962" cy="4095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990033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99"/>
                </a:solidFill>
                <a:latin typeface="Arial" charset="0"/>
                <a:ea typeface="MS Gothic" charset="-128"/>
                <a:cs typeface="+mn-cs"/>
              </a:rPr>
              <a:t>Certificado de Conformidade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09681"/>
            <a:ext cx="35163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923928" y="-99392"/>
            <a:ext cx="5256584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Documentos da Certificação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3771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857752" y="1785926"/>
            <a:ext cx="2836862" cy="4095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rgbClr val="990033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99"/>
                </a:solidFill>
                <a:latin typeface="Arial" charset="0"/>
                <a:ea typeface="MS Gothic" charset="-128"/>
                <a:cs typeface="+mn-cs"/>
              </a:rPr>
              <a:t>Marca de Conformidade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500430" y="-99392"/>
            <a:ext cx="5680082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Requisitos para Certificação</a:t>
            </a:r>
            <a:endParaRPr lang="pt-BR" sz="2800" b="1" kern="0" dirty="0"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71472" y="1142984"/>
            <a:ext cx="817245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Norma ou regulamento técnico de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referência.</a:t>
            </a: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Programa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certificação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estabelecido.</a:t>
            </a: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Certificadora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acreditada.</a:t>
            </a: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>
                <a:solidFill>
                  <a:srgbClr val="210DB3"/>
                </a:solidFill>
                <a:latin typeface="Comic Sans MS" pitchFamily="66" charset="0"/>
              </a:rPr>
              <a:t>Laboratório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acreditado ou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credenciado.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Pessoal qualificado.</a:t>
            </a: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395536" y="129172"/>
            <a:ext cx="8382000" cy="15716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54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Principais Programas </a:t>
            </a:r>
            <a:r>
              <a:rPr lang="pt-BR" sz="54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de </a:t>
            </a:r>
            <a:r>
              <a:rPr lang="pt-BR" sz="54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Certificação </a:t>
            </a:r>
            <a:endParaRPr lang="pt-BR" sz="5400" b="1" kern="0" dirty="0"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5022"/>
            <a:ext cx="3771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006" y="4729179"/>
            <a:ext cx="5010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467544" y="332656"/>
            <a:ext cx="8352928" cy="23762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PRODUÇÃO</a:t>
            </a:r>
            <a:r>
              <a:rPr kumimoji="0" lang="en-GB" sz="44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 INTEGRADA AGROPECUÁRIA</a:t>
            </a:r>
          </a:p>
          <a:p>
            <a:pPr lvl="0"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PI </a:t>
            </a:r>
            <a:r>
              <a:rPr lang="en-GB" sz="4400" b="1" kern="0" dirty="0" err="1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Brasil</a:t>
            </a:r>
            <a:endParaRPr kumimoji="0" lang="en-GB" sz="4400" b="1" i="0" u="none" strike="noStrike" kern="0" cap="none" spc="0" normalizeH="0" noProof="0" dirty="0" smtClean="0">
              <a:ln>
                <a:noFill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2" name="Imagem 11" descr="Ordenha IMG_8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276000"/>
            <a:ext cx="2633472" cy="181417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96008"/>
            <a:ext cx="1642872" cy="17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90736" y="3267496"/>
          <a:ext cx="1905000" cy="1817688"/>
        </p:xfrm>
        <a:graphic>
          <a:graphicData uri="http://schemas.openxmlformats.org/presentationml/2006/ole">
            <p:oleObj spid="_x0000_s96258" name="Documento de imagem" r:id="rId6" imgW="2895480" imgH="2762280" progId="">
              <p:embed/>
            </p:oleObj>
          </a:graphicData>
        </a:graphic>
      </p:graphicFrame>
      <p:pic>
        <p:nvPicPr>
          <p:cNvPr id="10" name="Picture 6" descr="banan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6494" y="3256384"/>
            <a:ext cx="1963738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30238" y="1412875"/>
            <a:ext cx="6029325" cy="393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>
                <a:solidFill>
                  <a:srgbClr val="262699"/>
                </a:solidFill>
                <a:latin typeface="Comic Sans MS" pitchFamily="66" charset="0"/>
              </a:rPr>
              <a:t>Programa voluntário desenvolvido pelo </a:t>
            </a:r>
            <a:r>
              <a:rPr lang="pt-BR" sz="2400" b="1" dirty="0">
                <a:solidFill>
                  <a:srgbClr val="262699"/>
                </a:solidFill>
                <a:latin typeface="Comic Sans MS" pitchFamily="66" charset="0"/>
              </a:rPr>
              <a:t>MAPA.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>
                <a:solidFill>
                  <a:srgbClr val="262699"/>
                </a:solidFill>
                <a:latin typeface="Comic Sans MS" pitchFamily="66" charset="0"/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>
                <a:solidFill>
                  <a:srgbClr val="262699"/>
                </a:solidFill>
                <a:latin typeface="Comic Sans MS" pitchFamily="66" charset="0"/>
              </a:rPr>
              <a:t>Parceria MAPA/CNPq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>
                <a:solidFill>
                  <a:srgbClr val="262699"/>
                </a:solidFill>
                <a:latin typeface="Comic Sans MS" pitchFamily="66" charset="0"/>
              </a:rPr>
              <a:t>Coordenação dos projetos: Embrapa e Universidades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dirty="0">
              <a:solidFill>
                <a:srgbClr val="2626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262699"/>
                </a:solidFill>
                <a:latin typeface="Comic Sans MS" pitchFamily="66" charset="0"/>
              </a:rPr>
              <a:t>INMETRO</a:t>
            </a:r>
            <a:r>
              <a:rPr lang="pt-BR" sz="2400" dirty="0">
                <a:solidFill>
                  <a:srgbClr val="262699"/>
                </a:solidFill>
                <a:latin typeface="Comic Sans MS" pitchFamily="66" charset="0"/>
              </a:rPr>
              <a:t> regulamenta as atividades de certificação.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95736" y="332656"/>
            <a:ext cx="4608512" cy="8583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135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rgbClr val="FFFF00"/>
              </a:buClr>
              <a:buSzPct val="100000"/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+mn-cs"/>
              </a:rPr>
              <a:t>PI Brasil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MS Gothic" charset="-128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775575" y="4286256"/>
          <a:ext cx="1368425" cy="1817688"/>
        </p:xfrm>
        <a:graphic>
          <a:graphicData uri="http://schemas.openxmlformats.org/presentationml/2006/ole">
            <p:oleObj spid="_x0000_s305155" name="Documento de imagem" r:id="rId4" imgW="2743200" imgH="3648240" progId="Imaging.Document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215206" y="3286124"/>
          <a:ext cx="1733547" cy="1516359"/>
        </p:xfrm>
        <a:graphic>
          <a:graphicData uri="http://schemas.openxmlformats.org/presentationml/2006/ole">
            <p:oleObj spid="_x0000_s305154" name="Documento de imagem" r:id="rId5" imgW="4029120" imgH="3086280" progId="Imaging.Document">
              <p:embed/>
            </p:oleObj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6715140" y="1785926"/>
          <a:ext cx="1796868" cy="1714512"/>
        </p:xfrm>
        <a:graphic>
          <a:graphicData uri="http://schemas.openxmlformats.org/presentationml/2006/ole">
            <p:oleObj spid="_x0000_s305153" name="Documento de imagem" r:id="rId6" imgW="2895480" imgH="2762280" progId="Imaging.Document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0113" y="0"/>
            <a:ext cx="6629400" cy="6096000"/>
            <a:chOff x="576" y="480"/>
            <a:chExt cx="4176" cy="3840"/>
          </a:xfrm>
        </p:grpSpPr>
        <p:sp>
          <p:nvSpPr>
            <p:cNvPr id="74779" name="Oval 27"/>
            <p:cNvSpPr>
              <a:spLocks noChangeArrowheads="1"/>
            </p:cNvSpPr>
            <p:nvPr/>
          </p:nvSpPr>
          <p:spPr bwMode="auto">
            <a:xfrm>
              <a:off x="1710" y="3552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ROSAS</a:t>
              </a:r>
            </a:p>
          </p:txBody>
        </p:sp>
        <p:sp>
          <p:nvSpPr>
            <p:cNvPr id="28679" name="Line 3"/>
            <p:cNvSpPr>
              <a:spLocks noChangeShapeType="1"/>
            </p:cNvSpPr>
            <p:nvPr/>
          </p:nvSpPr>
          <p:spPr bwMode="auto">
            <a:xfrm>
              <a:off x="3552" y="2304"/>
              <a:ext cx="768" cy="24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0" name="Line 4"/>
            <p:cNvSpPr>
              <a:spLocks noChangeShapeType="1"/>
            </p:cNvSpPr>
            <p:nvPr/>
          </p:nvSpPr>
          <p:spPr bwMode="auto">
            <a:xfrm flipV="1">
              <a:off x="1776" y="2536"/>
              <a:ext cx="624" cy="83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1" name="Line 5"/>
            <p:cNvSpPr>
              <a:spLocks noChangeShapeType="1"/>
            </p:cNvSpPr>
            <p:nvPr/>
          </p:nvSpPr>
          <p:spPr bwMode="auto">
            <a:xfrm flipH="1" flipV="1">
              <a:off x="3064" y="2824"/>
              <a:ext cx="256" cy="78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2" name="Line 6"/>
            <p:cNvSpPr>
              <a:spLocks noChangeShapeType="1"/>
            </p:cNvSpPr>
            <p:nvPr/>
          </p:nvSpPr>
          <p:spPr bwMode="auto">
            <a:xfrm>
              <a:off x="3504" y="2112"/>
              <a:ext cx="1008" cy="9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3" name="Line 7"/>
            <p:cNvSpPr>
              <a:spLocks noChangeShapeType="1"/>
            </p:cNvSpPr>
            <p:nvPr/>
          </p:nvSpPr>
          <p:spPr bwMode="auto">
            <a:xfrm flipV="1">
              <a:off x="1296" y="2344"/>
              <a:ext cx="960" cy="11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4" name="Line 8"/>
            <p:cNvSpPr>
              <a:spLocks noChangeShapeType="1"/>
            </p:cNvSpPr>
            <p:nvPr/>
          </p:nvSpPr>
          <p:spPr bwMode="auto">
            <a:xfrm>
              <a:off x="3456" y="2544"/>
              <a:ext cx="1104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5" name="Line 9"/>
            <p:cNvSpPr>
              <a:spLocks noChangeShapeType="1"/>
            </p:cNvSpPr>
            <p:nvPr/>
          </p:nvSpPr>
          <p:spPr bwMode="auto">
            <a:xfrm flipH="1">
              <a:off x="2248" y="2784"/>
              <a:ext cx="208" cy="81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Line 10"/>
            <p:cNvSpPr>
              <a:spLocks noChangeShapeType="1"/>
            </p:cNvSpPr>
            <p:nvPr/>
          </p:nvSpPr>
          <p:spPr bwMode="auto">
            <a:xfrm flipV="1">
              <a:off x="3456" y="1576"/>
              <a:ext cx="1008" cy="35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7" name="Line 11"/>
            <p:cNvSpPr>
              <a:spLocks noChangeShapeType="1"/>
            </p:cNvSpPr>
            <p:nvPr/>
          </p:nvSpPr>
          <p:spPr bwMode="auto">
            <a:xfrm flipV="1">
              <a:off x="1296" y="2488"/>
              <a:ext cx="1008" cy="59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8" name="Line 12"/>
            <p:cNvSpPr>
              <a:spLocks noChangeShapeType="1"/>
            </p:cNvSpPr>
            <p:nvPr/>
          </p:nvSpPr>
          <p:spPr bwMode="auto">
            <a:xfrm>
              <a:off x="3264" y="2688"/>
              <a:ext cx="768" cy="86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9" name="Line 13"/>
            <p:cNvSpPr>
              <a:spLocks noChangeShapeType="1"/>
            </p:cNvSpPr>
            <p:nvPr/>
          </p:nvSpPr>
          <p:spPr bwMode="auto">
            <a:xfrm>
              <a:off x="1776" y="1248"/>
              <a:ext cx="528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Line 14"/>
            <p:cNvSpPr>
              <a:spLocks noChangeShapeType="1"/>
            </p:cNvSpPr>
            <p:nvPr/>
          </p:nvSpPr>
          <p:spPr bwMode="auto">
            <a:xfrm flipH="1">
              <a:off x="3112" y="1248"/>
              <a:ext cx="160" cy="38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Line 15"/>
            <p:cNvSpPr>
              <a:spLocks noChangeShapeType="1"/>
            </p:cNvSpPr>
            <p:nvPr/>
          </p:nvSpPr>
          <p:spPr bwMode="auto">
            <a:xfrm>
              <a:off x="2544" y="1200"/>
              <a:ext cx="144" cy="38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2" name="Line 16"/>
            <p:cNvSpPr>
              <a:spLocks noChangeShapeType="1"/>
            </p:cNvSpPr>
            <p:nvPr/>
          </p:nvSpPr>
          <p:spPr bwMode="auto">
            <a:xfrm flipV="1">
              <a:off x="3312" y="1240"/>
              <a:ext cx="672" cy="54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602" name="Oval 17"/>
            <p:cNvSpPr>
              <a:spLocks noChangeArrowheads="1"/>
            </p:cNvSpPr>
            <p:nvPr/>
          </p:nvSpPr>
          <p:spPr bwMode="auto">
            <a:xfrm>
              <a:off x="2154" y="1488"/>
              <a:ext cx="1440" cy="144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CCFF"/>
                </a:gs>
                <a:gs pos="100000">
                  <a:srgbClr val="FFFFFF"/>
                </a:gs>
              </a:gsLst>
              <a:lin ang="13500000" scaled="1"/>
            </a:gra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CC33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4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6" charset="0"/>
                  <a:ea typeface="MS Gothic" charset="-128"/>
                  <a:cs typeface="+mn-cs"/>
                </a:rPr>
                <a:t>PI</a:t>
              </a:r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auto">
            <a:xfrm>
              <a:off x="1440" y="528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MEL</a:t>
              </a:r>
            </a:p>
          </p:txBody>
        </p:sp>
        <p:sp>
          <p:nvSpPr>
            <p:cNvPr id="74771" name="Oval 19"/>
            <p:cNvSpPr>
              <a:spLocks noChangeArrowheads="1"/>
            </p:cNvSpPr>
            <p:nvPr/>
          </p:nvSpPr>
          <p:spPr bwMode="auto">
            <a:xfrm>
              <a:off x="864" y="912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GADO DE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 CORTE</a:t>
              </a:r>
            </a:p>
          </p:txBody>
        </p:sp>
        <p:sp>
          <p:nvSpPr>
            <p:cNvPr id="74772" name="Oval 20"/>
            <p:cNvSpPr>
              <a:spLocks noChangeArrowheads="1"/>
            </p:cNvSpPr>
            <p:nvPr/>
          </p:nvSpPr>
          <p:spPr bwMode="auto">
            <a:xfrm>
              <a:off x="576" y="1488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TRIGO</a:t>
              </a:r>
            </a:p>
          </p:txBody>
        </p:sp>
        <p:sp>
          <p:nvSpPr>
            <p:cNvPr id="74773" name="Oval 21"/>
            <p:cNvSpPr>
              <a:spLocks noChangeArrowheads="1"/>
            </p:cNvSpPr>
            <p:nvPr/>
          </p:nvSpPr>
          <p:spPr bwMode="auto">
            <a:xfrm>
              <a:off x="624" y="2776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TOMATE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INDUSTRIA</a:t>
              </a:r>
            </a:p>
          </p:txBody>
        </p:sp>
        <p:sp>
          <p:nvSpPr>
            <p:cNvPr id="74774" name="Oval 22"/>
            <p:cNvSpPr>
              <a:spLocks noChangeArrowheads="1"/>
            </p:cNvSpPr>
            <p:nvPr/>
          </p:nvSpPr>
          <p:spPr bwMode="auto">
            <a:xfrm>
              <a:off x="3984" y="2640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AMENDOIM</a:t>
              </a:r>
            </a:p>
          </p:txBody>
        </p:sp>
        <p:sp>
          <p:nvSpPr>
            <p:cNvPr id="74775" name="Oval 23"/>
            <p:cNvSpPr>
              <a:spLocks noChangeArrowheads="1"/>
            </p:cNvSpPr>
            <p:nvPr/>
          </p:nvSpPr>
          <p:spPr bwMode="auto">
            <a:xfrm>
              <a:off x="3696" y="3264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74776" name="Oval 24"/>
            <p:cNvSpPr>
              <a:spLocks noChangeArrowheads="1"/>
            </p:cNvSpPr>
            <p:nvPr/>
          </p:nvSpPr>
          <p:spPr bwMode="auto">
            <a:xfrm>
              <a:off x="3024" y="3552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t-BR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TOMATE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t-BR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MESA</a:t>
              </a:r>
            </a:p>
          </p:txBody>
        </p:sp>
        <p:sp>
          <p:nvSpPr>
            <p:cNvPr id="74777" name="Oval 25"/>
            <p:cNvSpPr>
              <a:spLocks noChangeArrowheads="1"/>
            </p:cNvSpPr>
            <p:nvPr/>
          </p:nvSpPr>
          <p:spPr bwMode="auto">
            <a:xfrm>
              <a:off x="1104" y="3264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FLORES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TROPICAIS</a:t>
              </a:r>
            </a:p>
          </p:txBody>
        </p:sp>
        <p:sp>
          <p:nvSpPr>
            <p:cNvPr id="74778" name="Oval 26"/>
            <p:cNvSpPr>
              <a:spLocks noChangeArrowheads="1"/>
            </p:cNvSpPr>
            <p:nvPr/>
          </p:nvSpPr>
          <p:spPr bwMode="auto">
            <a:xfrm>
              <a:off x="576" y="2208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SOJA</a:t>
              </a:r>
            </a:p>
          </p:txBody>
        </p:sp>
        <p:sp>
          <p:nvSpPr>
            <p:cNvPr id="74780" name="Oval 28"/>
            <p:cNvSpPr>
              <a:spLocks noChangeArrowheads="1"/>
            </p:cNvSpPr>
            <p:nvPr/>
          </p:nvSpPr>
          <p:spPr bwMode="auto">
            <a:xfrm>
              <a:off x="2160" y="480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CAPRINO /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OVINOS</a:t>
              </a:r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auto">
            <a:xfrm>
              <a:off x="2340" y="3540"/>
              <a:ext cx="768" cy="768"/>
            </a:xfrm>
            <a:prstGeom prst="ellipse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ARROZ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74783" name="Oval 31"/>
            <p:cNvSpPr>
              <a:spLocks noChangeArrowheads="1"/>
            </p:cNvSpPr>
            <p:nvPr/>
          </p:nvSpPr>
          <p:spPr bwMode="auto">
            <a:xfrm>
              <a:off x="3648" y="702"/>
              <a:ext cx="768" cy="768"/>
            </a:xfrm>
            <a:prstGeom prst="ellipse">
              <a:avLst/>
            </a:prstGeom>
            <a:solidFill>
              <a:srgbClr val="66FF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FRUTAS</a:t>
              </a:r>
              <a:endParaRPr lang="pt-B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sp>
          <p:nvSpPr>
            <p:cNvPr id="74786" name="Oval 34"/>
            <p:cNvSpPr>
              <a:spLocks noChangeArrowheads="1"/>
            </p:cNvSpPr>
            <p:nvPr/>
          </p:nvSpPr>
          <p:spPr bwMode="auto">
            <a:xfrm>
              <a:off x="2880" y="480"/>
              <a:ext cx="768" cy="76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LEITE 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ea typeface="MS Gothic" charset="-128"/>
                  <a:cs typeface="+mn-cs"/>
                </a:rPr>
                <a:t>BOVINO</a:t>
              </a:r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1584" y="1488"/>
              <a:ext cx="672" cy="38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344" y="1920"/>
              <a:ext cx="816" cy="14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>
              <a:off x="2784" y="2928"/>
              <a:ext cx="1" cy="62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9" name="Oval 34"/>
          <p:cNvSpPr>
            <a:spLocks noChangeArrowheads="1"/>
          </p:cNvSpPr>
          <p:nvPr/>
        </p:nvSpPr>
        <p:spPr bwMode="auto">
          <a:xfrm>
            <a:off x="6372225" y="1052513"/>
            <a:ext cx="1219200" cy="1219200"/>
          </a:xfrm>
          <a:prstGeom prst="ellipse">
            <a:avLst/>
          </a:prstGeom>
          <a:solidFill>
            <a:srgbClr val="FFFF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S Gothic" charset="-128"/>
                <a:cs typeface="+mn-cs"/>
              </a:rPr>
              <a:t>CAFÉ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S Gothic" charset="-128"/>
                <a:cs typeface="+mn-cs"/>
              </a:rPr>
              <a:t>ARÁBICA</a:t>
            </a: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6659563" y="2276475"/>
            <a:ext cx="1219200" cy="1219200"/>
          </a:xfrm>
          <a:prstGeom prst="ellipse">
            <a:avLst/>
          </a:prstGeom>
          <a:solidFill>
            <a:srgbClr val="FFFF99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S Gothic" charset="-128"/>
                <a:cs typeface="+mn-cs"/>
              </a:rPr>
              <a:t>BATATA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5724525" y="4868863"/>
            <a:ext cx="1547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HORTALIÇAS</a:t>
            </a:r>
            <a:endParaRPr lang="pt-BR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042988" y="836613"/>
            <a:ext cx="7488237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pt-BR" sz="2400" b="1" dirty="0">
                <a:solidFill>
                  <a:srgbClr val="210DB3"/>
                </a:solidFill>
                <a:latin typeface="Comic Sans MS" pitchFamily="66" charset="0"/>
              </a:rPr>
              <a:t>Instrução Normativa n</a:t>
            </a:r>
            <a:r>
              <a:rPr lang="pt-BR" sz="2400" b="1" baseline="30000" dirty="0">
                <a:solidFill>
                  <a:srgbClr val="210DB3"/>
                </a:solidFill>
                <a:latin typeface="Comic Sans MS" pitchFamily="66" charset="0"/>
              </a:rPr>
              <a:t>o</a:t>
            </a:r>
            <a:r>
              <a:rPr lang="pt-BR" sz="2400" dirty="0">
                <a:solidFill>
                  <a:srgbClr val="210DB3"/>
                </a:solidFill>
                <a:latin typeface="Comic Sans MS" pitchFamily="66" charset="0"/>
              </a:rPr>
              <a:t> 27, de 30 de agosto de 2010 – Estabelece as diretrizes gerais e orientações para programas e projetos da </a:t>
            </a:r>
            <a:r>
              <a:rPr lang="pt-BR" sz="2400" dirty="0" err="1">
                <a:solidFill>
                  <a:srgbClr val="210DB3"/>
                </a:solidFill>
                <a:latin typeface="Comic Sans MS" pitchFamily="66" charset="0"/>
              </a:rPr>
              <a:t>PI-Brasil</a:t>
            </a:r>
            <a:r>
              <a:rPr lang="pt-BR" sz="2400" dirty="0">
                <a:solidFill>
                  <a:srgbClr val="210DB3"/>
                </a:solidFill>
                <a:latin typeface="Comic Sans MS" pitchFamily="66" charset="0"/>
              </a:rPr>
              <a:t>.</a:t>
            </a:r>
            <a:endParaRPr lang="pt-BR" sz="2400" dirty="0">
              <a:solidFill>
                <a:srgbClr val="210DB3"/>
              </a:solidFill>
              <a:latin typeface="Comic Sans MS" pitchFamily="66" charset="0"/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16013" y="4292600"/>
            <a:ext cx="731520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pt-BR" sz="2400" b="1" dirty="0">
                <a:solidFill>
                  <a:srgbClr val="210DB3"/>
                </a:solidFill>
                <a:latin typeface="Comic Sans MS" pitchFamily="66" charset="0"/>
              </a:rPr>
              <a:t>Instrução Normativa n</a:t>
            </a:r>
            <a:r>
              <a:rPr lang="pt-BR" sz="2400" b="1" baseline="30000" dirty="0">
                <a:solidFill>
                  <a:srgbClr val="210DB3"/>
                </a:solidFill>
                <a:latin typeface="Comic Sans MS" pitchFamily="66" charset="0"/>
              </a:rPr>
              <a:t>o </a:t>
            </a:r>
            <a:r>
              <a:rPr lang="pt-BR" sz="2400" dirty="0">
                <a:solidFill>
                  <a:srgbClr val="210DB3"/>
                </a:solidFill>
                <a:latin typeface="Comic Sans MS" pitchFamily="66" charset="0"/>
              </a:rPr>
              <a:t>xx - Norma técnica Específica da Produção </a:t>
            </a:r>
            <a:r>
              <a:rPr lang="pt-BR" sz="2400" dirty="0" smtClean="0">
                <a:solidFill>
                  <a:srgbClr val="210DB3"/>
                </a:solidFill>
                <a:latin typeface="Comic Sans MS" pitchFamily="66" charset="0"/>
              </a:rPr>
              <a:t>Integrada  </a:t>
            </a:r>
            <a:r>
              <a:rPr lang="pt-BR" sz="2400" dirty="0">
                <a:solidFill>
                  <a:srgbClr val="210DB3"/>
                </a:solidFill>
                <a:latin typeface="Comic Sans MS" pitchFamily="66" charset="0"/>
              </a:rPr>
              <a:t>(NTE</a:t>
            </a:r>
            <a:r>
              <a:rPr lang="pt-BR" sz="2400" dirty="0" smtClean="0">
                <a:solidFill>
                  <a:srgbClr val="210DB3"/>
                </a:solidFill>
                <a:latin typeface="Comic Sans MS" pitchFamily="66" charset="0"/>
              </a:rPr>
              <a:t>)</a:t>
            </a:r>
            <a:r>
              <a:rPr lang="pt-BR" sz="2400" dirty="0" smtClean="0">
                <a:solidFill>
                  <a:srgbClr val="262699"/>
                </a:solidFill>
                <a:latin typeface="Comic Sans MS" pitchFamily="66" charset="0"/>
              </a:rPr>
              <a:t>‏</a:t>
            </a:r>
            <a:r>
              <a:rPr lang="pt-BR" sz="2400" dirty="0">
                <a:solidFill>
                  <a:srgbClr val="2626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71550" y="2636838"/>
            <a:ext cx="7543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77800" indent="-177800" algn="just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pt-BR" sz="2400" b="1" dirty="0" smtClean="0">
                <a:solidFill>
                  <a:srgbClr val="210DB3"/>
                </a:solidFill>
                <a:latin typeface="Comic Sans MS" pitchFamily="66" charset="0"/>
                <a:ea typeface="MS Gothic" pitchFamily="49" charset="-128"/>
              </a:rPr>
              <a:t>Portaria INMETRO n</a:t>
            </a:r>
            <a:r>
              <a:rPr lang="pt-BR" sz="2400" b="1" baseline="30000" dirty="0" smtClean="0">
                <a:solidFill>
                  <a:srgbClr val="210DB3"/>
                </a:solidFill>
                <a:latin typeface="Comic Sans MS" pitchFamily="66" charset="0"/>
                <a:ea typeface="MS Gothic" pitchFamily="49" charset="-128"/>
              </a:rPr>
              <a:t>o</a:t>
            </a:r>
            <a:r>
              <a:rPr lang="pt-BR" sz="2400" b="1" dirty="0" smtClean="0">
                <a:solidFill>
                  <a:srgbClr val="210DB3"/>
                </a:solidFill>
                <a:latin typeface="Comic Sans MS" pitchFamily="66" charset="0"/>
                <a:ea typeface="MS Gothic" pitchFamily="49" charset="-128"/>
              </a:rPr>
              <a:t> 443, </a:t>
            </a:r>
            <a:r>
              <a:rPr lang="pt-BR" sz="2400" dirty="0" smtClean="0">
                <a:solidFill>
                  <a:srgbClr val="210DB3"/>
                </a:solidFill>
                <a:latin typeface="Comic Sans MS" pitchFamily="66" charset="0"/>
                <a:ea typeface="MS Gothic" pitchFamily="49" charset="-128"/>
              </a:rPr>
              <a:t>de 23 de novembro de 2011 – Requisitos </a:t>
            </a:r>
            <a:r>
              <a:rPr lang="pt-BR" sz="2400" dirty="0">
                <a:solidFill>
                  <a:srgbClr val="210DB3"/>
                </a:solidFill>
                <a:latin typeface="Comic Sans MS" pitchFamily="66" charset="0"/>
                <a:ea typeface="MS Gothic" pitchFamily="49" charset="-128"/>
              </a:rPr>
              <a:t>de avaliação da conformidade para Produção Integrada Agropecuária – PI Brasil.</a:t>
            </a: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245768" y="-99392"/>
            <a:ext cx="5934744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Documentos de Referência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475656" y="1196752"/>
            <a:ext cx="5976664" cy="15121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GLOBALG.A.P.</a:t>
            </a:r>
            <a:endParaRPr lang="en-GB" sz="4400" b="1" kern="0" dirty="0"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2343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429000"/>
            <a:ext cx="5010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4181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1285860"/>
            <a:ext cx="73448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GLOBALG.A.P. (antigamente conhecida como EUREPG.A.P) é uma organização privada que estabelece normas voluntárias para a certificação de produtos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agropecuários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(inclusive aquicultura) em todo o mundo.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05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11560" y="1071546"/>
            <a:ext cx="8064896" cy="36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dirty="0" smtClean="0">
                <a:solidFill>
                  <a:srgbClr val="262699"/>
                </a:solidFill>
                <a:latin typeface="Comic Sans MS" pitchFamily="66" charset="0"/>
              </a:rPr>
              <a:t> Desejam saber o que compram e quem, onde e como se produziu.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dirty="0" smtClean="0">
              <a:solidFill>
                <a:srgbClr val="2626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dirty="0" smtClean="0">
                <a:solidFill>
                  <a:srgbClr val="262699"/>
                </a:solidFill>
                <a:latin typeface="Comic Sans MS" pitchFamily="66" charset="0"/>
              </a:rPr>
              <a:t> Buscam informações se o meio ambiente foi </a:t>
            </a:r>
            <a:r>
              <a:rPr lang="pt-BR" sz="3200" dirty="0" smtClean="0">
                <a:solidFill>
                  <a:srgbClr val="262699"/>
                </a:solidFill>
                <a:latin typeface="Comic Sans MS" pitchFamily="66" charset="0"/>
              </a:rPr>
              <a:t>respeitado e, principalmente, </a:t>
            </a:r>
            <a:r>
              <a:rPr lang="pt-BR" sz="3200" dirty="0" smtClean="0">
                <a:solidFill>
                  <a:srgbClr val="262699"/>
                </a:solidFill>
                <a:latin typeface="Comic Sans MS" pitchFamily="66" charset="0"/>
              </a:rPr>
              <a:t>se </a:t>
            </a:r>
            <a:r>
              <a:rPr lang="pt-BR" sz="3200" dirty="0" smtClean="0">
                <a:solidFill>
                  <a:srgbClr val="262699"/>
                </a:solidFill>
                <a:latin typeface="Comic Sans MS" pitchFamily="66" charset="0"/>
              </a:rPr>
              <a:t>o alimento é seguro.</a:t>
            </a:r>
            <a:endParaRPr lang="pt-BR" sz="3200" dirty="0" smtClean="0">
              <a:solidFill>
                <a:srgbClr val="262699"/>
              </a:solidFill>
              <a:latin typeface="Comic Sans MS" pitchFamily="66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43438" y="-27384"/>
            <a:ext cx="4537074" cy="576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sz="2800" b="1" i="0" u="none" strike="noStrike" kern="0" cap="none" spc="0" normalizeH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Consumidores</a:t>
            </a:r>
            <a:endParaRPr kumimoji="0" lang="pt-BR" sz="2800" b="1" i="0" u="none" strike="noStrike" kern="0" cap="none" spc="0" normalizeH="0" dirty="0" smtClean="0">
              <a:ln>
                <a:noFill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1357298"/>
            <a:ext cx="7344816" cy="454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A norma GLOBALG.A.P. foi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elaborada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para reafirmar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aos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 consumidores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que a produção de alimentos nas unidades de produção agrícola é realizada através da minimização dos impactos negativos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no meio-ambiente e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redução do uso de insumos 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químicos. </a:t>
            </a:r>
            <a:endParaRPr lang="pt-BR" sz="2800" dirty="0" smtClean="0">
              <a:solidFill>
                <a:srgbClr val="210DB3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05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4338" cy="68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209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Capturar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836712"/>
            <a:ext cx="3157538" cy="4844034"/>
          </a:xfrm>
          <a:prstGeom prst="rect">
            <a:avLst/>
          </a:prstGeom>
        </p:spPr>
      </p:pic>
      <p:sp>
        <p:nvSpPr>
          <p:cNvPr id="6" name="Seta em curva para cima 5"/>
          <p:cNvSpPr/>
          <p:nvPr/>
        </p:nvSpPr>
        <p:spPr>
          <a:xfrm rot="10800000">
            <a:off x="5234603" y="516822"/>
            <a:ext cx="1296144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39552" y="1258500"/>
            <a:ext cx="8604448" cy="217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77800" indent="-177800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Regulamento Geral GLOBALG.A.P.</a:t>
            </a:r>
          </a:p>
          <a:p>
            <a:pPr marL="177800" indent="-177800">
              <a:lnSpc>
                <a:spcPct val="20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v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Pontos de Controle e Critérios de Cumprimento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pt-BR" sz="2400" dirty="0">
              <a:solidFill>
                <a:srgbClr val="210DB3"/>
              </a:solidFill>
              <a:latin typeface="Comic Sans MS" pitchFamily="66" charset="0"/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245768" y="-99392"/>
            <a:ext cx="5934744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Documentos de Referência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05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28596" y="-99392"/>
            <a:ext cx="8751916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Critérios estabelecidos na PI Brasil e </a:t>
            </a:r>
            <a:r>
              <a:rPr lang="pt-BR" sz="2800" b="1" kern="0" dirty="0" err="1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GlobalGAP</a:t>
            </a:r>
            <a:endParaRPr lang="pt-BR" sz="2800" b="1" kern="0" dirty="0"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472" y="1142984"/>
            <a:ext cx="817245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Implementação controle integrado de pragas.</a:t>
            </a: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PI Brasil – grade de agrotóxicos.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Uso agrotóxico com orientação técnica.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Registro dos produtos aplicados.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Análise de resíduos.</a:t>
            </a:r>
            <a:endParaRPr lang="pt-BR" sz="2800" dirty="0" smtClean="0">
              <a:solidFill>
                <a:srgbClr val="210DB3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210DB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969640" y="5229225"/>
            <a:ext cx="3962400" cy="720725"/>
            <a:chOff x="384" y="912"/>
            <a:chExt cx="2592" cy="3481"/>
          </a:xfrm>
        </p:grpSpPr>
        <p:sp>
          <p:nvSpPr>
            <p:cNvPr id="1040388" name="AutoShape 4"/>
            <p:cNvSpPr>
              <a:spLocks noChangeAspect="1" noChangeArrowheads="1"/>
            </p:cNvSpPr>
            <p:nvPr/>
          </p:nvSpPr>
          <p:spPr bwMode="auto">
            <a:xfrm>
              <a:off x="384" y="912"/>
              <a:ext cx="2592" cy="3481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0389" name="Text Box 5"/>
            <p:cNvSpPr txBox="1">
              <a:spLocks noChangeArrowheads="1"/>
            </p:cNvSpPr>
            <p:nvPr/>
          </p:nvSpPr>
          <p:spPr bwMode="auto">
            <a:xfrm>
              <a:off x="528" y="996"/>
              <a:ext cx="2400" cy="3125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latin typeface="Comic Sans MS" pitchFamily="66" charset="0"/>
                </a:rPr>
                <a:t>Manutenção da Certificação</a:t>
              </a:r>
            </a:p>
            <a:p>
              <a:pPr algn="ctr">
                <a:defRPr/>
              </a:pPr>
              <a:endParaRPr lang="pt-BR" dirty="0">
                <a:latin typeface="Comic Sans MS" pitchFamily="66" charset="0"/>
              </a:endParaRPr>
            </a:p>
          </p:txBody>
        </p:sp>
      </p:grp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914400" y="764704"/>
            <a:ext cx="3962400" cy="685800"/>
            <a:chOff x="384" y="912"/>
            <a:chExt cx="2592" cy="2947"/>
          </a:xfrm>
        </p:grpSpPr>
        <p:sp>
          <p:nvSpPr>
            <p:cNvPr id="1040394" name="AutoShape 10"/>
            <p:cNvSpPr>
              <a:spLocks noChangeAspect="1" noChangeArrowheads="1"/>
            </p:cNvSpPr>
            <p:nvPr/>
          </p:nvSpPr>
          <p:spPr bwMode="auto">
            <a:xfrm>
              <a:off x="384" y="912"/>
              <a:ext cx="2592" cy="29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0395" name="Text Box 11"/>
            <p:cNvSpPr txBox="1">
              <a:spLocks noChangeArrowheads="1"/>
            </p:cNvSpPr>
            <p:nvPr/>
          </p:nvSpPr>
          <p:spPr bwMode="auto">
            <a:xfrm>
              <a:off x="528" y="994"/>
              <a:ext cx="2400" cy="1587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 smtClean="0">
                  <a:latin typeface="Comic Sans MS" pitchFamily="66" charset="0"/>
                </a:rPr>
                <a:t>Solicitação de Informações</a:t>
              </a:r>
              <a:endParaRPr lang="pt-BR" dirty="0">
                <a:latin typeface="Comic Sans MS" pitchFamily="66" charset="0"/>
              </a:endParaRPr>
            </a:p>
          </p:txBody>
        </p:sp>
      </p:grpSp>
      <p:grpSp>
        <p:nvGrpSpPr>
          <p:cNvPr id="36868" name="Group 15"/>
          <p:cNvGrpSpPr>
            <a:grpSpLocks/>
          </p:cNvGrpSpPr>
          <p:nvPr/>
        </p:nvGrpSpPr>
        <p:grpSpPr bwMode="auto">
          <a:xfrm>
            <a:off x="899592" y="1628800"/>
            <a:ext cx="3962400" cy="609600"/>
            <a:chOff x="384" y="912"/>
            <a:chExt cx="2592" cy="2947"/>
          </a:xfrm>
        </p:grpSpPr>
        <p:sp>
          <p:nvSpPr>
            <p:cNvPr id="1040400" name="AutoShape 16"/>
            <p:cNvSpPr>
              <a:spLocks noChangeAspect="1" noChangeArrowheads="1"/>
            </p:cNvSpPr>
            <p:nvPr/>
          </p:nvSpPr>
          <p:spPr bwMode="auto">
            <a:xfrm>
              <a:off x="384" y="912"/>
              <a:ext cx="2592" cy="29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0401" name="Text Box 17"/>
            <p:cNvSpPr txBox="1">
              <a:spLocks noChangeArrowheads="1"/>
            </p:cNvSpPr>
            <p:nvPr/>
          </p:nvSpPr>
          <p:spPr bwMode="auto">
            <a:xfrm>
              <a:off x="528" y="996"/>
              <a:ext cx="2400" cy="178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latin typeface="Comic Sans MS" pitchFamily="66" charset="0"/>
                </a:rPr>
                <a:t>Auditoria</a:t>
              </a:r>
            </a:p>
          </p:txBody>
        </p:sp>
      </p:grpSp>
      <p:grpSp>
        <p:nvGrpSpPr>
          <p:cNvPr id="36869" name="Group 18"/>
          <p:cNvGrpSpPr>
            <a:grpSpLocks/>
          </p:cNvGrpSpPr>
          <p:nvPr/>
        </p:nvGrpSpPr>
        <p:grpSpPr bwMode="auto">
          <a:xfrm>
            <a:off x="971550" y="4149080"/>
            <a:ext cx="3962400" cy="792162"/>
            <a:chOff x="384" y="912"/>
            <a:chExt cx="2592" cy="3829"/>
          </a:xfrm>
        </p:grpSpPr>
        <p:sp>
          <p:nvSpPr>
            <p:cNvPr id="1040403" name="AutoShape 19"/>
            <p:cNvSpPr>
              <a:spLocks noChangeAspect="1" noChangeArrowheads="1"/>
            </p:cNvSpPr>
            <p:nvPr/>
          </p:nvSpPr>
          <p:spPr bwMode="auto">
            <a:xfrm>
              <a:off x="384" y="912"/>
              <a:ext cx="2592" cy="382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0404" name="Text Box 20"/>
            <p:cNvSpPr txBox="1">
              <a:spLocks noChangeArrowheads="1"/>
            </p:cNvSpPr>
            <p:nvPr/>
          </p:nvSpPr>
          <p:spPr bwMode="auto">
            <a:xfrm>
              <a:off x="528" y="996"/>
              <a:ext cx="2400" cy="3125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latin typeface="Comic Sans MS" pitchFamily="66" charset="0"/>
                </a:rPr>
                <a:t>Concessão da Marca de Conformidade</a:t>
              </a:r>
            </a:p>
          </p:txBody>
        </p:sp>
      </p:grpSp>
      <p:grpSp>
        <p:nvGrpSpPr>
          <p:cNvPr id="36870" name="Group 21"/>
          <p:cNvGrpSpPr>
            <a:grpSpLocks/>
          </p:cNvGrpSpPr>
          <p:nvPr/>
        </p:nvGrpSpPr>
        <p:grpSpPr bwMode="auto">
          <a:xfrm>
            <a:off x="900113" y="3140968"/>
            <a:ext cx="3962400" cy="609600"/>
            <a:chOff x="384" y="912"/>
            <a:chExt cx="2592" cy="2947"/>
          </a:xfrm>
        </p:grpSpPr>
        <p:sp>
          <p:nvSpPr>
            <p:cNvPr id="1040406" name="AutoShape 22"/>
            <p:cNvSpPr>
              <a:spLocks noChangeAspect="1" noChangeArrowheads="1"/>
            </p:cNvSpPr>
            <p:nvPr/>
          </p:nvSpPr>
          <p:spPr bwMode="auto">
            <a:xfrm>
              <a:off x="384" y="912"/>
              <a:ext cx="2592" cy="29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0407" name="Text Box 23"/>
            <p:cNvSpPr txBox="1">
              <a:spLocks noChangeArrowheads="1"/>
            </p:cNvSpPr>
            <p:nvPr/>
          </p:nvSpPr>
          <p:spPr bwMode="auto">
            <a:xfrm>
              <a:off x="528" y="996"/>
              <a:ext cx="2400" cy="1788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latin typeface="Comic Sans MS" pitchFamily="66" charset="0"/>
                </a:rPr>
                <a:t>Decisão da Certificação</a:t>
              </a:r>
            </a:p>
          </p:txBody>
        </p:sp>
      </p:grpSp>
      <p:sp>
        <p:nvSpPr>
          <p:cNvPr id="38" name="Rectangle 1"/>
          <p:cNvSpPr txBox="1">
            <a:spLocks noChangeArrowheads="1"/>
          </p:cNvSpPr>
          <p:nvPr/>
        </p:nvSpPr>
        <p:spPr bwMode="auto">
          <a:xfrm>
            <a:off x="3923928" y="-99392"/>
            <a:ext cx="5256584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Processo de Certificação</a:t>
            </a: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897904" y="2420888"/>
            <a:ext cx="3962400" cy="609600"/>
            <a:chOff x="430" y="912"/>
            <a:chExt cx="2592" cy="2947"/>
          </a:xfrm>
        </p:grpSpPr>
        <p:sp>
          <p:nvSpPr>
            <p:cNvPr id="19" name="AutoShape 16"/>
            <p:cNvSpPr>
              <a:spLocks noChangeAspect="1" noChangeArrowheads="1"/>
            </p:cNvSpPr>
            <p:nvPr/>
          </p:nvSpPr>
          <p:spPr bwMode="auto">
            <a:xfrm>
              <a:off x="430" y="912"/>
              <a:ext cx="2592" cy="294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528" y="996"/>
              <a:ext cx="2400" cy="1785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 smtClean="0">
                  <a:latin typeface="Comic Sans MS" pitchFamily="66" charset="0"/>
                </a:rPr>
                <a:t>Ensaio</a:t>
              </a:r>
              <a:endParaRPr lang="pt-BR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05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714876" y="-99392"/>
            <a:ext cx="4465636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Conclusão</a:t>
            </a:r>
            <a:endParaRPr lang="pt-BR" sz="2800" b="1" kern="0" dirty="0"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348" y="1643050"/>
            <a:ext cx="8172450" cy="29653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pt-BR" sz="3200" dirty="0" smtClean="0">
                <a:solidFill>
                  <a:srgbClr val="210DB3"/>
                </a:solidFill>
                <a:latin typeface="Comic Sans MS" pitchFamily="66" charset="0"/>
              </a:rPr>
              <a:t>A certificação é uma ferramenta que pode auxiliar a produção de alimentos mais seguros e ajudar o consumidor na identificação destes produtos.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267200" y="4519613"/>
            <a:ext cx="4267200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80"/>
                </a:solidFill>
                <a:latin typeface="Comic Sans MS" pitchFamily="66" charset="0"/>
                <a:hlinkClick r:id="rId3"/>
              </a:rPr>
              <a:t>nivea@cnpgl.embrapa.br</a:t>
            </a:r>
            <a:endParaRPr lang="en-GB">
              <a:solidFill>
                <a:srgbClr val="000080"/>
              </a:solidFill>
              <a:latin typeface="Comic Sans MS" pitchFamily="66" charset="0"/>
            </a:endParaRPr>
          </a:p>
          <a:p>
            <a:pPr algn="ctr">
              <a:lnSpc>
                <a:spcPct val="13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80"/>
                </a:solidFill>
                <a:latin typeface="Comic Sans MS" pitchFamily="66" charset="0"/>
              </a:rPr>
              <a:t>(32) 3311-7472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052513"/>
            <a:ext cx="7543800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FFFF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>
                <a:solidFill>
                  <a:srgbClr val="000099"/>
                </a:solidFill>
                <a:latin typeface="Comic Sans MS" pitchFamily="66" charset="0"/>
              </a:rPr>
              <a:t>OBRIGADA </a:t>
            </a:r>
            <a:r>
              <a:rPr lang="en-GB" sz="5400" dirty="0" smtClean="0">
                <a:solidFill>
                  <a:srgbClr val="000099"/>
                </a:solidFill>
                <a:latin typeface="Comic Sans MS" pitchFamily="66" charset="0"/>
              </a:rPr>
              <a:t>!!!!</a:t>
            </a:r>
            <a:endParaRPr lang="en-GB" sz="5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624388"/>
            <a:ext cx="5207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06" y="692696"/>
            <a:ext cx="8476774" cy="52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211960" y="-27384"/>
            <a:ext cx="4968552" cy="576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sz="2800" b="1" i="0" u="none" strike="noStrike" kern="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Tendências do Mercado</a:t>
            </a:r>
            <a:endParaRPr kumimoji="0" lang="pt-BR" sz="2800" b="1" i="0" u="none" strike="noStrike" kern="0" cap="none" spc="0" normalizeH="0" dirty="0" smtClean="0">
              <a:ln>
                <a:noFill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580526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Cepea</a:t>
            </a:r>
            <a:r>
              <a:rPr lang="pt-BR" sz="1400" dirty="0" smtClean="0"/>
              <a:t>/</a:t>
            </a:r>
            <a:r>
              <a:rPr lang="pt-BR" sz="1400" dirty="0" err="1" smtClean="0"/>
              <a:t>Esalq</a:t>
            </a:r>
            <a:r>
              <a:rPr lang="pt-BR" sz="1400" dirty="0" smtClean="0"/>
              <a:t>/USP (2010)</a:t>
            </a:r>
            <a:endParaRPr lang="pt-BR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11560" y="1000108"/>
            <a:ext cx="8136904" cy="4748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262699"/>
                </a:solidFill>
                <a:latin typeface="Comic Sans MS" pitchFamily="66" charset="0"/>
              </a:rPr>
              <a:t>Os consumidores tem dificuldade em saber quais produtos são seguros.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dirty="0" smtClean="0">
              <a:solidFill>
                <a:srgbClr val="2626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262699"/>
                </a:solidFill>
                <a:latin typeface="Comic Sans MS" pitchFamily="66" charset="0"/>
              </a:rPr>
              <a:t> Necessário um instrumento para que a qualidade e a segurança do produto possam ser percebidas pelos consumidores.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262699"/>
                </a:solidFill>
                <a:latin typeface="Comic Sans MS" pitchFamily="66" charset="0"/>
              </a:rPr>
              <a:t> Uma maneira de evidenciar esses requisitos seria através da </a:t>
            </a:r>
            <a:r>
              <a:rPr lang="pt-BR" sz="2800" dirty="0" smtClean="0">
                <a:solidFill>
                  <a:srgbClr val="FF0000"/>
                </a:solidFill>
                <a:latin typeface="Comic Sans MS" pitchFamily="66" charset="0"/>
              </a:rPr>
              <a:t>certificação.</a:t>
            </a:r>
            <a:endParaRPr lang="pt-BR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43438" y="-27384"/>
            <a:ext cx="4537074" cy="576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sz="2800" b="1" i="0" u="none" strike="noStrike" kern="0" cap="none" spc="0" normalizeH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Atendimento à requisitos</a:t>
            </a:r>
            <a:endParaRPr kumimoji="0" lang="pt-BR" sz="2800" b="1" i="0" u="none" strike="noStrike" kern="0" cap="none" spc="0" normalizeH="0" dirty="0" smtClean="0">
              <a:ln>
                <a:noFill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071670" y="785794"/>
            <a:ext cx="6500858" cy="5265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Para entendermos o que é a certificação e como esta ferramenta pode auxiliar no uso correto de agrotóxicos e, </a:t>
            </a:r>
            <a:r>
              <a:rPr lang="pt-BR" sz="2800" dirty="0" err="1" smtClean="0">
                <a:solidFill>
                  <a:srgbClr val="210DB3"/>
                </a:solidFill>
                <a:latin typeface="Comic Sans MS" pitchFamily="66" charset="0"/>
              </a:rPr>
              <a:t>consequentemente</a:t>
            </a:r>
            <a:r>
              <a:rPr lang="pt-BR" sz="2800" dirty="0" smtClean="0">
                <a:solidFill>
                  <a:srgbClr val="210DB3"/>
                </a:solidFill>
                <a:latin typeface="Comic Sans MS" pitchFamily="66" charset="0"/>
              </a:rPr>
              <a:t>, na redução de resíduos nos produtos da agricultura é importante conhecermos sobre a atividade de </a:t>
            </a:r>
            <a:r>
              <a:rPr lang="pt-BR" sz="2800" b="1" dirty="0" smtClean="0">
                <a:solidFill>
                  <a:srgbClr val="210DB3"/>
                </a:solidFill>
                <a:latin typeface="Comic Sans MS" pitchFamily="66" charset="0"/>
              </a:rPr>
              <a:t>Avaliação da Conformidade.</a:t>
            </a:r>
            <a:endParaRPr lang="en-GB" sz="2800" b="1" dirty="0">
              <a:solidFill>
                <a:srgbClr val="210DB3"/>
              </a:solidFill>
              <a:latin typeface="Comic Sans MS" pitchFamily="66" charset="0"/>
            </a:endParaRPr>
          </a:p>
        </p:txBody>
      </p:sp>
      <p:pic>
        <p:nvPicPr>
          <p:cNvPr id="32771" name="Picture 1" descr="C:\Users\Pessoal\AppData\Local\Microsoft\Windows\Temporary Internet Files\Content.IE5\BSIMT1MY\MCj035368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25"/>
            <a:ext cx="15732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643438" y="-27384"/>
            <a:ext cx="4537074" cy="5760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sz="2800" b="1" i="0" u="none" strike="noStrike" kern="0" cap="none" spc="0" normalizeH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Certificação</a:t>
            </a:r>
            <a:endParaRPr kumimoji="0" lang="pt-BR" sz="2800" b="1" i="0" u="none" strike="noStrike" kern="0" cap="none" spc="0" normalizeH="0" dirty="0" smtClean="0">
              <a:ln>
                <a:noFill/>
              </a:ln>
              <a:solidFill>
                <a:srgbClr val="000099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99592" y="2336110"/>
            <a:ext cx="7416800" cy="3093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É um processo sistematizado, com regras pré-estabelecidas, 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que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 propicia 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adequado grau de </a:t>
            </a:r>
            <a:r>
              <a:rPr lang="pt-BR" sz="2600" b="1" dirty="0" smtClean="0">
                <a:solidFill>
                  <a:srgbClr val="210DB3"/>
                </a:solidFill>
                <a:latin typeface="Comic Sans MS" pitchFamily="66" charset="0"/>
              </a:rPr>
              <a:t>confiança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 de que um 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produto 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atende a requisitos 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estabelecidos 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em </a:t>
            </a:r>
            <a:r>
              <a:rPr lang="pt-BR" sz="2600" b="1" dirty="0" smtClean="0">
                <a:solidFill>
                  <a:srgbClr val="210DB3"/>
                </a:solidFill>
                <a:latin typeface="Comic Sans MS" pitchFamily="66" charset="0"/>
              </a:rPr>
              <a:t>normas</a:t>
            </a:r>
            <a:r>
              <a:rPr lang="pt-BR" sz="2600" dirty="0" smtClean="0">
                <a:solidFill>
                  <a:srgbClr val="210DB3"/>
                </a:solidFill>
                <a:latin typeface="Comic Sans MS" pitchFamily="66" charset="0"/>
              </a:rPr>
              <a:t> e </a:t>
            </a:r>
            <a:r>
              <a:rPr lang="pt-BR" sz="2600" b="1" dirty="0" smtClean="0">
                <a:solidFill>
                  <a:srgbClr val="210DB3"/>
                </a:solidFill>
                <a:latin typeface="Comic Sans MS" pitchFamily="66" charset="0"/>
              </a:rPr>
              <a:t>regulamentos. </a:t>
            </a:r>
            <a:endParaRPr lang="pt-BR" sz="2400" b="1" dirty="0">
              <a:solidFill>
                <a:srgbClr val="210DB3"/>
              </a:solidFill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44984" y="332656"/>
            <a:ext cx="68834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800" b="1" kern="0" dirty="0">
                <a:solidFill>
                  <a:srgbClr val="000099"/>
                </a:solidFill>
                <a:latin typeface="Comic Sans MS" pitchFamily="66" charset="0"/>
                <a:cs typeface="+mn-cs"/>
              </a:rPr>
              <a:t>O que é Avaliação da Conformidade?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1198563"/>
            <a:ext cx="4032250" cy="5061598"/>
            <a:chOff x="288" y="989"/>
            <a:chExt cx="2592" cy="3290"/>
          </a:xfrm>
        </p:grpSpPr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288" y="989"/>
              <a:ext cx="2592" cy="29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0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18445" name="Text Box 6"/>
            <p:cNvSpPr txBox="1">
              <a:spLocks noChangeArrowheads="1"/>
            </p:cNvSpPr>
            <p:nvPr/>
          </p:nvSpPr>
          <p:spPr bwMode="auto">
            <a:xfrm>
              <a:off x="513" y="1075"/>
              <a:ext cx="2250" cy="32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 dirty="0">
                  <a:solidFill>
                    <a:srgbClr val="000000"/>
                  </a:solidFill>
                  <a:latin typeface="Comic Sans MS" pitchFamily="66" charset="0"/>
                </a:rPr>
                <a:t>Voluntária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dirty="0">
                  <a:solidFill>
                    <a:srgbClr val="000000"/>
                  </a:solidFill>
                  <a:latin typeface="Comic Sans MS" pitchFamily="66" charset="0"/>
                </a:rPr>
                <a:t>Decisão exclusiva </a:t>
              </a:r>
              <a:r>
                <a:rPr lang="pt-BR" sz="2000" dirty="0" smtClean="0">
                  <a:solidFill>
                    <a:srgbClr val="000000"/>
                  </a:solidFill>
                  <a:latin typeface="Comic Sans MS" pitchFamily="66" charset="0"/>
                </a:rPr>
                <a:t>do produtor ou fabricante. 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dirty="0" smtClean="0">
                  <a:solidFill>
                    <a:srgbClr val="000000"/>
                  </a:solidFill>
                  <a:latin typeface="Comic Sans MS" pitchFamily="66" charset="0"/>
                </a:rPr>
                <a:t>Agrega valor ao produto, representando uma importante vantagem competitiva em relação aos consumidores.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pt-BR" sz="20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 dirty="0">
                  <a:solidFill>
                    <a:srgbClr val="000000"/>
                  </a:solidFill>
                  <a:latin typeface="Comic Sans MS" pitchFamily="66" charset="0"/>
                </a:rPr>
                <a:t>Exemplos</a:t>
              </a: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Comic Sans MS" pitchFamily="66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dirty="0">
                  <a:solidFill>
                    <a:srgbClr val="000000"/>
                  </a:solidFill>
                  <a:latin typeface="Comic Sans MS" pitchFamily="66" charset="0"/>
                </a:rPr>
                <a:t>ISO </a:t>
              </a:r>
              <a:r>
                <a:rPr lang="pt-BR" sz="2000" dirty="0" smtClean="0">
                  <a:solidFill>
                    <a:srgbClr val="000000"/>
                  </a:solidFill>
                  <a:latin typeface="Comic Sans MS" pitchFamily="66" charset="0"/>
                </a:rPr>
                <a:t>9001</a:t>
              </a:r>
              <a:endParaRPr lang="pt-BR" sz="20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Comic Sans MS" pitchFamily="66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dirty="0" smtClean="0">
                  <a:solidFill>
                    <a:srgbClr val="000000"/>
                  </a:solidFill>
                  <a:latin typeface="Comic Sans MS" pitchFamily="66" charset="0"/>
                </a:rPr>
                <a:t>PI Brasil</a:t>
              </a:r>
              <a:endParaRPr lang="pt-BR" sz="2000" dirty="0">
                <a:solidFill>
                  <a:srgbClr val="000000"/>
                </a:solidFill>
                <a:latin typeface="Comic Sans MS" pitchFamily="66" charset="0"/>
              </a:endParaRPr>
            </a:p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  <a:buFont typeface="Comic Sans MS" pitchFamily="66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pt-BR" sz="2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upo 12"/>
          <p:cNvGrpSpPr>
            <a:grpSpLocks/>
          </p:cNvGrpSpPr>
          <p:nvPr/>
        </p:nvGrpSpPr>
        <p:grpSpPr bwMode="auto">
          <a:xfrm>
            <a:off x="323850" y="1052513"/>
            <a:ext cx="4248150" cy="4678819"/>
            <a:chOff x="4572000" y="1071546"/>
            <a:chExt cx="4359975" cy="4678379"/>
          </a:xfrm>
        </p:grpSpPr>
        <p:grpSp>
          <p:nvGrpSpPr>
            <p:cNvPr id="18437" name="Group 1"/>
            <p:cNvGrpSpPr>
              <a:grpSpLocks/>
            </p:cNvGrpSpPr>
            <p:nvPr/>
          </p:nvGrpSpPr>
          <p:grpSpPr bwMode="auto">
            <a:xfrm>
              <a:off x="4572000" y="1071546"/>
              <a:ext cx="4359975" cy="4678379"/>
              <a:chOff x="2880" y="960"/>
              <a:chExt cx="2702" cy="2947"/>
            </a:xfrm>
          </p:grpSpPr>
          <p:sp>
            <p:nvSpPr>
              <p:cNvPr id="36866" name="AutoShape 2"/>
              <p:cNvSpPr>
                <a:spLocks noChangeArrowheads="1"/>
              </p:cNvSpPr>
              <p:nvPr/>
            </p:nvSpPr>
            <p:spPr bwMode="auto">
              <a:xfrm>
                <a:off x="2880" y="960"/>
                <a:ext cx="2702" cy="294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3500000" scaled="0"/>
              </a:gradFill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933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pt-BR">
                  <a:latin typeface="Times New Roman" pitchFamily="16" charset="0"/>
                  <a:ea typeface="MS Gothic" charset="-128"/>
                  <a:cs typeface="+mn-cs"/>
                </a:endParaRPr>
              </a:p>
            </p:txBody>
          </p:sp>
          <p:sp>
            <p:nvSpPr>
              <p:cNvPr id="18443" name="Text Box 3"/>
              <p:cNvSpPr txBox="1">
                <a:spLocks noChangeArrowheads="1"/>
              </p:cNvSpPr>
              <p:nvPr/>
            </p:nvSpPr>
            <p:spPr bwMode="auto">
              <a:xfrm>
                <a:off x="2969" y="1056"/>
                <a:ext cx="2559" cy="18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1250"/>
                  </a:spcBef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Compulsória</a:t>
                </a:r>
              </a:p>
              <a:p>
                <a:pPr>
                  <a:spcBef>
                    <a:spcPts val="1250"/>
                  </a:spcBef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2000" dirty="0">
                    <a:solidFill>
                      <a:srgbClr val="000000"/>
                    </a:solidFill>
                    <a:latin typeface="Comic Sans MS" pitchFamily="66" charset="0"/>
                  </a:rPr>
                  <a:t>Estabelecida pelo órgão regulamentador para comercialização de produtos e serviços que ofereçam risco </a:t>
                </a:r>
                <a:r>
                  <a:rPr lang="pt-BR" sz="20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à saúde e </a:t>
                </a:r>
                <a:r>
                  <a:rPr lang="pt-BR" sz="2000" dirty="0">
                    <a:solidFill>
                      <a:srgbClr val="000000"/>
                    </a:solidFill>
                    <a:latin typeface="Comic Sans MS" pitchFamily="66" charset="0"/>
                  </a:rPr>
                  <a:t>segurança do consumidor</a:t>
                </a:r>
                <a:r>
                  <a:rPr lang="pt-BR" sz="20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.</a:t>
                </a:r>
              </a:p>
              <a:p>
                <a:pPr>
                  <a:spcBef>
                    <a:spcPts val="1250"/>
                  </a:spcBef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pt-BR" sz="20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18438" name="Picture 1" descr="C:\Users\Pessoal\AppData\Local\Microsoft\Windows\Temporary Internet Files\Content.IE5\OBS67YG0\MPj0341704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404" y="3786190"/>
              <a:ext cx="1143000" cy="160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2543" y="3609985"/>
              <a:ext cx="1176337" cy="1176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2" descr="C:\Users\Pessoal\AppData\Local\Microsoft\Windows\Temporary Internet Files\Content.IE5\E6BX1S87\MPj0427654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35471" y="4376416"/>
              <a:ext cx="996950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5898" y="3723911"/>
              <a:ext cx="1239837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2699792" y="-27384"/>
            <a:ext cx="6480720" cy="93610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Obrigatoriedade Legal da Avaliação da Conformidade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2392363" y="4076700"/>
            <a:ext cx="760412" cy="1493838"/>
            <a:chOff x="1507" y="2568"/>
            <a:chExt cx="479" cy="941"/>
          </a:xfrm>
        </p:grpSpPr>
        <p:sp>
          <p:nvSpPr>
            <p:cNvPr id="35842" name="Freeform 2"/>
            <p:cNvSpPr>
              <a:spLocks noChangeArrowheads="1"/>
            </p:cNvSpPr>
            <p:nvPr/>
          </p:nvSpPr>
          <p:spPr bwMode="auto">
            <a:xfrm>
              <a:off x="1507" y="2856"/>
              <a:ext cx="188" cy="321"/>
            </a:xfrm>
            <a:custGeom>
              <a:avLst/>
              <a:gdLst/>
              <a:ahLst/>
              <a:cxnLst>
                <a:cxn ang="0">
                  <a:pos x="267" y="124"/>
                </a:cxn>
                <a:cxn ang="0">
                  <a:pos x="319" y="72"/>
                </a:cxn>
                <a:cxn ang="0">
                  <a:pos x="392" y="21"/>
                </a:cxn>
                <a:cxn ang="0">
                  <a:pos x="443" y="0"/>
                </a:cxn>
                <a:cxn ang="0">
                  <a:pos x="505" y="4"/>
                </a:cxn>
                <a:cxn ang="0">
                  <a:pos x="505" y="52"/>
                </a:cxn>
                <a:cxn ang="0">
                  <a:pos x="474" y="93"/>
                </a:cxn>
                <a:cxn ang="0">
                  <a:pos x="416" y="124"/>
                </a:cxn>
                <a:cxn ang="0">
                  <a:pos x="271" y="190"/>
                </a:cxn>
                <a:cxn ang="0">
                  <a:pos x="133" y="269"/>
                </a:cxn>
                <a:cxn ang="0">
                  <a:pos x="75" y="289"/>
                </a:cxn>
                <a:cxn ang="0">
                  <a:pos x="55" y="320"/>
                </a:cxn>
                <a:cxn ang="0">
                  <a:pos x="75" y="351"/>
                </a:cxn>
                <a:cxn ang="0">
                  <a:pos x="195" y="467"/>
                </a:cxn>
                <a:cxn ang="0">
                  <a:pos x="250" y="505"/>
                </a:cxn>
                <a:cxn ang="0">
                  <a:pos x="332" y="570"/>
                </a:cxn>
                <a:cxn ang="0">
                  <a:pos x="416" y="632"/>
                </a:cxn>
                <a:cxn ang="0">
                  <a:pos x="412" y="663"/>
                </a:cxn>
                <a:cxn ang="0">
                  <a:pos x="350" y="673"/>
                </a:cxn>
                <a:cxn ang="0">
                  <a:pos x="257" y="673"/>
                </a:cxn>
                <a:cxn ang="0">
                  <a:pos x="199" y="704"/>
                </a:cxn>
                <a:cxn ang="0">
                  <a:pos x="178" y="783"/>
                </a:cxn>
                <a:cxn ang="0">
                  <a:pos x="178" y="825"/>
                </a:cxn>
                <a:cxn ang="0">
                  <a:pos x="154" y="835"/>
                </a:cxn>
                <a:cxn ang="0">
                  <a:pos x="116" y="797"/>
                </a:cxn>
                <a:cxn ang="0">
                  <a:pos x="123" y="731"/>
                </a:cxn>
                <a:cxn ang="0">
                  <a:pos x="157" y="683"/>
                </a:cxn>
                <a:cxn ang="0">
                  <a:pos x="226" y="642"/>
                </a:cxn>
                <a:cxn ang="0">
                  <a:pos x="301" y="622"/>
                </a:cxn>
                <a:cxn ang="0">
                  <a:pos x="308" y="601"/>
                </a:cxn>
                <a:cxn ang="0">
                  <a:pos x="271" y="560"/>
                </a:cxn>
                <a:cxn ang="0">
                  <a:pos x="113" y="457"/>
                </a:cxn>
                <a:cxn ang="0">
                  <a:pos x="65" y="416"/>
                </a:cxn>
                <a:cxn ang="0">
                  <a:pos x="20" y="361"/>
                </a:cxn>
                <a:cxn ang="0">
                  <a:pos x="0" y="299"/>
                </a:cxn>
                <a:cxn ang="0">
                  <a:pos x="13" y="262"/>
                </a:cxn>
                <a:cxn ang="0">
                  <a:pos x="92" y="238"/>
                </a:cxn>
                <a:cxn ang="0">
                  <a:pos x="188" y="197"/>
                </a:cxn>
                <a:cxn ang="0">
                  <a:pos x="250" y="154"/>
                </a:cxn>
                <a:cxn ang="0">
                  <a:pos x="267" y="124"/>
                </a:cxn>
              </a:cxnLst>
              <a:rect l="0" t="0" r="r" b="b"/>
              <a:pathLst>
                <a:path w="505" h="835">
                  <a:moveTo>
                    <a:pt x="267" y="124"/>
                  </a:moveTo>
                  <a:lnTo>
                    <a:pt x="319" y="72"/>
                  </a:lnTo>
                  <a:lnTo>
                    <a:pt x="392" y="21"/>
                  </a:lnTo>
                  <a:lnTo>
                    <a:pt x="443" y="0"/>
                  </a:lnTo>
                  <a:lnTo>
                    <a:pt x="505" y="4"/>
                  </a:lnTo>
                  <a:lnTo>
                    <a:pt x="505" y="52"/>
                  </a:lnTo>
                  <a:lnTo>
                    <a:pt x="474" y="93"/>
                  </a:lnTo>
                  <a:lnTo>
                    <a:pt x="416" y="124"/>
                  </a:lnTo>
                  <a:lnTo>
                    <a:pt x="271" y="190"/>
                  </a:lnTo>
                  <a:lnTo>
                    <a:pt x="133" y="269"/>
                  </a:lnTo>
                  <a:lnTo>
                    <a:pt x="75" y="289"/>
                  </a:lnTo>
                  <a:lnTo>
                    <a:pt x="55" y="320"/>
                  </a:lnTo>
                  <a:lnTo>
                    <a:pt x="75" y="351"/>
                  </a:lnTo>
                  <a:lnTo>
                    <a:pt x="195" y="467"/>
                  </a:lnTo>
                  <a:lnTo>
                    <a:pt x="250" y="505"/>
                  </a:lnTo>
                  <a:lnTo>
                    <a:pt x="332" y="570"/>
                  </a:lnTo>
                  <a:lnTo>
                    <a:pt x="416" y="632"/>
                  </a:lnTo>
                  <a:lnTo>
                    <a:pt x="412" y="663"/>
                  </a:lnTo>
                  <a:lnTo>
                    <a:pt x="350" y="673"/>
                  </a:lnTo>
                  <a:lnTo>
                    <a:pt x="257" y="673"/>
                  </a:lnTo>
                  <a:lnTo>
                    <a:pt x="199" y="704"/>
                  </a:lnTo>
                  <a:lnTo>
                    <a:pt x="178" y="783"/>
                  </a:lnTo>
                  <a:lnTo>
                    <a:pt x="178" y="825"/>
                  </a:lnTo>
                  <a:lnTo>
                    <a:pt x="154" y="835"/>
                  </a:lnTo>
                  <a:lnTo>
                    <a:pt x="116" y="797"/>
                  </a:lnTo>
                  <a:lnTo>
                    <a:pt x="123" y="731"/>
                  </a:lnTo>
                  <a:lnTo>
                    <a:pt x="157" y="683"/>
                  </a:lnTo>
                  <a:lnTo>
                    <a:pt x="226" y="642"/>
                  </a:lnTo>
                  <a:lnTo>
                    <a:pt x="301" y="622"/>
                  </a:lnTo>
                  <a:lnTo>
                    <a:pt x="308" y="601"/>
                  </a:lnTo>
                  <a:lnTo>
                    <a:pt x="271" y="560"/>
                  </a:lnTo>
                  <a:lnTo>
                    <a:pt x="113" y="457"/>
                  </a:lnTo>
                  <a:lnTo>
                    <a:pt x="65" y="416"/>
                  </a:lnTo>
                  <a:lnTo>
                    <a:pt x="20" y="361"/>
                  </a:lnTo>
                  <a:lnTo>
                    <a:pt x="0" y="299"/>
                  </a:lnTo>
                  <a:lnTo>
                    <a:pt x="13" y="262"/>
                  </a:lnTo>
                  <a:lnTo>
                    <a:pt x="92" y="238"/>
                  </a:lnTo>
                  <a:lnTo>
                    <a:pt x="188" y="197"/>
                  </a:lnTo>
                  <a:lnTo>
                    <a:pt x="250" y="154"/>
                  </a:lnTo>
                  <a:lnTo>
                    <a:pt x="26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43" name="Freeform 3"/>
            <p:cNvSpPr>
              <a:spLocks noChangeArrowheads="1"/>
            </p:cNvSpPr>
            <p:nvPr/>
          </p:nvSpPr>
          <p:spPr bwMode="auto">
            <a:xfrm>
              <a:off x="1674" y="2842"/>
              <a:ext cx="130" cy="307"/>
            </a:xfrm>
            <a:custGeom>
              <a:avLst/>
              <a:gdLst/>
              <a:ahLst/>
              <a:cxnLst>
                <a:cxn ang="0">
                  <a:pos x="75" y="61"/>
                </a:cxn>
                <a:cxn ang="0">
                  <a:pos x="106" y="10"/>
                </a:cxn>
                <a:cxn ang="0">
                  <a:pos x="144" y="0"/>
                </a:cxn>
                <a:cxn ang="0">
                  <a:pos x="196" y="0"/>
                </a:cxn>
                <a:cxn ang="0">
                  <a:pos x="261" y="37"/>
                </a:cxn>
                <a:cxn ang="0">
                  <a:pos x="302" y="120"/>
                </a:cxn>
                <a:cxn ang="0">
                  <a:pos x="333" y="227"/>
                </a:cxn>
                <a:cxn ang="0">
                  <a:pos x="351" y="336"/>
                </a:cxn>
                <a:cxn ang="0">
                  <a:pos x="351" y="484"/>
                </a:cxn>
                <a:cxn ang="0">
                  <a:pos x="313" y="645"/>
                </a:cxn>
                <a:cxn ang="0">
                  <a:pos x="258" y="740"/>
                </a:cxn>
                <a:cxn ang="0">
                  <a:pos x="185" y="788"/>
                </a:cxn>
                <a:cxn ang="0">
                  <a:pos x="117" y="799"/>
                </a:cxn>
                <a:cxn ang="0">
                  <a:pos x="65" y="768"/>
                </a:cxn>
                <a:cxn ang="0">
                  <a:pos x="24" y="730"/>
                </a:cxn>
                <a:cxn ang="0">
                  <a:pos x="13" y="669"/>
                </a:cxn>
                <a:cxn ang="0">
                  <a:pos x="0" y="552"/>
                </a:cxn>
                <a:cxn ang="0">
                  <a:pos x="10" y="408"/>
                </a:cxn>
                <a:cxn ang="0">
                  <a:pos x="41" y="258"/>
                </a:cxn>
                <a:cxn ang="0">
                  <a:pos x="61" y="150"/>
                </a:cxn>
                <a:cxn ang="0">
                  <a:pos x="75" y="61"/>
                </a:cxn>
              </a:cxnLst>
              <a:rect l="0" t="0" r="r" b="b"/>
              <a:pathLst>
                <a:path w="351" h="799">
                  <a:moveTo>
                    <a:pt x="75" y="61"/>
                  </a:moveTo>
                  <a:lnTo>
                    <a:pt x="106" y="10"/>
                  </a:lnTo>
                  <a:lnTo>
                    <a:pt x="144" y="0"/>
                  </a:lnTo>
                  <a:lnTo>
                    <a:pt x="196" y="0"/>
                  </a:lnTo>
                  <a:lnTo>
                    <a:pt x="261" y="37"/>
                  </a:lnTo>
                  <a:lnTo>
                    <a:pt x="302" y="120"/>
                  </a:lnTo>
                  <a:lnTo>
                    <a:pt x="333" y="227"/>
                  </a:lnTo>
                  <a:lnTo>
                    <a:pt x="351" y="336"/>
                  </a:lnTo>
                  <a:lnTo>
                    <a:pt x="351" y="484"/>
                  </a:lnTo>
                  <a:lnTo>
                    <a:pt x="313" y="645"/>
                  </a:lnTo>
                  <a:lnTo>
                    <a:pt x="258" y="740"/>
                  </a:lnTo>
                  <a:lnTo>
                    <a:pt x="185" y="788"/>
                  </a:lnTo>
                  <a:lnTo>
                    <a:pt x="117" y="799"/>
                  </a:lnTo>
                  <a:lnTo>
                    <a:pt x="65" y="768"/>
                  </a:lnTo>
                  <a:lnTo>
                    <a:pt x="24" y="730"/>
                  </a:lnTo>
                  <a:lnTo>
                    <a:pt x="13" y="669"/>
                  </a:lnTo>
                  <a:lnTo>
                    <a:pt x="0" y="552"/>
                  </a:lnTo>
                  <a:lnTo>
                    <a:pt x="10" y="408"/>
                  </a:lnTo>
                  <a:lnTo>
                    <a:pt x="41" y="258"/>
                  </a:lnTo>
                  <a:lnTo>
                    <a:pt x="61" y="150"/>
                  </a:lnTo>
                  <a:lnTo>
                    <a:pt x="7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44" name="Freeform 4"/>
            <p:cNvSpPr>
              <a:spLocks noChangeArrowheads="1"/>
            </p:cNvSpPr>
            <p:nvPr/>
          </p:nvSpPr>
          <p:spPr bwMode="auto">
            <a:xfrm>
              <a:off x="1710" y="3109"/>
              <a:ext cx="76" cy="401"/>
            </a:xfrm>
            <a:custGeom>
              <a:avLst/>
              <a:gdLst/>
              <a:ahLst/>
              <a:cxnLst>
                <a:cxn ang="0">
                  <a:pos x="99" y="185"/>
                </a:cxn>
                <a:cxn ang="0">
                  <a:pos x="71" y="116"/>
                </a:cxn>
                <a:cxn ang="0">
                  <a:pos x="71" y="41"/>
                </a:cxn>
                <a:cxn ang="0">
                  <a:pos x="109" y="0"/>
                </a:cxn>
                <a:cxn ang="0">
                  <a:pos x="153" y="20"/>
                </a:cxn>
                <a:cxn ang="0">
                  <a:pos x="184" y="92"/>
                </a:cxn>
                <a:cxn ang="0">
                  <a:pos x="201" y="216"/>
                </a:cxn>
                <a:cxn ang="0">
                  <a:pos x="205" y="370"/>
                </a:cxn>
                <a:cxn ang="0">
                  <a:pos x="194" y="504"/>
                </a:cxn>
                <a:cxn ang="0">
                  <a:pos x="174" y="648"/>
                </a:cxn>
                <a:cxn ang="0">
                  <a:pos x="174" y="823"/>
                </a:cxn>
                <a:cxn ang="0">
                  <a:pos x="201" y="895"/>
                </a:cxn>
                <a:cxn ang="0">
                  <a:pos x="191" y="929"/>
                </a:cxn>
                <a:cxn ang="0">
                  <a:pos x="143" y="940"/>
                </a:cxn>
                <a:cxn ang="0">
                  <a:pos x="92" y="988"/>
                </a:cxn>
                <a:cxn ang="0">
                  <a:pos x="68" y="1029"/>
                </a:cxn>
                <a:cxn ang="0">
                  <a:pos x="10" y="1043"/>
                </a:cxn>
                <a:cxn ang="0">
                  <a:pos x="0" y="998"/>
                </a:cxn>
                <a:cxn ang="0">
                  <a:pos x="20" y="960"/>
                </a:cxn>
                <a:cxn ang="0">
                  <a:pos x="92" y="929"/>
                </a:cxn>
                <a:cxn ang="0">
                  <a:pos x="143" y="906"/>
                </a:cxn>
                <a:cxn ang="0">
                  <a:pos x="160" y="885"/>
                </a:cxn>
                <a:cxn ang="0">
                  <a:pos x="140" y="827"/>
                </a:cxn>
                <a:cxn ang="0">
                  <a:pos x="123" y="709"/>
                </a:cxn>
                <a:cxn ang="0">
                  <a:pos x="119" y="569"/>
                </a:cxn>
                <a:cxn ang="0">
                  <a:pos x="123" y="476"/>
                </a:cxn>
                <a:cxn ang="0">
                  <a:pos x="129" y="350"/>
                </a:cxn>
                <a:cxn ang="0">
                  <a:pos x="119" y="237"/>
                </a:cxn>
                <a:cxn ang="0">
                  <a:pos x="99" y="185"/>
                </a:cxn>
              </a:cxnLst>
              <a:rect l="0" t="0" r="r" b="b"/>
              <a:pathLst>
                <a:path w="205" h="1043">
                  <a:moveTo>
                    <a:pt x="99" y="185"/>
                  </a:moveTo>
                  <a:lnTo>
                    <a:pt x="71" y="116"/>
                  </a:lnTo>
                  <a:lnTo>
                    <a:pt x="71" y="41"/>
                  </a:lnTo>
                  <a:lnTo>
                    <a:pt x="109" y="0"/>
                  </a:lnTo>
                  <a:lnTo>
                    <a:pt x="153" y="20"/>
                  </a:lnTo>
                  <a:lnTo>
                    <a:pt x="184" y="92"/>
                  </a:lnTo>
                  <a:lnTo>
                    <a:pt x="201" y="216"/>
                  </a:lnTo>
                  <a:lnTo>
                    <a:pt x="205" y="370"/>
                  </a:lnTo>
                  <a:lnTo>
                    <a:pt x="194" y="504"/>
                  </a:lnTo>
                  <a:lnTo>
                    <a:pt x="174" y="648"/>
                  </a:lnTo>
                  <a:lnTo>
                    <a:pt x="174" y="823"/>
                  </a:lnTo>
                  <a:lnTo>
                    <a:pt x="201" y="895"/>
                  </a:lnTo>
                  <a:lnTo>
                    <a:pt x="191" y="929"/>
                  </a:lnTo>
                  <a:lnTo>
                    <a:pt x="143" y="940"/>
                  </a:lnTo>
                  <a:lnTo>
                    <a:pt x="92" y="988"/>
                  </a:lnTo>
                  <a:lnTo>
                    <a:pt x="68" y="1029"/>
                  </a:lnTo>
                  <a:lnTo>
                    <a:pt x="10" y="1043"/>
                  </a:lnTo>
                  <a:lnTo>
                    <a:pt x="0" y="998"/>
                  </a:lnTo>
                  <a:lnTo>
                    <a:pt x="20" y="960"/>
                  </a:lnTo>
                  <a:lnTo>
                    <a:pt x="92" y="929"/>
                  </a:lnTo>
                  <a:lnTo>
                    <a:pt x="143" y="906"/>
                  </a:lnTo>
                  <a:lnTo>
                    <a:pt x="160" y="885"/>
                  </a:lnTo>
                  <a:lnTo>
                    <a:pt x="140" y="827"/>
                  </a:lnTo>
                  <a:lnTo>
                    <a:pt x="123" y="709"/>
                  </a:lnTo>
                  <a:lnTo>
                    <a:pt x="119" y="569"/>
                  </a:lnTo>
                  <a:lnTo>
                    <a:pt x="123" y="476"/>
                  </a:lnTo>
                  <a:lnTo>
                    <a:pt x="129" y="350"/>
                  </a:lnTo>
                  <a:lnTo>
                    <a:pt x="119" y="237"/>
                  </a:lnTo>
                  <a:lnTo>
                    <a:pt x="99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45" name="Freeform 5"/>
            <p:cNvSpPr>
              <a:spLocks noChangeArrowheads="1"/>
            </p:cNvSpPr>
            <p:nvPr/>
          </p:nvSpPr>
          <p:spPr bwMode="auto">
            <a:xfrm>
              <a:off x="1603" y="3110"/>
              <a:ext cx="119" cy="400"/>
            </a:xfrm>
            <a:custGeom>
              <a:avLst/>
              <a:gdLst/>
              <a:ahLst/>
              <a:cxnLst>
                <a:cxn ang="0">
                  <a:pos x="197" y="96"/>
                </a:cxn>
                <a:cxn ang="0">
                  <a:pos x="231" y="31"/>
                </a:cxn>
                <a:cxn ang="0">
                  <a:pos x="272" y="0"/>
                </a:cxn>
                <a:cxn ang="0">
                  <a:pos x="320" y="20"/>
                </a:cxn>
                <a:cxn ang="0">
                  <a:pos x="313" y="82"/>
                </a:cxn>
                <a:cxn ang="0">
                  <a:pos x="282" y="126"/>
                </a:cxn>
                <a:cxn ang="0">
                  <a:pos x="221" y="237"/>
                </a:cxn>
                <a:cxn ang="0">
                  <a:pos x="180" y="343"/>
                </a:cxn>
                <a:cxn ang="0">
                  <a:pos x="156" y="456"/>
                </a:cxn>
                <a:cxn ang="0">
                  <a:pos x="159" y="566"/>
                </a:cxn>
                <a:cxn ang="0">
                  <a:pos x="197" y="713"/>
                </a:cxn>
                <a:cxn ang="0">
                  <a:pos x="228" y="855"/>
                </a:cxn>
                <a:cxn ang="0">
                  <a:pos x="272" y="916"/>
                </a:cxn>
                <a:cxn ang="0">
                  <a:pos x="269" y="951"/>
                </a:cxn>
                <a:cxn ang="0">
                  <a:pos x="231" y="968"/>
                </a:cxn>
                <a:cxn ang="0">
                  <a:pos x="145" y="981"/>
                </a:cxn>
                <a:cxn ang="0">
                  <a:pos x="84" y="1019"/>
                </a:cxn>
                <a:cxn ang="0">
                  <a:pos x="52" y="1040"/>
                </a:cxn>
                <a:cxn ang="0">
                  <a:pos x="0" y="992"/>
                </a:cxn>
                <a:cxn ang="0">
                  <a:pos x="11" y="961"/>
                </a:cxn>
                <a:cxn ang="0">
                  <a:pos x="62" y="940"/>
                </a:cxn>
                <a:cxn ang="0">
                  <a:pos x="128" y="930"/>
                </a:cxn>
                <a:cxn ang="0">
                  <a:pos x="190" y="930"/>
                </a:cxn>
                <a:cxn ang="0">
                  <a:pos x="200" y="910"/>
                </a:cxn>
                <a:cxn ang="0">
                  <a:pos x="190" y="875"/>
                </a:cxn>
                <a:cxn ang="0">
                  <a:pos x="138" y="741"/>
                </a:cxn>
                <a:cxn ang="0">
                  <a:pos x="104" y="610"/>
                </a:cxn>
                <a:cxn ang="0">
                  <a:pos x="87" y="515"/>
                </a:cxn>
                <a:cxn ang="0">
                  <a:pos x="84" y="426"/>
                </a:cxn>
                <a:cxn ang="0">
                  <a:pos x="97" y="340"/>
                </a:cxn>
                <a:cxn ang="0">
                  <a:pos x="128" y="251"/>
                </a:cxn>
                <a:cxn ang="0">
                  <a:pos x="176" y="133"/>
                </a:cxn>
                <a:cxn ang="0">
                  <a:pos x="197" y="96"/>
                </a:cxn>
              </a:cxnLst>
              <a:rect l="0" t="0" r="r" b="b"/>
              <a:pathLst>
                <a:path w="320" h="1040">
                  <a:moveTo>
                    <a:pt x="197" y="96"/>
                  </a:moveTo>
                  <a:lnTo>
                    <a:pt x="231" y="31"/>
                  </a:lnTo>
                  <a:lnTo>
                    <a:pt x="272" y="0"/>
                  </a:lnTo>
                  <a:lnTo>
                    <a:pt x="320" y="20"/>
                  </a:lnTo>
                  <a:lnTo>
                    <a:pt x="313" y="82"/>
                  </a:lnTo>
                  <a:lnTo>
                    <a:pt x="282" y="126"/>
                  </a:lnTo>
                  <a:lnTo>
                    <a:pt x="221" y="237"/>
                  </a:lnTo>
                  <a:lnTo>
                    <a:pt x="180" y="343"/>
                  </a:lnTo>
                  <a:lnTo>
                    <a:pt x="156" y="456"/>
                  </a:lnTo>
                  <a:lnTo>
                    <a:pt x="159" y="566"/>
                  </a:lnTo>
                  <a:lnTo>
                    <a:pt x="197" y="713"/>
                  </a:lnTo>
                  <a:lnTo>
                    <a:pt x="228" y="855"/>
                  </a:lnTo>
                  <a:lnTo>
                    <a:pt x="272" y="916"/>
                  </a:lnTo>
                  <a:lnTo>
                    <a:pt x="269" y="951"/>
                  </a:lnTo>
                  <a:lnTo>
                    <a:pt x="231" y="968"/>
                  </a:lnTo>
                  <a:lnTo>
                    <a:pt x="145" y="981"/>
                  </a:lnTo>
                  <a:lnTo>
                    <a:pt x="84" y="1019"/>
                  </a:lnTo>
                  <a:lnTo>
                    <a:pt x="52" y="1040"/>
                  </a:lnTo>
                  <a:lnTo>
                    <a:pt x="0" y="992"/>
                  </a:lnTo>
                  <a:lnTo>
                    <a:pt x="11" y="961"/>
                  </a:lnTo>
                  <a:lnTo>
                    <a:pt x="62" y="940"/>
                  </a:lnTo>
                  <a:lnTo>
                    <a:pt x="128" y="930"/>
                  </a:lnTo>
                  <a:lnTo>
                    <a:pt x="190" y="930"/>
                  </a:lnTo>
                  <a:lnTo>
                    <a:pt x="200" y="910"/>
                  </a:lnTo>
                  <a:lnTo>
                    <a:pt x="190" y="875"/>
                  </a:lnTo>
                  <a:lnTo>
                    <a:pt x="138" y="741"/>
                  </a:lnTo>
                  <a:lnTo>
                    <a:pt x="104" y="610"/>
                  </a:lnTo>
                  <a:lnTo>
                    <a:pt x="87" y="515"/>
                  </a:lnTo>
                  <a:lnTo>
                    <a:pt x="84" y="426"/>
                  </a:lnTo>
                  <a:lnTo>
                    <a:pt x="97" y="340"/>
                  </a:lnTo>
                  <a:lnTo>
                    <a:pt x="128" y="251"/>
                  </a:lnTo>
                  <a:lnTo>
                    <a:pt x="176" y="133"/>
                  </a:lnTo>
                  <a:lnTo>
                    <a:pt x="19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46" name="Freeform 6"/>
            <p:cNvSpPr>
              <a:spLocks noChangeArrowheads="1"/>
            </p:cNvSpPr>
            <p:nvPr/>
          </p:nvSpPr>
          <p:spPr bwMode="auto">
            <a:xfrm>
              <a:off x="1626" y="2612"/>
              <a:ext cx="153" cy="209"/>
            </a:xfrm>
            <a:custGeom>
              <a:avLst/>
              <a:gdLst/>
              <a:ahLst/>
              <a:cxnLst>
                <a:cxn ang="0">
                  <a:pos x="151" y="454"/>
                </a:cxn>
                <a:cxn ang="0">
                  <a:pos x="182" y="522"/>
                </a:cxn>
                <a:cxn ang="0">
                  <a:pos x="254" y="543"/>
                </a:cxn>
                <a:cxn ang="0">
                  <a:pos x="316" y="536"/>
                </a:cxn>
                <a:cxn ang="0">
                  <a:pos x="367" y="492"/>
                </a:cxn>
                <a:cxn ang="0">
                  <a:pos x="408" y="402"/>
                </a:cxn>
                <a:cxn ang="0">
                  <a:pos x="412" y="296"/>
                </a:cxn>
                <a:cxn ang="0">
                  <a:pos x="398" y="203"/>
                </a:cxn>
                <a:cxn ang="0">
                  <a:pos x="340" y="99"/>
                </a:cxn>
                <a:cxn ang="0">
                  <a:pos x="298" y="51"/>
                </a:cxn>
                <a:cxn ang="0">
                  <a:pos x="254" y="21"/>
                </a:cxn>
                <a:cxn ang="0">
                  <a:pos x="213" y="0"/>
                </a:cxn>
                <a:cxn ang="0">
                  <a:pos x="141" y="7"/>
                </a:cxn>
                <a:cxn ang="0">
                  <a:pos x="103" y="69"/>
                </a:cxn>
                <a:cxn ang="0">
                  <a:pos x="83" y="134"/>
                </a:cxn>
                <a:cxn ang="0">
                  <a:pos x="83" y="238"/>
                </a:cxn>
                <a:cxn ang="0">
                  <a:pos x="100" y="337"/>
                </a:cxn>
                <a:cxn ang="0">
                  <a:pos x="120" y="392"/>
                </a:cxn>
                <a:cxn ang="0">
                  <a:pos x="6" y="474"/>
                </a:cxn>
                <a:cxn ang="0">
                  <a:pos x="0" y="505"/>
                </a:cxn>
                <a:cxn ang="0">
                  <a:pos x="17" y="522"/>
                </a:cxn>
                <a:cxn ang="0">
                  <a:pos x="141" y="430"/>
                </a:cxn>
                <a:cxn ang="0">
                  <a:pos x="151" y="454"/>
                </a:cxn>
              </a:cxnLst>
              <a:rect l="0" t="0" r="r" b="b"/>
              <a:pathLst>
                <a:path w="412" h="543">
                  <a:moveTo>
                    <a:pt x="151" y="454"/>
                  </a:moveTo>
                  <a:lnTo>
                    <a:pt x="182" y="522"/>
                  </a:lnTo>
                  <a:lnTo>
                    <a:pt x="254" y="543"/>
                  </a:lnTo>
                  <a:lnTo>
                    <a:pt x="316" y="536"/>
                  </a:lnTo>
                  <a:lnTo>
                    <a:pt x="367" y="492"/>
                  </a:lnTo>
                  <a:lnTo>
                    <a:pt x="408" y="402"/>
                  </a:lnTo>
                  <a:lnTo>
                    <a:pt x="412" y="296"/>
                  </a:lnTo>
                  <a:lnTo>
                    <a:pt x="398" y="203"/>
                  </a:lnTo>
                  <a:lnTo>
                    <a:pt x="340" y="99"/>
                  </a:lnTo>
                  <a:lnTo>
                    <a:pt x="298" y="51"/>
                  </a:lnTo>
                  <a:lnTo>
                    <a:pt x="254" y="21"/>
                  </a:lnTo>
                  <a:lnTo>
                    <a:pt x="213" y="0"/>
                  </a:lnTo>
                  <a:lnTo>
                    <a:pt x="141" y="7"/>
                  </a:lnTo>
                  <a:lnTo>
                    <a:pt x="103" y="69"/>
                  </a:lnTo>
                  <a:lnTo>
                    <a:pt x="83" y="134"/>
                  </a:lnTo>
                  <a:lnTo>
                    <a:pt x="83" y="238"/>
                  </a:lnTo>
                  <a:lnTo>
                    <a:pt x="100" y="337"/>
                  </a:lnTo>
                  <a:lnTo>
                    <a:pt x="120" y="392"/>
                  </a:lnTo>
                  <a:lnTo>
                    <a:pt x="6" y="474"/>
                  </a:lnTo>
                  <a:lnTo>
                    <a:pt x="0" y="505"/>
                  </a:lnTo>
                  <a:lnTo>
                    <a:pt x="17" y="522"/>
                  </a:lnTo>
                  <a:lnTo>
                    <a:pt x="141" y="430"/>
                  </a:lnTo>
                  <a:lnTo>
                    <a:pt x="151" y="4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47" name="Freeform 7"/>
            <p:cNvSpPr>
              <a:spLocks noChangeArrowheads="1"/>
            </p:cNvSpPr>
            <p:nvPr/>
          </p:nvSpPr>
          <p:spPr bwMode="auto">
            <a:xfrm>
              <a:off x="1682" y="2568"/>
              <a:ext cx="305" cy="349"/>
            </a:xfrm>
            <a:custGeom>
              <a:avLst/>
              <a:gdLst/>
              <a:ahLst/>
              <a:cxnLst>
                <a:cxn ang="0">
                  <a:pos x="545" y="628"/>
                </a:cxn>
                <a:cxn ang="0">
                  <a:pos x="504" y="669"/>
                </a:cxn>
                <a:cxn ang="0">
                  <a:pos x="417" y="720"/>
                </a:cxn>
                <a:cxn ang="0">
                  <a:pos x="339" y="751"/>
                </a:cxn>
                <a:cxn ang="0">
                  <a:pos x="284" y="782"/>
                </a:cxn>
                <a:cxn ang="0">
                  <a:pos x="232" y="823"/>
                </a:cxn>
                <a:cxn ang="0">
                  <a:pos x="226" y="895"/>
                </a:cxn>
                <a:cxn ang="0">
                  <a:pos x="277" y="908"/>
                </a:cxn>
                <a:cxn ang="0">
                  <a:pos x="407" y="833"/>
                </a:cxn>
                <a:cxn ang="0">
                  <a:pos x="504" y="744"/>
                </a:cxn>
                <a:cxn ang="0">
                  <a:pos x="617" y="631"/>
                </a:cxn>
                <a:cxn ang="0">
                  <a:pos x="709" y="559"/>
                </a:cxn>
                <a:cxn ang="0">
                  <a:pos x="788" y="504"/>
                </a:cxn>
                <a:cxn ang="0">
                  <a:pos x="819" y="477"/>
                </a:cxn>
                <a:cxn ang="0">
                  <a:pos x="808" y="443"/>
                </a:cxn>
                <a:cxn ang="0">
                  <a:pos x="771" y="395"/>
                </a:cxn>
                <a:cxn ang="0">
                  <a:pos x="634" y="320"/>
                </a:cxn>
                <a:cxn ang="0">
                  <a:pos x="504" y="250"/>
                </a:cxn>
                <a:cxn ang="0">
                  <a:pos x="345" y="178"/>
                </a:cxn>
                <a:cxn ang="0">
                  <a:pos x="287" y="137"/>
                </a:cxn>
                <a:cxn ang="0">
                  <a:pos x="226" y="82"/>
                </a:cxn>
                <a:cxn ang="0">
                  <a:pos x="164" y="21"/>
                </a:cxn>
                <a:cxn ang="0">
                  <a:pos x="109" y="0"/>
                </a:cxn>
                <a:cxn ang="0">
                  <a:pos x="0" y="76"/>
                </a:cxn>
                <a:cxn ang="0">
                  <a:pos x="7" y="147"/>
                </a:cxn>
                <a:cxn ang="0">
                  <a:pos x="27" y="175"/>
                </a:cxn>
                <a:cxn ang="0">
                  <a:pos x="82" y="164"/>
                </a:cxn>
                <a:cxn ang="0">
                  <a:pos x="72" y="134"/>
                </a:cxn>
                <a:cxn ang="0">
                  <a:pos x="51" y="123"/>
                </a:cxn>
                <a:cxn ang="0">
                  <a:pos x="41" y="86"/>
                </a:cxn>
                <a:cxn ang="0">
                  <a:pos x="102" y="45"/>
                </a:cxn>
                <a:cxn ang="0">
                  <a:pos x="154" y="86"/>
                </a:cxn>
                <a:cxn ang="0">
                  <a:pos x="154" y="123"/>
                </a:cxn>
                <a:cxn ang="0">
                  <a:pos x="133" y="168"/>
                </a:cxn>
                <a:cxn ang="0">
                  <a:pos x="150" y="199"/>
                </a:cxn>
                <a:cxn ang="0">
                  <a:pos x="253" y="226"/>
                </a:cxn>
                <a:cxn ang="0">
                  <a:pos x="294" y="188"/>
                </a:cxn>
                <a:cxn ang="0">
                  <a:pos x="431" y="271"/>
                </a:cxn>
                <a:cxn ang="0">
                  <a:pos x="545" y="323"/>
                </a:cxn>
                <a:cxn ang="0">
                  <a:pos x="607" y="354"/>
                </a:cxn>
                <a:cxn ang="0">
                  <a:pos x="668" y="385"/>
                </a:cxn>
                <a:cxn ang="0">
                  <a:pos x="716" y="426"/>
                </a:cxn>
                <a:cxn ang="0">
                  <a:pos x="747" y="467"/>
                </a:cxn>
                <a:cxn ang="0">
                  <a:pos x="719" y="497"/>
                </a:cxn>
                <a:cxn ang="0">
                  <a:pos x="654" y="539"/>
                </a:cxn>
                <a:cxn ang="0">
                  <a:pos x="586" y="586"/>
                </a:cxn>
                <a:cxn ang="0">
                  <a:pos x="545" y="628"/>
                </a:cxn>
              </a:cxnLst>
              <a:rect l="0" t="0" r="r" b="b"/>
              <a:pathLst>
                <a:path w="819" h="908">
                  <a:moveTo>
                    <a:pt x="545" y="628"/>
                  </a:moveTo>
                  <a:lnTo>
                    <a:pt x="504" y="669"/>
                  </a:lnTo>
                  <a:lnTo>
                    <a:pt x="417" y="720"/>
                  </a:lnTo>
                  <a:lnTo>
                    <a:pt x="339" y="751"/>
                  </a:lnTo>
                  <a:lnTo>
                    <a:pt x="284" y="782"/>
                  </a:lnTo>
                  <a:lnTo>
                    <a:pt x="232" y="823"/>
                  </a:lnTo>
                  <a:lnTo>
                    <a:pt x="226" y="895"/>
                  </a:lnTo>
                  <a:lnTo>
                    <a:pt x="277" y="908"/>
                  </a:lnTo>
                  <a:lnTo>
                    <a:pt x="407" y="833"/>
                  </a:lnTo>
                  <a:lnTo>
                    <a:pt x="504" y="744"/>
                  </a:lnTo>
                  <a:lnTo>
                    <a:pt x="617" y="631"/>
                  </a:lnTo>
                  <a:lnTo>
                    <a:pt x="709" y="559"/>
                  </a:lnTo>
                  <a:lnTo>
                    <a:pt x="788" y="504"/>
                  </a:lnTo>
                  <a:lnTo>
                    <a:pt x="819" y="477"/>
                  </a:lnTo>
                  <a:lnTo>
                    <a:pt x="808" y="443"/>
                  </a:lnTo>
                  <a:lnTo>
                    <a:pt x="771" y="395"/>
                  </a:lnTo>
                  <a:lnTo>
                    <a:pt x="634" y="320"/>
                  </a:lnTo>
                  <a:lnTo>
                    <a:pt x="504" y="250"/>
                  </a:lnTo>
                  <a:lnTo>
                    <a:pt x="345" y="178"/>
                  </a:lnTo>
                  <a:lnTo>
                    <a:pt x="287" y="137"/>
                  </a:lnTo>
                  <a:lnTo>
                    <a:pt x="226" y="82"/>
                  </a:lnTo>
                  <a:lnTo>
                    <a:pt x="164" y="21"/>
                  </a:lnTo>
                  <a:lnTo>
                    <a:pt x="109" y="0"/>
                  </a:lnTo>
                  <a:lnTo>
                    <a:pt x="0" y="76"/>
                  </a:lnTo>
                  <a:lnTo>
                    <a:pt x="7" y="147"/>
                  </a:lnTo>
                  <a:lnTo>
                    <a:pt x="27" y="175"/>
                  </a:lnTo>
                  <a:lnTo>
                    <a:pt x="82" y="164"/>
                  </a:lnTo>
                  <a:lnTo>
                    <a:pt x="72" y="134"/>
                  </a:lnTo>
                  <a:lnTo>
                    <a:pt x="51" y="123"/>
                  </a:lnTo>
                  <a:lnTo>
                    <a:pt x="41" y="86"/>
                  </a:lnTo>
                  <a:lnTo>
                    <a:pt x="102" y="45"/>
                  </a:lnTo>
                  <a:lnTo>
                    <a:pt x="154" y="86"/>
                  </a:lnTo>
                  <a:lnTo>
                    <a:pt x="154" y="123"/>
                  </a:lnTo>
                  <a:lnTo>
                    <a:pt x="133" y="168"/>
                  </a:lnTo>
                  <a:lnTo>
                    <a:pt x="150" y="199"/>
                  </a:lnTo>
                  <a:lnTo>
                    <a:pt x="253" y="226"/>
                  </a:lnTo>
                  <a:lnTo>
                    <a:pt x="294" y="188"/>
                  </a:lnTo>
                  <a:lnTo>
                    <a:pt x="431" y="271"/>
                  </a:lnTo>
                  <a:lnTo>
                    <a:pt x="545" y="323"/>
                  </a:lnTo>
                  <a:lnTo>
                    <a:pt x="607" y="354"/>
                  </a:lnTo>
                  <a:lnTo>
                    <a:pt x="668" y="385"/>
                  </a:lnTo>
                  <a:lnTo>
                    <a:pt x="716" y="426"/>
                  </a:lnTo>
                  <a:lnTo>
                    <a:pt x="747" y="467"/>
                  </a:lnTo>
                  <a:lnTo>
                    <a:pt x="719" y="497"/>
                  </a:lnTo>
                  <a:lnTo>
                    <a:pt x="654" y="539"/>
                  </a:lnTo>
                  <a:lnTo>
                    <a:pt x="586" y="586"/>
                  </a:lnTo>
                  <a:lnTo>
                    <a:pt x="545" y="6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6248400" y="4059238"/>
            <a:ext cx="684213" cy="1568450"/>
            <a:chOff x="3936" y="2557"/>
            <a:chExt cx="431" cy="988"/>
          </a:xfrm>
        </p:grpSpPr>
        <p:sp>
          <p:nvSpPr>
            <p:cNvPr id="35849" name="Freeform 9"/>
            <p:cNvSpPr>
              <a:spLocks noChangeArrowheads="1"/>
            </p:cNvSpPr>
            <p:nvPr/>
          </p:nvSpPr>
          <p:spPr bwMode="auto">
            <a:xfrm>
              <a:off x="4073" y="2613"/>
              <a:ext cx="169" cy="215"/>
            </a:xfrm>
            <a:custGeom>
              <a:avLst/>
              <a:gdLst/>
              <a:ahLst/>
              <a:cxnLst>
                <a:cxn ang="0">
                  <a:pos x="314" y="153"/>
                </a:cxn>
                <a:cxn ang="0">
                  <a:pos x="261" y="85"/>
                </a:cxn>
                <a:cxn ang="0">
                  <a:pos x="187" y="34"/>
                </a:cxn>
                <a:cxn ang="0">
                  <a:pos x="121" y="0"/>
                </a:cxn>
                <a:cxn ang="0">
                  <a:pos x="69" y="9"/>
                </a:cxn>
                <a:cxn ang="0">
                  <a:pos x="31" y="47"/>
                </a:cxn>
                <a:cxn ang="0">
                  <a:pos x="0" y="162"/>
                </a:cxn>
                <a:cxn ang="0">
                  <a:pos x="12" y="295"/>
                </a:cxn>
                <a:cxn ang="0">
                  <a:pos x="44" y="422"/>
                </a:cxn>
                <a:cxn ang="0">
                  <a:pos x="78" y="521"/>
                </a:cxn>
                <a:cxn ang="0">
                  <a:pos x="144" y="623"/>
                </a:cxn>
                <a:cxn ang="0">
                  <a:pos x="200" y="665"/>
                </a:cxn>
                <a:cxn ang="0">
                  <a:pos x="278" y="665"/>
                </a:cxn>
                <a:cxn ang="0">
                  <a:pos x="357" y="636"/>
                </a:cxn>
                <a:cxn ang="0">
                  <a:pos x="396" y="563"/>
                </a:cxn>
                <a:cxn ang="0">
                  <a:pos x="418" y="470"/>
                </a:cxn>
                <a:cxn ang="0">
                  <a:pos x="410" y="354"/>
                </a:cxn>
                <a:cxn ang="0">
                  <a:pos x="593" y="367"/>
                </a:cxn>
                <a:cxn ang="0">
                  <a:pos x="602" y="316"/>
                </a:cxn>
                <a:cxn ang="0">
                  <a:pos x="393" y="295"/>
                </a:cxn>
                <a:cxn ang="0">
                  <a:pos x="340" y="176"/>
                </a:cxn>
                <a:cxn ang="0">
                  <a:pos x="314" y="153"/>
                </a:cxn>
              </a:cxnLst>
              <a:rect l="0" t="0" r="r" b="b"/>
              <a:pathLst>
                <a:path w="602" h="665">
                  <a:moveTo>
                    <a:pt x="314" y="153"/>
                  </a:moveTo>
                  <a:lnTo>
                    <a:pt x="261" y="85"/>
                  </a:lnTo>
                  <a:lnTo>
                    <a:pt x="187" y="34"/>
                  </a:lnTo>
                  <a:lnTo>
                    <a:pt x="121" y="0"/>
                  </a:lnTo>
                  <a:lnTo>
                    <a:pt x="69" y="9"/>
                  </a:lnTo>
                  <a:lnTo>
                    <a:pt x="31" y="47"/>
                  </a:lnTo>
                  <a:lnTo>
                    <a:pt x="0" y="162"/>
                  </a:lnTo>
                  <a:lnTo>
                    <a:pt x="12" y="295"/>
                  </a:lnTo>
                  <a:lnTo>
                    <a:pt x="44" y="422"/>
                  </a:lnTo>
                  <a:lnTo>
                    <a:pt x="78" y="521"/>
                  </a:lnTo>
                  <a:lnTo>
                    <a:pt x="144" y="623"/>
                  </a:lnTo>
                  <a:lnTo>
                    <a:pt x="200" y="665"/>
                  </a:lnTo>
                  <a:lnTo>
                    <a:pt x="278" y="665"/>
                  </a:lnTo>
                  <a:lnTo>
                    <a:pt x="357" y="636"/>
                  </a:lnTo>
                  <a:lnTo>
                    <a:pt x="396" y="563"/>
                  </a:lnTo>
                  <a:lnTo>
                    <a:pt x="418" y="470"/>
                  </a:lnTo>
                  <a:lnTo>
                    <a:pt x="410" y="354"/>
                  </a:lnTo>
                  <a:lnTo>
                    <a:pt x="593" y="367"/>
                  </a:lnTo>
                  <a:lnTo>
                    <a:pt x="602" y="316"/>
                  </a:lnTo>
                  <a:lnTo>
                    <a:pt x="393" y="295"/>
                  </a:lnTo>
                  <a:lnTo>
                    <a:pt x="340" y="176"/>
                  </a:lnTo>
                  <a:lnTo>
                    <a:pt x="314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0" name="Freeform 10"/>
            <p:cNvSpPr>
              <a:spLocks noChangeArrowheads="1"/>
            </p:cNvSpPr>
            <p:nvPr/>
          </p:nvSpPr>
          <p:spPr bwMode="auto">
            <a:xfrm>
              <a:off x="3936" y="2557"/>
              <a:ext cx="195" cy="347"/>
            </a:xfrm>
            <a:custGeom>
              <a:avLst/>
              <a:gdLst/>
              <a:ahLst/>
              <a:cxnLst>
                <a:cxn ang="0">
                  <a:pos x="404" y="25"/>
                </a:cxn>
                <a:cxn ang="0">
                  <a:pos x="491" y="0"/>
                </a:cxn>
                <a:cxn ang="0">
                  <a:pos x="560" y="4"/>
                </a:cxn>
                <a:cxn ang="0">
                  <a:pos x="613" y="42"/>
                </a:cxn>
                <a:cxn ang="0">
                  <a:pos x="649" y="102"/>
                </a:cxn>
                <a:cxn ang="0">
                  <a:pos x="635" y="165"/>
                </a:cxn>
                <a:cxn ang="0">
                  <a:pos x="587" y="165"/>
                </a:cxn>
                <a:cxn ang="0">
                  <a:pos x="600" y="114"/>
                </a:cxn>
                <a:cxn ang="0">
                  <a:pos x="560" y="68"/>
                </a:cxn>
                <a:cxn ang="0">
                  <a:pos x="522" y="51"/>
                </a:cxn>
                <a:cxn ang="0">
                  <a:pos x="456" y="68"/>
                </a:cxn>
                <a:cxn ang="0">
                  <a:pos x="483" y="119"/>
                </a:cxn>
                <a:cxn ang="0">
                  <a:pos x="491" y="165"/>
                </a:cxn>
                <a:cxn ang="0">
                  <a:pos x="483" y="205"/>
                </a:cxn>
                <a:cxn ang="0">
                  <a:pos x="417" y="222"/>
                </a:cxn>
                <a:cxn ang="0">
                  <a:pos x="347" y="209"/>
                </a:cxn>
                <a:cxn ang="0">
                  <a:pos x="334" y="178"/>
                </a:cxn>
                <a:cxn ang="0">
                  <a:pos x="260" y="260"/>
                </a:cxn>
                <a:cxn ang="0">
                  <a:pos x="217" y="349"/>
                </a:cxn>
                <a:cxn ang="0">
                  <a:pos x="156" y="465"/>
                </a:cxn>
                <a:cxn ang="0">
                  <a:pos x="117" y="567"/>
                </a:cxn>
                <a:cxn ang="0">
                  <a:pos x="100" y="665"/>
                </a:cxn>
                <a:cxn ang="0">
                  <a:pos x="113" y="717"/>
                </a:cxn>
                <a:cxn ang="0">
                  <a:pos x="183" y="781"/>
                </a:cxn>
                <a:cxn ang="0">
                  <a:pos x="326" y="836"/>
                </a:cxn>
                <a:cxn ang="0">
                  <a:pos x="404" y="861"/>
                </a:cxn>
                <a:cxn ang="0">
                  <a:pos x="483" y="874"/>
                </a:cxn>
                <a:cxn ang="0">
                  <a:pos x="600" y="921"/>
                </a:cxn>
                <a:cxn ang="0">
                  <a:pos x="687" y="952"/>
                </a:cxn>
                <a:cxn ang="0">
                  <a:pos x="692" y="1011"/>
                </a:cxn>
                <a:cxn ang="0">
                  <a:pos x="649" y="1054"/>
                </a:cxn>
                <a:cxn ang="0">
                  <a:pos x="596" y="1067"/>
                </a:cxn>
                <a:cxn ang="0">
                  <a:pos x="517" y="1028"/>
                </a:cxn>
                <a:cxn ang="0">
                  <a:pos x="334" y="935"/>
                </a:cxn>
                <a:cxn ang="0">
                  <a:pos x="183" y="870"/>
                </a:cxn>
                <a:cxn ang="0">
                  <a:pos x="77" y="798"/>
                </a:cxn>
                <a:cxn ang="0">
                  <a:pos x="8" y="734"/>
                </a:cxn>
                <a:cxn ang="0">
                  <a:pos x="0" y="656"/>
                </a:cxn>
                <a:cxn ang="0">
                  <a:pos x="38" y="554"/>
                </a:cxn>
                <a:cxn ang="0">
                  <a:pos x="117" y="400"/>
                </a:cxn>
                <a:cxn ang="0">
                  <a:pos x="190" y="273"/>
                </a:cxn>
                <a:cxn ang="0">
                  <a:pos x="283" y="140"/>
                </a:cxn>
                <a:cxn ang="0">
                  <a:pos x="352" y="63"/>
                </a:cxn>
                <a:cxn ang="0">
                  <a:pos x="439" y="25"/>
                </a:cxn>
                <a:cxn ang="0">
                  <a:pos x="404" y="25"/>
                </a:cxn>
              </a:cxnLst>
              <a:rect l="0" t="0" r="r" b="b"/>
              <a:pathLst>
                <a:path w="692" h="1067">
                  <a:moveTo>
                    <a:pt x="404" y="25"/>
                  </a:moveTo>
                  <a:lnTo>
                    <a:pt x="491" y="0"/>
                  </a:lnTo>
                  <a:lnTo>
                    <a:pt x="560" y="4"/>
                  </a:lnTo>
                  <a:lnTo>
                    <a:pt x="613" y="42"/>
                  </a:lnTo>
                  <a:lnTo>
                    <a:pt x="649" y="102"/>
                  </a:lnTo>
                  <a:lnTo>
                    <a:pt x="635" y="165"/>
                  </a:lnTo>
                  <a:lnTo>
                    <a:pt x="587" y="165"/>
                  </a:lnTo>
                  <a:lnTo>
                    <a:pt x="600" y="114"/>
                  </a:lnTo>
                  <a:lnTo>
                    <a:pt x="560" y="68"/>
                  </a:lnTo>
                  <a:lnTo>
                    <a:pt x="522" y="51"/>
                  </a:lnTo>
                  <a:lnTo>
                    <a:pt x="456" y="68"/>
                  </a:lnTo>
                  <a:lnTo>
                    <a:pt x="483" y="119"/>
                  </a:lnTo>
                  <a:lnTo>
                    <a:pt x="491" y="165"/>
                  </a:lnTo>
                  <a:lnTo>
                    <a:pt x="483" y="205"/>
                  </a:lnTo>
                  <a:lnTo>
                    <a:pt x="417" y="222"/>
                  </a:lnTo>
                  <a:lnTo>
                    <a:pt x="347" y="209"/>
                  </a:lnTo>
                  <a:lnTo>
                    <a:pt x="334" y="178"/>
                  </a:lnTo>
                  <a:lnTo>
                    <a:pt x="260" y="260"/>
                  </a:lnTo>
                  <a:lnTo>
                    <a:pt x="217" y="349"/>
                  </a:lnTo>
                  <a:lnTo>
                    <a:pt x="156" y="465"/>
                  </a:lnTo>
                  <a:lnTo>
                    <a:pt x="117" y="567"/>
                  </a:lnTo>
                  <a:lnTo>
                    <a:pt x="100" y="665"/>
                  </a:lnTo>
                  <a:lnTo>
                    <a:pt x="113" y="717"/>
                  </a:lnTo>
                  <a:lnTo>
                    <a:pt x="183" y="781"/>
                  </a:lnTo>
                  <a:lnTo>
                    <a:pt x="326" y="836"/>
                  </a:lnTo>
                  <a:lnTo>
                    <a:pt x="404" y="861"/>
                  </a:lnTo>
                  <a:lnTo>
                    <a:pt x="483" y="874"/>
                  </a:lnTo>
                  <a:lnTo>
                    <a:pt x="600" y="921"/>
                  </a:lnTo>
                  <a:lnTo>
                    <a:pt x="687" y="952"/>
                  </a:lnTo>
                  <a:lnTo>
                    <a:pt x="692" y="1011"/>
                  </a:lnTo>
                  <a:lnTo>
                    <a:pt x="649" y="1054"/>
                  </a:lnTo>
                  <a:lnTo>
                    <a:pt x="596" y="1067"/>
                  </a:lnTo>
                  <a:lnTo>
                    <a:pt x="517" y="1028"/>
                  </a:lnTo>
                  <a:lnTo>
                    <a:pt x="334" y="935"/>
                  </a:lnTo>
                  <a:lnTo>
                    <a:pt x="183" y="870"/>
                  </a:lnTo>
                  <a:lnTo>
                    <a:pt x="77" y="798"/>
                  </a:lnTo>
                  <a:lnTo>
                    <a:pt x="8" y="734"/>
                  </a:lnTo>
                  <a:lnTo>
                    <a:pt x="0" y="656"/>
                  </a:lnTo>
                  <a:lnTo>
                    <a:pt x="38" y="554"/>
                  </a:lnTo>
                  <a:lnTo>
                    <a:pt x="117" y="400"/>
                  </a:lnTo>
                  <a:lnTo>
                    <a:pt x="190" y="273"/>
                  </a:lnTo>
                  <a:lnTo>
                    <a:pt x="283" y="140"/>
                  </a:lnTo>
                  <a:lnTo>
                    <a:pt x="352" y="63"/>
                  </a:lnTo>
                  <a:lnTo>
                    <a:pt x="439" y="25"/>
                  </a:lnTo>
                  <a:lnTo>
                    <a:pt x="40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1" name="Freeform 11"/>
            <p:cNvSpPr>
              <a:spLocks noChangeArrowheads="1"/>
            </p:cNvSpPr>
            <p:nvPr/>
          </p:nvSpPr>
          <p:spPr bwMode="auto">
            <a:xfrm>
              <a:off x="4119" y="2844"/>
              <a:ext cx="101" cy="326"/>
            </a:xfrm>
            <a:custGeom>
              <a:avLst/>
              <a:gdLst/>
              <a:ahLst/>
              <a:cxnLst>
                <a:cxn ang="0">
                  <a:pos x="23" y="77"/>
                </a:cxn>
                <a:cxn ang="0">
                  <a:pos x="36" y="26"/>
                </a:cxn>
                <a:cxn ang="0">
                  <a:pos x="93" y="0"/>
                </a:cxn>
                <a:cxn ang="0">
                  <a:pos x="144" y="0"/>
                </a:cxn>
                <a:cxn ang="0">
                  <a:pos x="210" y="38"/>
                </a:cxn>
                <a:cxn ang="0">
                  <a:pos x="272" y="128"/>
                </a:cxn>
                <a:cxn ang="0">
                  <a:pos x="315" y="222"/>
                </a:cxn>
                <a:cxn ang="0">
                  <a:pos x="336" y="349"/>
                </a:cxn>
                <a:cxn ang="0">
                  <a:pos x="355" y="499"/>
                </a:cxn>
                <a:cxn ang="0">
                  <a:pos x="362" y="643"/>
                </a:cxn>
                <a:cxn ang="0">
                  <a:pos x="362" y="831"/>
                </a:cxn>
                <a:cxn ang="0">
                  <a:pos x="336" y="946"/>
                </a:cxn>
                <a:cxn ang="0">
                  <a:pos x="289" y="988"/>
                </a:cxn>
                <a:cxn ang="0">
                  <a:pos x="206" y="1001"/>
                </a:cxn>
                <a:cxn ang="0">
                  <a:pos x="119" y="997"/>
                </a:cxn>
                <a:cxn ang="0">
                  <a:pos x="74" y="946"/>
                </a:cxn>
                <a:cxn ang="0">
                  <a:pos x="49" y="857"/>
                </a:cxn>
                <a:cxn ang="0">
                  <a:pos x="27" y="768"/>
                </a:cxn>
                <a:cxn ang="0">
                  <a:pos x="10" y="605"/>
                </a:cxn>
                <a:cxn ang="0">
                  <a:pos x="0" y="422"/>
                </a:cxn>
                <a:cxn ang="0">
                  <a:pos x="0" y="208"/>
                </a:cxn>
                <a:cxn ang="0">
                  <a:pos x="23" y="115"/>
                </a:cxn>
                <a:cxn ang="0">
                  <a:pos x="23" y="77"/>
                </a:cxn>
              </a:cxnLst>
              <a:rect l="0" t="0" r="r" b="b"/>
              <a:pathLst>
                <a:path w="362" h="1001">
                  <a:moveTo>
                    <a:pt x="23" y="77"/>
                  </a:moveTo>
                  <a:lnTo>
                    <a:pt x="36" y="26"/>
                  </a:lnTo>
                  <a:lnTo>
                    <a:pt x="93" y="0"/>
                  </a:lnTo>
                  <a:lnTo>
                    <a:pt x="144" y="0"/>
                  </a:lnTo>
                  <a:lnTo>
                    <a:pt x="210" y="38"/>
                  </a:lnTo>
                  <a:lnTo>
                    <a:pt x="272" y="128"/>
                  </a:lnTo>
                  <a:lnTo>
                    <a:pt x="315" y="222"/>
                  </a:lnTo>
                  <a:lnTo>
                    <a:pt x="336" y="349"/>
                  </a:lnTo>
                  <a:lnTo>
                    <a:pt x="355" y="499"/>
                  </a:lnTo>
                  <a:lnTo>
                    <a:pt x="362" y="643"/>
                  </a:lnTo>
                  <a:lnTo>
                    <a:pt x="362" y="831"/>
                  </a:lnTo>
                  <a:lnTo>
                    <a:pt x="336" y="946"/>
                  </a:lnTo>
                  <a:lnTo>
                    <a:pt x="289" y="988"/>
                  </a:lnTo>
                  <a:lnTo>
                    <a:pt x="206" y="1001"/>
                  </a:lnTo>
                  <a:lnTo>
                    <a:pt x="119" y="997"/>
                  </a:lnTo>
                  <a:lnTo>
                    <a:pt x="74" y="946"/>
                  </a:lnTo>
                  <a:lnTo>
                    <a:pt x="49" y="857"/>
                  </a:lnTo>
                  <a:lnTo>
                    <a:pt x="27" y="768"/>
                  </a:lnTo>
                  <a:lnTo>
                    <a:pt x="10" y="605"/>
                  </a:lnTo>
                  <a:lnTo>
                    <a:pt x="0" y="422"/>
                  </a:lnTo>
                  <a:lnTo>
                    <a:pt x="0" y="208"/>
                  </a:lnTo>
                  <a:lnTo>
                    <a:pt x="23" y="115"/>
                  </a:lnTo>
                  <a:lnTo>
                    <a:pt x="23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2" name="Freeform 12"/>
            <p:cNvSpPr>
              <a:spLocks noChangeArrowheads="1"/>
            </p:cNvSpPr>
            <p:nvPr/>
          </p:nvSpPr>
          <p:spPr bwMode="auto">
            <a:xfrm>
              <a:off x="4167" y="2853"/>
              <a:ext cx="155" cy="24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43" y="13"/>
                </a:cxn>
                <a:cxn ang="0">
                  <a:pos x="260" y="34"/>
                </a:cxn>
                <a:cxn ang="0">
                  <a:pos x="383" y="103"/>
                </a:cxn>
                <a:cxn ang="0">
                  <a:pos x="470" y="154"/>
                </a:cxn>
                <a:cxn ang="0">
                  <a:pos x="526" y="227"/>
                </a:cxn>
                <a:cxn ang="0">
                  <a:pos x="552" y="269"/>
                </a:cxn>
                <a:cxn ang="0">
                  <a:pos x="500" y="394"/>
                </a:cxn>
                <a:cxn ang="0">
                  <a:pos x="417" y="470"/>
                </a:cxn>
                <a:cxn ang="0">
                  <a:pos x="317" y="525"/>
                </a:cxn>
                <a:cxn ang="0">
                  <a:pos x="264" y="559"/>
                </a:cxn>
                <a:cxn ang="0">
                  <a:pos x="173" y="577"/>
                </a:cxn>
                <a:cxn ang="0">
                  <a:pos x="169" y="611"/>
                </a:cxn>
                <a:cxn ang="0">
                  <a:pos x="239" y="641"/>
                </a:cxn>
                <a:cxn ang="0">
                  <a:pos x="339" y="667"/>
                </a:cxn>
                <a:cxn ang="0">
                  <a:pos x="434" y="718"/>
                </a:cxn>
                <a:cxn ang="0">
                  <a:pos x="396" y="756"/>
                </a:cxn>
                <a:cxn ang="0">
                  <a:pos x="356" y="770"/>
                </a:cxn>
                <a:cxn ang="0">
                  <a:pos x="300" y="713"/>
                </a:cxn>
                <a:cxn ang="0">
                  <a:pos x="213" y="679"/>
                </a:cxn>
                <a:cxn ang="0">
                  <a:pos x="143" y="654"/>
                </a:cxn>
                <a:cxn ang="0">
                  <a:pos x="143" y="603"/>
                </a:cxn>
                <a:cxn ang="0">
                  <a:pos x="156" y="548"/>
                </a:cxn>
                <a:cxn ang="0">
                  <a:pos x="200" y="525"/>
                </a:cxn>
                <a:cxn ang="0">
                  <a:pos x="339" y="470"/>
                </a:cxn>
                <a:cxn ang="0">
                  <a:pos x="417" y="385"/>
                </a:cxn>
                <a:cxn ang="0">
                  <a:pos x="473" y="296"/>
                </a:cxn>
                <a:cxn ang="0">
                  <a:pos x="460" y="252"/>
                </a:cxn>
                <a:cxn ang="0">
                  <a:pos x="417" y="201"/>
                </a:cxn>
                <a:cxn ang="0">
                  <a:pos x="313" y="129"/>
                </a:cxn>
                <a:cxn ang="0">
                  <a:pos x="187" y="103"/>
                </a:cxn>
                <a:cxn ang="0">
                  <a:pos x="104" y="99"/>
                </a:cxn>
                <a:cxn ang="0">
                  <a:pos x="30" y="99"/>
                </a:cxn>
                <a:cxn ang="0">
                  <a:pos x="0" y="51"/>
                </a:cxn>
                <a:cxn ang="0">
                  <a:pos x="30" y="0"/>
                </a:cxn>
              </a:cxnLst>
              <a:rect l="0" t="0" r="r" b="b"/>
              <a:pathLst>
                <a:path w="552" h="770">
                  <a:moveTo>
                    <a:pt x="30" y="0"/>
                  </a:moveTo>
                  <a:lnTo>
                    <a:pt x="143" y="13"/>
                  </a:lnTo>
                  <a:lnTo>
                    <a:pt x="260" y="34"/>
                  </a:lnTo>
                  <a:lnTo>
                    <a:pt x="383" y="103"/>
                  </a:lnTo>
                  <a:lnTo>
                    <a:pt x="470" y="154"/>
                  </a:lnTo>
                  <a:lnTo>
                    <a:pt x="526" y="227"/>
                  </a:lnTo>
                  <a:lnTo>
                    <a:pt x="552" y="269"/>
                  </a:lnTo>
                  <a:lnTo>
                    <a:pt x="500" y="394"/>
                  </a:lnTo>
                  <a:lnTo>
                    <a:pt x="417" y="470"/>
                  </a:lnTo>
                  <a:lnTo>
                    <a:pt x="317" y="525"/>
                  </a:lnTo>
                  <a:lnTo>
                    <a:pt x="264" y="559"/>
                  </a:lnTo>
                  <a:lnTo>
                    <a:pt x="173" y="577"/>
                  </a:lnTo>
                  <a:lnTo>
                    <a:pt x="169" y="611"/>
                  </a:lnTo>
                  <a:lnTo>
                    <a:pt x="239" y="641"/>
                  </a:lnTo>
                  <a:lnTo>
                    <a:pt x="339" y="667"/>
                  </a:lnTo>
                  <a:lnTo>
                    <a:pt x="434" y="718"/>
                  </a:lnTo>
                  <a:lnTo>
                    <a:pt x="396" y="756"/>
                  </a:lnTo>
                  <a:lnTo>
                    <a:pt x="356" y="770"/>
                  </a:lnTo>
                  <a:lnTo>
                    <a:pt x="300" y="713"/>
                  </a:lnTo>
                  <a:lnTo>
                    <a:pt x="213" y="679"/>
                  </a:lnTo>
                  <a:lnTo>
                    <a:pt x="143" y="654"/>
                  </a:lnTo>
                  <a:lnTo>
                    <a:pt x="143" y="603"/>
                  </a:lnTo>
                  <a:lnTo>
                    <a:pt x="156" y="548"/>
                  </a:lnTo>
                  <a:lnTo>
                    <a:pt x="200" y="525"/>
                  </a:lnTo>
                  <a:lnTo>
                    <a:pt x="339" y="470"/>
                  </a:lnTo>
                  <a:lnTo>
                    <a:pt x="417" y="385"/>
                  </a:lnTo>
                  <a:lnTo>
                    <a:pt x="473" y="296"/>
                  </a:lnTo>
                  <a:lnTo>
                    <a:pt x="460" y="252"/>
                  </a:lnTo>
                  <a:lnTo>
                    <a:pt x="417" y="201"/>
                  </a:lnTo>
                  <a:lnTo>
                    <a:pt x="313" y="129"/>
                  </a:lnTo>
                  <a:lnTo>
                    <a:pt x="187" y="103"/>
                  </a:lnTo>
                  <a:lnTo>
                    <a:pt x="104" y="99"/>
                  </a:lnTo>
                  <a:lnTo>
                    <a:pt x="30" y="99"/>
                  </a:lnTo>
                  <a:lnTo>
                    <a:pt x="0" y="5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3" name="Freeform 13"/>
            <p:cNvSpPr>
              <a:spLocks noChangeArrowheads="1"/>
            </p:cNvSpPr>
            <p:nvPr/>
          </p:nvSpPr>
          <p:spPr bwMode="auto">
            <a:xfrm>
              <a:off x="4179" y="3136"/>
              <a:ext cx="189" cy="40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7" y="0"/>
                </a:cxn>
                <a:cxn ang="0">
                  <a:pos x="0" y="89"/>
                </a:cxn>
                <a:cxn ang="0">
                  <a:pos x="44" y="142"/>
                </a:cxn>
                <a:cxn ang="0">
                  <a:pos x="183" y="265"/>
                </a:cxn>
                <a:cxn ang="0">
                  <a:pos x="305" y="423"/>
                </a:cxn>
                <a:cxn ang="0">
                  <a:pos x="384" y="585"/>
                </a:cxn>
                <a:cxn ang="0">
                  <a:pos x="396" y="692"/>
                </a:cxn>
                <a:cxn ang="0">
                  <a:pos x="392" y="769"/>
                </a:cxn>
                <a:cxn ang="0">
                  <a:pos x="358" y="944"/>
                </a:cxn>
                <a:cxn ang="0">
                  <a:pos x="313" y="1085"/>
                </a:cxn>
                <a:cxn ang="0">
                  <a:pos x="275" y="1167"/>
                </a:cxn>
                <a:cxn ang="0">
                  <a:pos x="266" y="1218"/>
                </a:cxn>
                <a:cxn ang="0">
                  <a:pos x="305" y="1218"/>
                </a:cxn>
                <a:cxn ang="0">
                  <a:pos x="366" y="1201"/>
                </a:cxn>
                <a:cxn ang="0">
                  <a:pos x="384" y="1205"/>
                </a:cxn>
                <a:cxn ang="0">
                  <a:pos x="511" y="1213"/>
                </a:cxn>
                <a:cxn ang="0">
                  <a:pos x="607" y="1243"/>
                </a:cxn>
                <a:cxn ang="0">
                  <a:pos x="641" y="1226"/>
                </a:cxn>
                <a:cxn ang="0">
                  <a:pos x="673" y="1162"/>
                </a:cxn>
                <a:cxn ang="0">
                  <a:pos x="641" y="1127"/>
                </a:cxn>
                <a:cxn ang="0">
                  <a:pos x="498" y="1124"/>
                </a:cxn>
                <a:cxn ang="0">
                  <a:pos x="396" y="1137"/>
                </a:cxn>
                <a:cxn ang="0">
                  <a:pos x="345" y="1162"/>
                </a:cxn>
                <a:cxn ang="0">
                  <a:pos x="353" y="1103"/>
                </a:cxn>
                <a:cxn ang="0">
                  <a:pos x="405" y="1012"/>
                </a:cxn>
                <a:cxn ang="0">
                  <a:pos x="449" y="872"/>
                </a:cxn>
                <a:cxn ang="0">
                  <a:pos x="484" y="752"/>
                </a:cxn>
                <a:cxn ang="0">
                  <a:pos x="458" y="616"/>
                </a:cxn>
                <a:cxn ang="0">
                  <a:pos x="419" y="470"/>
                </a:cxn>
                <a:cxn ang="0">
                  <a:pos x="340" y="303"/>
                </a:cxn>
                <a:cxn ang="0">
                  <a:pos x="226" y="150"/>
                </a:cxn>
                <a:cxn ang="0">
                  <a:pos x="130" y="38"/>
                </a:cxn>
                <a:cxn ang="0">
                  <a:pos x="78" y="0"/>
                </a:cxn>
              </a:cxnLst>
              <a:rect l="0" t="0" r="r" b="b"/>
              <a:pathLst>
                <a:path w="673" h="1243">
                  <a:moveTo>
                    <a:pt x="78" y="0"/>
                  </a:moveTo>
                  <a:lnTo>
                    <a:pt x="17" y="0"/>
                  </a:lnTo>
                  <a:lnTo>
                    <a:pt x="0" y="89"/>
                  </a:lnTo>
                  <a:lnTo>
                    <a:pt x="44" y="142"/>
                  </a:lnTo>
                  <a:lnTo>
                    <a:pt x="183" y="265"/>
                  </a:lnTo>
                  <a:lnTo>
                    <a:pt x="305" y="423"/>
                  </a:lnTo>
                  <a:lnTo>
                    <a:pt x="384" y="585"/>
                  </a:lnTo>
                  <a:lnTo>
                    <a:pt x="396" y="692"/>
                  </a:lnTo>
                  <a:lnTo>
                    <a:pt x="392" y="769"/>
                  </a:lnTo>
                  <a:lnTo>
                    <a:pt x="358" y="944"/>
                  </a:lnTo>
                  <a:lnTo>
                    <a:pt x="313" y="1085"/>
                  </a:lnTo>
                  <a:lnTo>
                    <a:pt x="275" y="1167"/>
                  </a:lnTo>
                  <a:lnTo>
                    <a:pt x="266" y="1218"/>
                  </a:lnTo>
                  <a:lnTo>
                    <a:pt x="305" y="1218"/>
                  </a:lnTo>
                  <a:lnTo>
                    <a:pt x="366" y="1201"/>
                  </a:lnTo>
                  <a:lnTo>
                    <a:pt x="384" y="1205"/>
                  </a:lnTo>
                  <a:lnTo>
                    <a:pt x="511" y="1213"/>
                  </a:lnTo>
                  <a:lnTo>
                    <a:pt x="607" y="1243"/>
                  </a:lnTo>
                  <a:lnTo>
                    <a:pt x="641" y="1226"/>
                  </a:lnTo>
                  <a:lnTo>
                    <a:pt x="673" y="1162"/>
                  </a:lnTo>
                  <a:lnTo>
                    <a:pt x="641" y="1127"/>
                  </a:lnTo>
                  <a:lnTo>
                    <a:pt x="498" y="1124"/>
                  </a:lnTo>
                  <a:lnTo>
                    <a:pt x="396" y="1137"/>
                  </a:lnTo>
                  <a:lnTo>
                    <a:pt x="345" y="1162"/>
                  </a:lnTo>
                  <a:lnTo>
                    <a:pt x="353" y="1103"/>
                  </a:lnTo>
                  <a:lnTo>
                    <a:pt x="405" y="1012"/>
                  </a:lnTo>
                  <a:lnTo>
                    <a:pt x="449" y="872"/>
                  </a:lnTo>
                  <a:lnTo>
                    <a:pt x="484" y="752"/>
                  </a:lnTo>
                  <a:lnTo>
                    <a:pt x="458" y="616"/>
                  </a:lnTo>
                  <a:lnTo>
                    <a:pt x="419" y="470"/>
                  </a:lnTo>
                  <a:lnTo>
                    <a:pt x="340" y="303"/>
                  </a:lnTo>
                  <a:lnTo>
                    <a:pt x="226" y="150"/>
                  </a:lnTo>
                  <a:lnTo>
                    <a:pt x="130" y="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4" name="Freeform 14"/>
            <p:cNvSpPr>
              <a:spLocks noChangeArrowheads="1"/>
            </p:cNvSpPr>
            <p:nvPr/>
          </p:nvSpPr>
          <p:spPr bwMode="auto">
            <a:xfrm>
              <a:off x="4060" y="3135"/>
              <a:ext cx="127" cy="411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56" y="120"/>
                </a:cxn>
                <a:cxn ang="0">
                  <a:pos x="217" y="294"/>
                </a:cxn>
                <a:cxn ang="0">
                  <a:pos x="169" y="487"/>
                </a:cxn>
                <a:cxn ang="0">
                  <a:pos x="126" y="683"/>
                </a:cxn>
                <a:cxn ang="0">
                  <a:pos x="126" y="755"/>
                </a:cxn>
                <a:cxn ang="0">
                  <a:pos x="169" y="884"/>
                </a:cxn>
                <a:cxn ang="0">
                  <a:pos x="230" y="952"/>
                </a:cxn>
                <a:cxn ang="0">
                  <a:pos x="287" y="1037"/>
                </a:cxn>
                <a:cxn ang="0">
                  <a:pos x="326" y="1100"/>
                </a:cxn>
                <a:cxn ang="0">
                  <a:pos x="309" y="1130"/>
                </a:cxn>
                <a:cxn ang="0">
                  <a:pos x="209" y="1144"/>
                </a:cxn>
                <a:cxn ang="0">
                  <a:pos x="47" y="1169"/>
                </a:cxn>
                <a:cxn ang="0">
                  <a:pos x="0" y="1208"/>
                </a:cxn>
                <a:cxn ang="0">
                  <a:pos x="39" y="1242"/>
                </a:cxn>
                <a:cxn ang="0">
                  <a:pos x="130" y="1267"/>
                </a:cxn>
                <a:cxn ang="0">
                  <a:pos x="235" y="1216"/>
                </a:cxn>
                <a:cxn ang="0">
                  <a:pos x="313" y="1182"/>
                </a:cxn>
                <a:cxn ang="0">
                  <a:pos x="413" y="1169"/>
                </a:cxn>
                <a:cxn ang="0">
                  <a:pos x="452" y="1157"/>
                </a:cxn>
                <a:cxn ang="0">
                  <a:pos x="439" y="1113"/>
                </a:cxn>
                <a:cxn ang="0">
                  <a:pos x="326" y="1003"/>
                </a:cxn>
                <a:cxn ang="0">
                  <a:pos x="260" y="888"/>
                </a:cxn>
                <a:cxn ang="0">
                  <a:pos x="204" y="810"/>
                </a:cxn>
                <a:cxn ang="0">
                  <a:pos x="196" y="734"/>
                </a:cxn>
                <a:cxn ang="0">
                  <a:pos x="222" y="607"/>
                </a:cxn>
                <a:cxn ang="0">
                  <a:pos x="283" y="474"/>
                </a:cxn>
                <a:cxn ang="0">
                  <a:pos x="348" y="248"/>
                </a:cxn>
                <a:cxn ang="0">
                  <a:pos x="405" y="116"/>
                </a:cxn>
                <a:cxn ang="0">
                  <a:pos x="400" y="38"/>
                </a:cxn>
                <a:cxn ang="0">
                  <a:pos x="348" y="0"/>
                </a:cxn>
                <a:cxn ang="0">
                  <a:pos x="313" y="0"/>
                </a:cxn>
              </a:cxnLst>
              <a:rect l="0" t="0" r="r" b="b"/>
              <a:pathLst>
                <a:path w="452" h="1267">
                  <a:moveTo>
                    <a:pt x="313" y="0"/>
                  </a:moveTo>
                  <a:lnTo>
                    <a:pt x="256" y="120"/>
                  </a:lnTo>
                  <a:lnTo>
                    <a:pt x="217" y="294"/>
                  </a:lnTo>
                  <a:lnTo>
                    <a:pt x="169" y="487"/>
                  </a:lnTo>
                  <a:lnTo>
                    <a:pt x="126" y="683"/>
                  </a:lnTo>
                  <a:lnTo>
                    <a:pt x="126" y="755"/>
                  </a:lnTo>
                  <a:lnTo>
                    <a:pt x="169" y="884"/>
                  </a:lnTo>
                  <a:lnTo>
                    <a:pt x="230" y="952"/>
                  </a:lnTo>
                  <a:lnTo>
                    <a:pt x="287" y="1037"/>
                  </a:lnTo>
                  <a:lnTo>
                    <a:pt x="326" y="1100"/>
                  </a:lnTo>
                  <a:lnTo>
                    <a:pt x="309" y="1130"/>
                  </a:lnTo>
                  <a:lnTo>
                    <a:pt x="209" y="1144"/>
                  </a:lnTo>
                  <a:lnTo>
                    <a:pt x="47" y="1169"/>
                  </a:lnTo>
                  <a:lnTo>
                    <a:pt x="0" y="1208"/>
                  </a:lnTo>
                  <a:lnTo>
                    <a:pt x="39" y="1242"/>
                  </a:lnTo>
                  <a:lnTo>
                    <a:pt x="130" y="1267"/>
                  </a:lnTo>
                  <a:lnTo>
                    <a:pt x="235" y="1216"/>
                  </a:lnTo>
                  <a:lnTo>
                    <a:pt x="313" y="1182"/>
                  </a:lnTo>
                  <a:lnTo>
                    <a:pt x="413" y="1169"/>
                  </a:lnTo>
                  <a:lnTo>
                    <a:pt x="452" y="1157"/>
                  </a:lnTo>
                  <a:lnTo>
                    <a:pt x="439" y="1113"/>
                  </a:lnTo>
                  <a:lnTo>
                    <a:pt x="326" y="1003"/>
                  </a:lnTo>
                  <a:lnTo>
                    <a:pt x="260" y="888"/>
                  </a:lnTo>
                  <a:lnTo>
                    <a:pt x="204" y="810"/>
                  </a:lnTo>
                  <a:lnTo>
                    <a:pt x="196" y="734"/>
                  </a:lnTo>
                  <a:lnTo>
                    <a:pt x="222" y="607"/>
                  </a:lnTo>
                  <a:lnTo>
                    <a:pt x="283" y="474"/>
                  </a:lnTo>
                  <a:lnTo>
                    <a:pt x="348" y="248"/>
                  </a:lnTo>
                  <a:lnTo>
                    <a:pt x="405" y="116"/>
                  </a:lnTo>
                  <a:lnTo>
                    <a:pt x="400" y="38"/>
                  </a:lnTo>
                  <a:lnTo>
                    <a:pt x="348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</p:grpSp>
      <p:grpSp>
        <p:nvGrpSpPr>
          <p:cNvPr id="17412" name="Group 15"/>
          <p:cNvGrpSpPr>
            <a:grpSpLocks/>
          </p:cNvGrpSpPr>
          <p:nvPr/>
        </p:nvGrpSpPr>
        <p:grpSpPr bwMode="auto">
          <a:xfrm>
            <a:off x="4432300" y="1916113"/>
            <a:ext cx="493713" cy="1430337"/>
            <a:chOff x="2792" y="1344"/>
            <a:chExt cx="311" cy="901"/>
          </a:xfrm>
        </p:grpSpPr>
        <p:sp>
          <p:nvSpPr>
            <p:cNvPr id="35856" name="Freeform 16"/>
            <p:cNvSpPr>
              <a:spLocks noChangeArrowheads="1"/>
            </p:cNvSpPr>
            <p:nvPr/>
          </p:nvSpPr>
          <p:spPr bwMode="auto">
            <a:xfrm>
              <a:off x="2848" y="1493"/>
              <a:ext cx="157" cy="157"/>
            </a:xfrm>
            <a:custGeom>
              <a:avLst/>
              <a:gdLst/>
              <a:ahLst/>
              <a:cxnLst>
                <a:cxn ang="0">
                  <a:pos x="268" y="117"/>
                </a:cxn>
                <a:cxn ang="0">
                  <a:pos x="217" y="41"/>
                </a:cxn>
                <a:cxn ang="0">
                  <a:pos x="166" y="0"/>
                </a:cxn>
                <a:cxn ang="0">
                  <a:pos x="106" y="0"/>
                </a:cxn>
                <a:cxn ang="0">
                  <a:pos x="40" y="26"/>
                </a:cxn>
                <a:cxn ang="0">
                  <a:pos x="10" y="71"/>
                </a:cxn>
                <a:cxn ang="0">
                  <a:pos x="0" y="132"/>
                </a:cxn>
                <a:cxn ang="0">
                  <a:pos x="10" y="213"/>
                </a:cxn>
                <a:cxn ang="0">
                  <a:pos x="50" y="304"/>
                </a:cxn>
                <a:cxn ang="0">
                  <a:pos x="121" y="365"/>
                </a:cxn>
                <a:cxn ang="0">
                  <a:pos x="176" y="395"/>
                </a:cxn>
                <a:cxn ang="0">
                  <a:pos x="232" y="406"/>
                </a:cxn>
                <a:cxn ang="0">
                  <a:pos x="278" y="390"/>
                </a:cxn>
                <a:cxn ang="0">
                  <a:pos x="303" y="365"/>
                </a:cxn>
                <a:cxn ang="0">
                  <a:pos x="319" y="304"/>
                </a:cxn>
                <a:cxn ang="0">
                  <a:pos x="314" y="233"/>
                </a:cxn>
                <a:cxn ang="0">
                  <a:pos x="298" y="173"/>
                </a:cxn>
                <a:cxn ang="0">
                  <a:pos x="399" y="117"/>
                </a:cxn>
                <a:cxn ang="0">
                  <a:pos x="410" y="92"/>
                </a:cxn>
                <a:cxn ang="0">
                  <a:pos x="399" y="81"/>
                </a:cxn>
                <a:cxn ang="0">
                  <a:pos x="288" y="147"/>
                </a:cxn>
                <a:cxn ang="0">
                  <a:pos x="268" y="117"/>
                </a:cxn>
              </a:cxnLst>
              <a:rect l="0" t="0" r="r" b="b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7" name="Freeform 17"/>
            <p:cNvSpPr>
              <a:spLocks noChangeArrowheads="1"/>
            </p:cNvSpPr>
            <p:nvPr/>
          </p:nvSpPr>
          <p:spPr bwMode="auto">
            <a:xfrm>
              <a:off x="2961" y="1344"/>
              <a:ext cx="139" cy="351"/>
            </a:xfrm>
            <a:custGeom>
              <a:avLst/>
              <a:gdLst/>
              <a:ahLst/>
              <a:cxnLst>
                <a:cxn ang="0">
                  <a:pos x="101" y="765"/>
                </a:cxn>
                <a:cxn ang="0">
                  <a:pos x="35" y="816"/>
                </a:cxn>
                <a:cxn ang="0">
                  <a:pos x="15" y="832"/>
                </a:cxn>
                <a:cxn ang="0">
                  <a:pos x="0" y="867"/>
                </a:cxn>
                <a:cxn ang="0">
                  <a:pos x="20" y="902"/>
                </a:cxn>
                <a:cxn ang="0">
                  <a:pos x="40" y="907"/>
                </a:cxn>
                <a:cxn ang="0">
                  <a:pos x="101" y="887"/>
                </a:cxn>
                <a:cxn ang="0">
                  <a:pos x="192" y="816"/>
                </a:cxn>
                <a:cxn ang="0">
                  <a:pos x="273" y="730"/>
                </a:cxn>
                <a:cxn ang="0">
                  <a:pos x="359" y="633"/>
                </a:cxn>
                <a:cxn ang="0">
                  <a:pos x="364" y="593"/>
                </a:cxn>
                <a:cxn ang="0">
                  <a:pos x="364" y="482"/>
                </a:cxn>
                <a:cxn ang="0">
                  <a:pos x="339" y="310"/>
                </a:cxn>
                <a:cxn ang="0">
                  <a:pos x="354" y="209"/>
                </a:cxn>
                <a:cxn ang="0">
                  <a:pos x="364" y="168"/>
                </a:cxn>
                <a:cxn ang="0">
                  <a:pos x="349" y="147"/>
                </a:cxn>
                <a:cxn ang="0">
                  <a:pos x="313" y="127"/>
                </a:cxn>
                <a:cxn ang="0">
                  <a:pos x="288" y="112"/>
                </a:cxn>
                <a:cxn ang="0">
                  <a:pos x="303" y="21"/>
                </a:cxn>
                <a:cxn ang="0">
                  <a:pos x="293" y="0"/>
                </a:cxn>
                <a:cxn ang="0">
                  <a:pos x="273" y="6"/>
                </a:cxn>
                <a:cxn ang="0">
                  <a:pos x="263" y="122"/>
                </a:cxn>
                <a:cxn ang="0">
                  <a:pos x="253" y="152"/>
                </a:cxn>
                <a:cxn ang="0">
                  <a:pos x="248" y="173"/>
                </a:cxn>
                <a:cxn ang="0">
                  <a:pos x="207" y="157"/>
                </a:cxn>
                <a:cxn ang="0">
                  <a:pos x="177" y="157"/>
                </a:cxn>
                <a:cxn ang="0">
                  <a:pos x="177" y="178"/>
                </a:cxn>
                <a:cxn ang="0">
                  <a:pos x="197" y="194"/>
                </a:cxn>
                <a:cxn ang="0">
                  <a:pos x="233" y="194"/>
                </a:cxn>
                <a:cxn ang="0">
                  <a:pos x="258" y="214"/>
                </a:cxn>
                <a:cxn ang="0">
                  <a:pos x="278" y="249"/>
                </a:cxn>
                <a:cxn ang="0">
                  <a:pos x="298" y="305"/>
                </a:cxn>
                <a:cxn ang="0">
                  <a:pos x="313" y="416"/>
                </a:cxn>
                <a:cxn ang="0">
                  <a:pos x="313" y="517"/>
                </a:cxn>
                <a:cxn ang="0">
                  <a:pos x="303" y="598"/>
                </a:cxn>
                <a:cxn ang="0">
                  <a:pos x="283" y="633"/>
                </a:cxn>
                <a:cxn ang="0">
                  <a:pos x="212" y="684"/>
                </a:cxn>
                <a:cxn ang="0">
                  <a:pos x="136" y="730"/>
                </a:cxn>
                <a:cxn ang="0">
                  <a:pos x="101" y="765"/>
                </a:cxn>
              </a:cxnLst>
              <a:rect l="0" t="0" r="r" b="b"/>
              <a:pathLst>
                <a:path w="364" h="907">
                  <a:moveTo>
                    <a:pt x="101" y="765"/>
                  </a:moveTo>
                  <a:lnTo>
                    <a:pt x="35" y="816"/>
                  </a:lnTo>
                  <a:lnTo>
                    <a:pt x="15" y="832"/>
                  </a:lnTo>
                  <a:lnTo>
                    <a:pt x="0" y="867"/>
                  </a:lnTo>
                  <a:lnTo>
                    <a:pt x="20" y="902"/>
                  </a:lnTo>
                  <a:lnTo>
                    <a:pt x="40" y="907"/>
                  </a:lnTo>
                  <a:lnTo>
                    <a:pt x="101" y="887"/>
                  </a:lnTo>
                  <a:lnTo>
                    <a:pt x="192" y="816"/>
                  </a:lnTo>
                  <a:lnTo>
                    <a:pt x="273" y="730"/>
                  </a:lnTo>
                  <a:lnTo>
                    <a:pt x="359" y="633"/>
                  </a:lnTo>
                  <a:lnTo>
                    <a:pt x="364" y="593"/>
                  </a:lnTo>
                  <a:lnTo>
                    <a:pt x="364" y="482"/>
                  </a:lnTo>
                  <a:lnTo>
                    <a:pt x="339" y="310"/>
                  </a:lnTo>
                  <a:lnTo>
                    <a:pt x="354" y="209"/>
                  </a:lnTo>
                  <a:lnTo>
                    <a:pt x="364" y="168"/>
                  </a:lnTo>
                  <a:lnTo>
                    <a:pt x="349" y="147"/>
                  </a:lnTo>
                  <a:lnTo>
                    <a:pt x="313" y="127"/>
                  </a:lnTo>
                  <a:lnTo>
                    <a:pt x="288" y="112"/>
                  </a:lnTo>
                  <a:lnTo>
                    <a:pt x="303" y="21"/>
                  </a:lnTo>
                  <a:lnTo>
                    <a:pt x="293" y="0"/>
                  </a:lnTo>
                  <a:lnTo>
                    <a:pt x="273" y="6"/>
                  </a:lnTo>
                  <a:lnTo>
                    <a:pt x="263" y="122"/>
                  </a:lnTo>
                  <a:lnTo>
                    <a:pt x="253" y="152"/>
                  </a:lnTo>
                  <a:lnTo>
                    <a:pt x="248" y="173"/>
                  </a:lnTo>
                  <a:lnTo>
                    <a:pt x="207" y="157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97" y="194"/>
                  </a:lnTo>
                  <a:lnTo>
                    <a:pt x="233" y="194"/>
                  </a:lnTo>
                  <a:lnTo>
                    <a:pt x="258" y="214"/>
                  </a:lnTo>
                  <a:lnTo>
                    <a:pt x="278" y="249"/>
                  </a:lnTo>
                  <a:lnTo>
                    <a:pt x="298" y="305"/>
                  </a:lnTo>
                  <a:lnTo>
                    <a:pt x="313" y="416"/>
                  </a:lnTo>
                  <a:lnTo>
                    <a:pt x="313" y="517"/>
                  </a:lnTo>
                  <a:lnTo>
                    <a:pt x="303" y="598"/>
                  </a:lnTo>
                  <a:lnTo>
                    <a:pt x="283" y="633"/>
                  </a:lnTo>
                  <a:lnTo>
                    <a:pt x="212" y="684"/>
                  </a:lnTo>
                  <a:lnTo>
                    <a:pt x="136" y="730"/>
                  </a:lnTo>
                  <a:lnTo>
                    <a:pt x="101" y="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8" name="Freeform 18"/>
            <p:cNvSpPr>
              <a:spLocks noChangeArrowheads="1"/>
            </p:cNvSpPr>
            <p:nvPr/>
          </p:nvSpPr>
          <p:spPr bwMode="auto">
            <a:xfrm>
              <a:off x="2792" y="1668"/>
              <a:ext cx="126" cy="211"/>
            </a:xfrm>
            <a:custGeom>
              <a:avLst/>
              <a:gdLst/>
              <a:ahLst/>
              <a:cxnLst>
                <a:cxn ang="0">
                  <a:pos x="329" y="15"/>
                </a:cxn>
                <a:cxn ang="0">
                  <a:pos x="293" y="0"/>
                </a:cxn>
                <a:cxn ang="0">
                  <a:pos x="217" y="5"/>
                </a:cxn>
                <a:cxn ang="0">
                  <a:pos x="151" y="56"/>
                </a:cxn>
                <a:cxn ang="0">
                  <a:pos x="55" y="162"/>
                </a:cxn>
                <a:cxn ang="0">
                  <a:pos x="5" y="248"/>
                </a:cxn>
                <a:cxn ang="0">
                  <a:pos x="0" y="278"/>
                </a:cxn>
                <a:cxn ang="0">
                  <a:pos x="25" y="334"/>
                </a:cxn>
                <a:cxn ang="0">
                  <a:pos x="80" y="359"/>
                </a:cxn>
                <a:cxn ang="0">
                  <a:pos x="151" y="389"/>
                </a:cxn>
                <a:cxn ang="0">
                  <a:pos x="207" y="404"/>
                </a:cxn>
                <a:cxn ang="0">
                  <a:pos x="232" y="430"/>
                </a:cxn>
                <a:cxn ang="0">
                  <a:pos x="217" y="465"/>
                </a:cxn>
                <a:cxn ang="0">
                  <a:pos x="177" y="506"/>
                </a:cxn>
                <a:cxn ang="0">
                  <a:pos x="126" y="511"/>
                </a:cxn>
                <a:cxn ang="0">
                  <a:pos x="91" y="495"/>
                </a:cxn>
                <a:cxn ang="0">
                  <a:pos x="70" y="511"/>
                </a:cxn>
                <a:cxn ang="0">
                  <a:pos x="75" y="531"/>
                </a:cxn>
                <a:cxn ang="0">
                  <a:pos x="116" y="546"/>
                </a:cxn>
                <a:cxn ang="0">
                  <a:pos x="177" y="546"/>
                </a:cxn>
                <a:cxn ang="0">
                  <a:pos x="232" y="531"/>
                </a:cxn>
                <a:cxn ang="0">
                  <a:pos x="263" y="511"/>
                </a:cxn>
                <a:cxn ang="0">
                  <a:pos x="283" y="475"/>
                </a:cxn>
                <a:cxn ang="0">
                  <a:pos x="293" y="435"/>
                </a:cxn>
                <a:cxn ang="0">
                  <a:pos x="268" y="399"/>
                </a:cxn>
                <a:cxn ang="0">
                  <a:pos x="207" y="374"/>
                </a:cxn>
                <a:cxn ang="0">
                  <a:pos x="136" y="354"/>
                </a:cxn>
                <a:cxn ang="0">
                  <a:pos x="75" y="319"/>
                </a:cxn>
                <a:cxn ang="0">
                  <a:pos x="60" y="288"/>
                </a:cxn>
                <a:cxn ang="0">
                  <a:pos x="70" y="233"/>
                </a:cxn>
                <a:cxn ang="0">
                  <a:pos x="116" y="162"/>
                </a:cxn>
                <a:cxn ang="0">
                  <a:pos x="172" y="121"/>
                </a:cxn>
                <a:cxn ang="0">
                  <a:pos x="258" y="91"/>
                </a:cxn>
                <a:cxn ang="0">
                  <a:pos x="329" y="76"/>
                </a:cxn>
                <a:cxn ang="0">
                  <a:pos x="329" y="35"/>
                </a:cxn>
                <a:cxn ang="0">
                  <a:pos x="329" y="15"/>
                </a:cxn>
              </a:cxnLst>
              <a:rect l="0" t="0" r="r" b="b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59" name="Freeform 19"/>
            <p:cNvSpPr>
              <a:spLocks noChangeArrowheads="1"/>
            </p:cNvSpPr>
            <p:nvPr/>
          </p:nvSpPr>
          <p:spPr bwMode="auto">
            <a:xfrm>
              <a:off x="2895" y="1658"/>
              <a:ext cx="118" cy="260"/>
            </a:xfrm>
            <a:custGeom>
              <a:avLst/>
              <a:gdLst/>
              <a:ahLst/>
              <a:cxnLst>
                <a:cxn ang="0">
                  <a:pos x="269" y="212"/>
                </a:cxn>
                <a:cxn ang="0">
                  <a:pos x="238" y="86"/>
                </a:cxn>
                <a:cxn ang="0">
                  <a:pos x="203" y="25"/>
                </a:cxn>
                <a:cxn ang="0">
                  <a:pos x="126" y="0"/>
                </a:cxn>
                <a:cxn ang="0">
                  <a:pos x="50" y="10"/>
                </a:cxn>
                <a:cxn ang="0">
                  <a:pos x="15" y="76"/>
                </a:cxn>
                <a:cxn ang="0">
                  <a:pos x="20" y="157"/>
                </a:cxn>
                <a:cxn ang="0">
                  <a:pos x="40" y="288"/>
                </a:cxn>
                <a:cxn ang="0">
                  <a:pos x="40" y="404"/>
                </a:cxn>
                <a:cxn ang="0">
                  <a:pos x="15" y="505"/>
                </a:cxn>
                <a:cxn ang="0">
                  <a:pos x="0" y="561"/>
                </a:cxn>
                <a:cxn ang="0">
                  <a:pos x="10" y="612"/>
                </a:cxn>
                <a:cxn ang="0">
                  <a:pos x="45" y="638"/>
                </a:cxn>
                <a:cxn ang="0">
                  <a:pos x="91" y="663"/>
                </a:cxn>
                <a:cxn ang="0">
                  <a:pos x="136" y="673"/>
                </a:cxn>
                <a:cxn ang="0">
                  <a:pos x="193" y="673"/>
                </a:cxn>
                <a:cxn ang="0">
                  <a:pos x="259" y="622"/>
                </a:cxn>
                <a:cxn ang="0">
                  <a:pos x="309" y="515"/>
                </a:cxn>
                <a:cxn ang="0">
                  <a:pos x="304" y="419"/>
                </a:cxn>
                <a:cxn ang="0">
                  <a:pos x="274" y="308"/>
                </a:cxn>
                <a:cxn ang="0">
                  <a:pos x="269" y="212"/>
                </a:cxn>
              </a:cxnLst>
              <a:rect l="0" t="0" r="r" b="b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60" name="Freeform 20"/>
            <p:cNvSpPr>
              <a:spLocks noChangeArrowheads="1"/>
            </p:cNvSpPr>
            <p:nvPr/>
          </p:nvSpPr>
          <p:spPr bwMode="auto">
            <a:xfrm>
              <a:off x="2859" y="1870"/>
              <a:ext cx="90" cy="376"/>
            </a:xfrm>
            <a:custGeom>
              <a:avLst/>
              <a:gdLst/>
              <a:ahLst/>
              <a:cxnLst>
                <a:cxn ang="0">
                  <a:pos x="223" y="15"/>
                </a:cxn>
                <a:cxn ang="0">
                  <a:pos x="163" y="0"/>
                </a:cxn>
                <a:cxn ang="0">
                  <a:pos x="127" y="15"/>
                </a:cxn>
                <a:cxn ang="0">
                  <a:pos x="112" y="66"/>
                </a:cxn>
                <a:cxn ang="0">
                  <a:pos x="127" y="344"/>
                </a:cxn>
                <a:cxn ang="0">
                  <a:pos x="127" y="410"/>
                </a:cxn>
                <a:cxn ang="0">
                  <a:pos x="107" y="532"/>
                </a:cxn>
                <a:cxn ang="0">
                  <a:pos x="102" y="674"/>
                </a:cxn>
                <a:cxn ang="0">
                  <a:pos x="112" y="745"/>
                </a:cxn>
                <a:cxn ang="0">
                  <a:pos x="102" y="785"/>
                </a:cxn>
                <a:cxn ang="0">
                  <a:pos x="31" y="846"/>
                </a:cxn>
                <a:cxn ang="0">
                  <a:pos x="0" y="922"/>
                </a:cxn>
                <a:cxn ang="0">
                  <a:pos x="6" y="947"/>
                </a:cxn>
                <a:cxn ang="0">
                  <a:pos x="61" y="973"/>
                </a:cxn>
                <a:cxn ang="0">
                  <a:pos x="76" y="962"/>
                </a:cxn>
                <a:cxn ang="0">
                  <a:pos x="82" y="917"/>
                </a:cxn>
                <a:cxn ang="0">
                  <a:pos x="97" y="851"/>
                </a:cxn>
                <a:cxn ang="0">
                  <a:pos x="122" y="821"/>
                </a:cxn>
                <a:cxn ang="0">
                  <a:pos x="152" y="801"/>
                </a:cxn>
                <a:cxn ang="0">
                  <a:pos x="178" y="775"/>
                </a:cxn>
                <a:cxn ang="0">
                  <a:pos x="183" y="755"/>
                </a:cxn>
                <a:cxn ang="0">
                  <a:pos x="168" y="730"/>
                </a:cxn>
                <a:cxn ang="0">
                  <a:pos x="152" y="715"/>
                </a:cxn>
                <a:cxn ang="0">
                  <a:pos x="142" y="653"/>
                </a:cxn>
                <a:cxn ang="0">
                  <a:pos x="152" y="526"/>
                </a:cxn>
                <a:cxn ang="0">
                  <a:pos x="188" y="380"/>
                </a:cxn>
                <a:cxn ang="0">
                  <a:pos x="223" y="263"/>
                </a:cxn>
                <a:cxn ang="0">
                  <a:pos x="235" y="122"/>
                </a:cxn>
                <a:cxn ang="0">
                  <a:pos x="223" y="15"/>
                </a:cxn>
              </a:cxnLst>
              <a:rect l="0" t="0" r="r" b="b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35861" name="Freeform 21"/>
            <p:cNvSpPr>
              <a:spLocks noChangeArrowheads="1"/>
            </p:cNvSpPr>
            <p:nvPr/>
          </p:nvSpPr>
          <p:spPr bwMode="auto">
            <a:xfrm>
              <a:off x="2957" y="1870"/>
              <a:ext cx="147" cy="317"/>
            </a:xfrm>
            <a:custGeom>
              <a:avLst/>
              <a:gdLst/>
              <a:ahLst/>
              <a:cxnLst>
                <a:cxn ang="0">
                  <a:pos x="126" y="122"/>
                </a:cxn>
                <a:cxn ang="0">
                  <a:pos x="116" y="40"/>
                </a:cxn>
                <a:cxn ang="0">
                  <a:pos x="71" y="0"/>
                </a:cxn>
                <a:cxn ang="0">
                  <a:pos x="5" y="5"/>
                </a:cxn>
                <a:cxn ang="0">
                  <a:pos x="0" y="40"/>
                </a:cxn>
                <a:cxn ang="0">
                  <a:pos x="5" y="117"/>
                </a:cxn>
                <a:cxn ang="0">
                  <a:pos x="40" y="233"/>
                </a:cxn>
                <a:cxn ang="0">
                  <a:pos x="66" y="319"/>
                </a:cxn>
                <a:cxn ang="0">
                  <a:pos x="96" y="435"/>
                </a:cxn>
                <a:cxn ang="0">
                  <a:pos x="106" y="536"/>
                </a:cxn>
                <a:cxn ang="0">
                  <a:pos x="106" y="617"/>
                </a:cxn>
                <a:cxn ang="0">
                  <a:pos x="91" y="679"/>
                </a:cxn>
                <a:cxn ang="0">
                  <a:pos x="76" y="699"/>
                </a:cxn>
                <a:cxn ang="0">
                  <a:pos x="76" y="719"/>
                </a:cxn>
                <a:cxn ang="0">
                  <a:pos x="96" y="750"/>
                </a:cxn>
                <a:cxn ang="0">
                  <a:pos x="131" y="760"/>
                </a:cxn>
                <a:cxn ang="0">
                  <a:pos x="187" y="760"/>
                </a:cxn>
                <a:cxn ang="0">
                  <a:pos x="288" y="785"/>
                </a:cxn>
                <a:cxn ang="0">
                  <a:pos x="318" y="821"/>
                </a:cxn>
                <a:cxn ang="0">
                  <a:pos x="364" y="800"/>
                </a:cxn>
                <a:cxn ang="0">
                  <a:pos x="384" y="750"/>
                </a:cxn>
                <a:cxn ang="0">
                  <a:pos x="364" y="730"/>
                </a:cxn>
                <a:cxn ang="0">
                  <a:pos x="278" y="719"/>
                </a:cxn>
                <a:cxn ang="0">
                  <a:pos x="182" y="719"/>
                </a:cxn>
                <a:cxn ang="0">
                  <a:pos x="141" y="714"/>
                </a:cxn>
                <a:cxn ang="0">
                  <a:pos x="131" y="684"/>
                </a:cxn>
                <a:cxn ang="0">
                  <a:pos x="141" y="627"/>
                </a:cxn>
                <a:cxn ang="0">
                  <a:pos x="147" y="531"/>
                </a:cxn>
                <a:cxn ang="0">
                  <a:pos x="136" y="425"/>
                </a:cxn>
                <a:cxn ang="0">
                  <a:pos x="121" y="284"/>
                </a:cxn>
                <a:cxn ang="0">
                  <a:pos x="126" y="162"/>
                </a:cxn>
                <a:cxn ang="0">
                  <a:pos x="126" y="122"/>
                </a:cxn>
              </a:cxnLst>
              <a:rect l="0" t="0" r="r" b="b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7819" dir="2700000" algn="ctr" rotWithShape="0">
                <a:srgbClr val="FFFFFF"/>
              </a:outerShdw>
            </a:effec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</p:grpSp>
      <p:sp>
        <p:nvSpPr>
          <p:cNvPr id="17413" name="Text Box 22"/>
          <p:cNvSpPr txBox="1">
            <a:spLocks noChangeArrowheads="1"/>
          </p:cNvSpPr>
          <p:nvPr/>
        </p:nvSpPr>
        <p:spPr bwMode="auto">
          <a:xfrm>
            <a:off x="503238" y="3789363"/>
            <a:ext cx="1981200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FORNECEDOR 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1ª Parte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Necessidades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 e 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Interesses 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próprios</a:t>
            </a:r>
          </a:p>
        </p:txBody>
      </p: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2908300" y="765175"/>
            <a:ext cx="3552825" cy="1160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ORGANISMO 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INDEPENDENTE</a:t>
            </a:r>
          </a:p>
          <a:p>
            <a:pPr algn="ctr">
              <a:lnSpc>
                <a:spcPct val="85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</a:rPr>
              <a:t>Acreditado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GB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5000"/>
              </a:lnSpc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3ª Parte</a:t>
            </a: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7019925" y="3700463"/>
            <a:ext cx="1900238" cy="203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COMPRADOR 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2ª Parte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3333CC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66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66FF"/>
              </a:solidFill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Necessidades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 e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99"/>
                </a:solidFill>
                <a:latin typeface="Arial" charset="0"/>
              </a:rPr>
              <a:t> Expectativas</a:t>
            </a: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3457575" y="5562600"/>
            <a:ext cx="2667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>
            <a:outerShdw dist="17819" dir="2700000" algn="ctr" rotWithShape="0">
              <a:srgbClr val="FFFFFF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7417" name="Text Box 26"/>
          <p:cNvSpPr txBox="1">
            <a:spLocks noChangeArrowheads="1"/>
          </p:cNvSpPr>
          <p:nvPr/>
        </p:nvSpPr>
        <p:spPr bwMode="auto">
          <a:xfrm>
            <a:off x="3435350" y="5013325"/>
            <a:ext cx="2590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Arial" charset="0"/>
              </a:rPr>
              <a:t>Relação Comercial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5437188" y="2959100"/>
            <a:ext cx="1295400" cy="685800"/>
          </a:xfrm>
          <a:prstGeom prst="line">
            <a:avLst/>
          </a:prstGeom>
          <a:noFill/>
          <a:ln w="5076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FFFFFF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3455988" y="4251325"/>
            <a:ext cx="2667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66"/>
                </a:solidFill>
                <a:latin typeface="Arial" charset="0"/>
              </a:rPr>
              <a:t>Auditoria de 2</a:t>
            </a:r>
            <a:r>
              <a:rPr lang="en-GB" sz="2000" b="1" baseline="30000">
                <a:solidFill>
                  <a:srgbClr val="000066"/>
                </a:solidFill>
                <a:latin typeface="Arial" charset="0"/>
              </a:rPr>
              <a:t>a</a:t>
            </a:r>
            <a:r>
              <a:rPr lang="en-GB" sz="2000" b="1">
                <a:solidFill>
                  <a:srgbClr val="000066"/>
                </a:solidFill>
                <a:latin typeface="Arial" charset="0"/>
              </a:rPr>
              <a:t> Parte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H="1">
            <a:off x="3270250" y="4800600"/>
            <a:ext cx="2921000" cy="1588"/>
          </a:xfrm>
          <a:prstGeom prst="line">
            <a:avLst/>
          </a:prstGeom>
          <a:noFill/>
          <a:ln w="50760">
            <a:solidFill>
              <a:srgbClr val="339966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FFFFFF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2916238" y="2951163"/>
            <a:ext cx="1168400" cy="838200"/>
          </a:xfrm>
          <a:prstGeom prst="line">
            <a:avLst/>
          </a:prstGeom>
          <a:noFill/>
          <a:ln w="50760">
            <a:solidFill>
              <a:srgbClr val="339966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FFFFFF"/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1331913" y="44370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FFFFFF"/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7885113" y="4437063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FFFFFF"/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7424" name="Text Box 33"/>
          <p:cNvSpPr txBox="1">
            <a:spLocks noChangeArrowheads="1"/>
          </p:cNvSpPr>
          <p:nvPr/>
        </p:nvSpPr>
        <p:spPr bwMode="auto">
          <a:xfrm>
            <a:off x="2035175" y="1989138"/>
            <a:ext cx="16002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0099"/>
                </a:solidFill>
                <a:latin typeface="Comic Sans MS" pitchFamily="66" charset="0"/>
              </a:rPr>
              <a:t>Audita e certifica o fornecedor</a:t>
            </a:r>
          </a:p>
        </p:txBody>
      </p:sp>
      <p:sp>
        <p:nvSpPr>
          <p:cNvPr id="17425" name="Text Box 34"/>
          <p:cNvSpPr txBox="1">
            <a:spLocks noChangeArrowheads="1"/>
          </p:cNvSpPr>
          <p:nvPr/>
        </p:nvSpPr>
        <p:spPr bwMode="auto">
          <a:xfrm>
            <a:off x="5864225" y="2293938"/>
            <a:ext cx="13716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0099"/>
                </a:solidFill>
                <a:latin typeface="Comic Sans MS" pitchFamily="66" charset="0"/>
              </a:rPr>
              <a:t>Provê confiança</a:t>
            </a:r>
          </a:p>
        </p:txBody>
      </p:sp>
      <p:sp>
        <p:nvSpPr>
          <p:cNvPr id="38" name="Rectangle 1"/>
          <p:cNvSpPr txBox="1">
            <a:spLocks noChangeArrowheads="1"/>
          </p:cNvSpPr>
          <p:nvPr/>
        </p:nvSpPr>
        <p:spPr bwMode="auto">
          <a:xfrm>
            <a:off x="2699792" y="-99392"/>
            <a:ext cx="6480720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Tipos de Avaliação da Conformidade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914400" y="5000636"/>
            <a:ext cx="7239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49300" indent="-749300">
              <a:buClr>
                <a:srgbClr val="FF0000"/>
              </a:buClr>
              <a:buSzPct val="135000"/>
              <a:buFont typeface="Webdings" pitchFamily="16" charset="2"/>
              <a:buChar char=""/>
              <a:tabLst>
                <a:tab pos="749300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  <a:tab pos="9732963" algn="l"/>
              </a:tabLst>
              <a:defRPr/>
            </a:pPr>
            <a:r>
              <a:rPr lang="pt-BR" sz="2800" b="1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Ensaios</a:t>
            </a:r>
            <a:r>
              <a:rPr lang="pt-BR" sz="28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 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(associado a certificação e a inspeção)</a:t>
            </a:r>
            <a:r>
              <a:rPr lang="pt-BR" sz="2800" b="1" dirty="0">
                <a:solidFill>
                  <a:srgbClr val="210DB3"/>
                </a:solidFill>
                <a:latin typeface="Arial" charset="0"/>
                <a:ea typeface="MS Gothic" charset="-128"/>
                <a:cs typeface="+mn-cs"/>
              </a:rPr>
              <a:t>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85813" y="2143125"/>
            <a:ext cx="7643812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49300" indent="-749300">
              <a:buClr>
                <a:srgbClr val="FF0000"/>
              </a:buClr>
              <a:buSzPct val="135000"/>
              <a:buFont typeface="Webdings" pitchFamily="16" charset="2"/>
              <a:buChar char=""/>
              <a:tabLst>
                <a:tab pos="749300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  <a:tab pos="9732963" algn="l"/>
              </a:tabLst>
              <a:defRPr/>
            </a:pPr>
            <a:r>
              <a:rPr lang="pt-BR" sz="28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Declaração do fornecedor 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(1</a:t>
            </a:r>
            <a:r>
              <a:rPr lang="pt-BR" sz="2000" u="sng" baseline="30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a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 parte)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</a:rPr>
              <a:t>‏</a:t>
            </a:r>
            <a:endParaRPr lang="pt-BR" sz="2000" dirty="0">
              <a:solidFill>
                <a:srgbClr val="210DB3"/>
              </a:solidFill>
              <a:latin typeface="Comic Sans MS" pitchFamily="64" charset="0"/>
              <a:ea typeface="MS Gothic" charset="-128"/>
              <a:cs typeface="+mn-cs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857224" y="3071813"/>
            <a:ext cx="3929063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49300" indent="-749300">
              <a:buClr>
                <a:srgbClr val="FF0000"/>
              </a:buClr>
              <a:buSzPct val="135000"/>
              <a:buFont typeface="Webdings" pitchFamily="16" charset="2"/>
              <a:buChar char=""/>
              <a:tabLst>
                <a:tab pos="749300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  <a:tab pos="9732963" algn="l"/>
              </a:tabLst>
              <a:defRPr/>
            </a:pPr>
            <a:r>
              <a:rPr lang="pt-BR" sz="28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Inspeção 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(2</a:t>
            </a:r>
            <a:r>
              <a:rPr lang="pt-BR" sz="2000" u="sng" baseline="30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a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 parte)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</a:rPr>
              <a:t>‏</a:t>
            </a:r>
            <a:endParaRPr lang="pt-BR" sz="2800" b="1" dirty="0">
              <a:solidFill>
                <a:srgbClr val="210DB3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85813" y="1358900"/>
            <a:ext cx="7545387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49300" indent="-749300">
              <a:buClr>
                <a:srgbClr val="FF0000"/>
              </a:buClr>
              <a:buSzPct val="135000"/>
              <a:buFont typeface="Webdings" pitchFamily="16" charset="2"/>
              <a:buChar char=""/>
              <a:tabLst>
                <a:tab pos="749300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  <a:tab pos="9732963" algn="l"/>
              </a:tabLst>
              <a:defRPr/>
            </a:pPr>
            <a:r>
              <a:rPr lang="pt-BR" sz="2800" b="1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Certificação</a:t>
            </a:r>
            <a:r>
              <a:rPr lang="pt-BR" sz="28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  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(3</a:t>
            </a:r>
            <a:r>
              <a:rPr lang="pt-BR" sz="2000" u="sng" baseline="30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a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 parte)</a:t>
            </a:r>
            <a:r>
              <a:rPr lang="pt-BR" sz="2000" dirty="0">
                <a:solidFill>
                  <a:srgbClr val="210DB3"/>
                </a:solidFill>
                <a:latin typeface="Comic Sans MS" pitchFamily="64" charset="0"/>
                <a:ea typeface="MS Gothic" charset="-128"/>
              </a:rPr>
              <a:t>‏</a:t>
            </a:r>
            <a:endParaRPr lang="pt-BR" sz="2000" b="1" dirty="0">
              <a:solidFill>
                <a:srgbClr val="210DB3"/>
              </a:solidFill>
              <a:latin typeface="Arial" charset="0"/>
              <a:ea typeface="MS Gothic" charset="-128"/>
              <a:cs typeface="+mn-cs"/>
            </a:endParaRPr>
          </a:p>
          <a:p>
            <a:pPr marL="749300" indent="-749300">
              <a:buClr>
                <a:srgbClr val="FFFF00"/>
              </a:buClr>
              <a:buSzPct val="135000"/>
              <a:buFont typeface="Webdings" pitchFamily="16" charset="2"/>
              <a:buChar char=""/>
              <a:tabLst>
                <a:tab pos="749300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  <a:tab pos="9732963" algn="l"/>
              </a:tabLst>
              <a:defRPr/>
            </a:pPr>
            <a:endParaRPr lang="pt-BR" sz="2000" dirty="0">
              <a:solidFill>
                <a:srgbClr val="000000"/>
              </a:solidFill>
              <a:latin typeface="Comic Sans MS" pitchFamily="64" charset="0"/>
              <a:ea typeface="MS Gothic" charset="-128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914400" y="4000500"/>
            <a:ext cx="6781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49300" indent="-749300">
              <a:buClr>
                <a:srgbClr val="FF0000"/>
              </a:buClr>
              <a:buSzPct val="135000"/>
              <a:buFont typeface="Webdings" pitchFamily="16" charset="2"/>
              <a:buChar char=""/>
              <a:tabLst>
                <a:tab pos="749300" algn="l"/>
                <a:tab pos="1196975" algn="l"/>
                <a:tab pos="1646238" algn="l"/>
                <a:tab pos="2095500" algn="l"/>
                <a:tab pos="2544763" algn="l"/>
                <a:tab pos="2994025" algn="l"/>
                <a:tab pos="3443288" algn="l"/>
                <a:tab pos="3892550" algn="l"/>
                <a:tab pos="4341813" algn="l"/>
                <a:tab pos="4791075" algn="l"/>
                <a:tab pos="5240338" algn="l"/>
                <a:tab pos="5689600" algn="l"/>
                <a:tab pos="6138863" algn="l"/>
                <a:tab pos="6588125" algn="l"/>
                <a:tab pos="7037388" algn="l"/>
                <a:tab pos="7486650" algn="l"/>
                <a:tab pos="7935913" algn="l"/>
                <a:tab pos="8385175" algn="l"/>
                <a:tab pos="8834438" algn="l"/>
                <a:tab pos="9283700" algn="l"/>
                <a:tab pos="9732963" algn="l"/>
              </a:tabLst>
              <a:defRPr/>
            </a:pPr>
            <a:r>
              <a:rPr lang="pt-BR" sz="2800" dirty="0">
                <a:solidFill>
                  <a:srgbClr val="210DB3"/>
                </a:solidFill>
                <a:latin typeface="Comic Sans MS" pitchFamily="64" charset="0"/>
                <a:ea typeface="MS Gothic" charset="-128"/>
                <a:cs typeface="+mn-cs"/>
              </a:rPr>
              <a:t>Etiquetagem</a:t>
            </a:r>
            <a:endParaRPr lang="pt-BR" sz="2800" b="1" dirty="0">
              <a:solidFill>
                <a:srgbClr val="210DB3"/>
              </a:solidFill>
              <a:latin typeface="Arial" charset="0"/>
              <a:ea typeface="MS Gothic" charset="-128"/>
              <a:cs typeface="+mn-cs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971600" y="-99392"/>
            <a:ext cx="8208912" cy="620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kern="0" dirty="0" smtClean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Mecanismos </a:t>
            </a:r>
            <a:r>
              <a:rPr lang="pt-BR" sz="2800" b="1" kern="0" dirty="0"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+mj-cs"/>
              </a:rPr>
              <a:t>de Avaliação da Conformidade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701</Words>
  <Application>Microsoft Office PowerPoint</Application>
  <PresentationFormat>Apresentação na tela (4:3)</PresentationFormat>
  <Paragraphs>142</Paragraphs>
  <Slides>26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Documento de imagem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EMBRAPA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</dc:creator>
  <cp:lastModifiedBy>Nivea Maria Vicentini</cp:lastModifiedBy>
  <cp:revision>452</cp:revision>
  <dcterms:created xsi:type="dcterms:W3CDTF">2011-03-11T19:45:31Z</dcterms:created>
  <dcterms:modified xsi:type="dcterms:W3CDTF">2012-09-12T11:32:23Z</dcterms:modified>
</cp:coreProperties>
</file>