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ms-office.legacyDiagramTex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legacyDocTextInfo.bin" ContentType="application/vnd.ms-office.legacyDocTextInfo"/>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257" r:id="rId2"/>
    <p:sldId id="479" r:id="rId3"/>
    <p:sldId id="496" r:id="rId4"/>
    <p:sldId id="498" r:id="rId5"/>
    <p:sldId id="313" r:id="rId6"/>
    <p:sldId id="315" r:id="rId7"/>
    <p:sldId id="562" r:id="rId8"/>
    <p:sldId id="317" r:id="rId9"/>
    <p:sldId id="318" r:id="rId10"/>
    <p:sldId id="319" r:id="rId11"/>
    <p:sldId id="328" r:id="rId12"/>
    <p:sldId id="338" r:id="rId13"/>
    <p:sldId id="351" r:id="rId14"/>
    <p:sldId id="486" r:id="rId15"/>
    <p:sldId id="355" r:id="rId16"/>
    <p:sldId id="356" r:id="rId17"/>
    <p:sldId id="357" r:id="rId18"/>
    <p:sldId id="358" r:id="rId19"/>
    <p:sldId id="359" r:id="rId20"/>
    <p:sldId id="360" r:id="rId21"/>
    <p:sldId id="485" r:id="rId22"/>
    <p:sldId id="540" r:id="rId23"/>
    <p:sldId id="542" r:id="rId24"/>
    <p:sldId id="537" r:id="rId25"/>
    <p:sldId id="499" r:id="rId26"/>
    <p:sldId id="500" r:id="rId27"/>
    <p:sldId id="504" r:id="rId28"/>
    <p:sldId id="506" r:id="rId29"/>
    <p:sldId id="509" r:id="rId30"/>
    <p:sldId id="536" r:id="rId31"/>
    <p:sldId id="538" r:id="rId32"/>
    <p:sldId id="521" r:id="rId33"/>
    <p:sldId id="529" r:id="rId34"/>
    <p:sldId id="363" r:id="rId35"/>
    <p:sldId id="566" r:id="rId36"/>
    <p:sldId id="563" r:id="rId37"/>
    <p:sldId id="365" r:id="rId38"/>
    <p:sldId id="366" r:id="rId39"/>
    <p:sldId id="370" r:id="rId40"/>
    <p:sldId id="371" r:id="rId41"/>
    <p:sldId id="386" r:id="rId42"/>
    <p:sldId id="459" r:id="rId43"/>
    <p:sldId id="460" r:id="rId44"/>
    <p:sldId id="464" r:id="rId45"/>
    <p:sldId id="469" r:id="rId46"/>
    <p:sldId id="397" r:id="rId47"/>
    <p:sldId id="387" r:id="rId48"/>
    <p:sldId id="388" r:id="rId49"/>
    <p:sldId id="389" r:id="rId50"/>
    <p:sldId id="490" r:id="rId51"/>
    <p:sldId id="425" r:id="rId52"/>
    <p:sldId id="391" r:id="rId53"/>
    <p:sldId id="423" r:id="rId54"/>
    <p:sldId id="424" r:id="rId55"/>
    <p:sldId id="565" r:id="rId56"/>
    <p:sldId id="491" r:id="rId57"/>
    <p:sldId id="493" r:id="rId58"/>
    <p:sldId id="492" r:id="rId59"/>
    <p:sldId id="472" r:id="rId60"/>
    <p:sldId id="494" r:id="rId61"/>
    <p:sldId id="451" r:id="rId62"/>
    <p:sldId id="554" r:id="rId63"/>
    <p:sldId id="555" r:id="rId64"/>
    <p:sldId id="549" r:id="rId65"/>
    <p:sldId id="551" r:id="rId66"/>
    <p:sldId id="552" r:id="rId67"/>
    <p:sldId id="553" r:id="rId68"/>
    <p:sldId id="458" r:id="rId69"/>
  </p:sldIdLst>
  <p:sldSz cx="9144000" cy="6858000" type="screen4x3"/>
  <p:notesSz cx="6877050" cy="9656763"/>
  <p:defaultTextStyle>
    <a:defPPr>
      <a:defRPr lang="pt-B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CC3300"/>
    <a:srgbClr val="00CC99"/>
    <a:srgbClr val="FF9900"/>
    <a:srgbClr val="00FF99"/>
    <a:srgbClr val="FF0000"/>
    <a:srgbClr val="9900CC"/>
    <a:srgbClr val="FF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632" autoAdjust="0"/>
  </p:normalViewPr>
  <p:slideViewPr>
    <p:cSldViewPr>
      <p:cViewPr>
        <p:scale>
          <a:sx n="60" d="100"/>
          <a:sy n="60" d="100"/>
        </p:scale>
        <p:origin x="-1572" y="-4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microsoft.com/office/2006/relationships/legacyDocTextInfo" Target="legacyDocTextInfo.bin"/><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18A6C7-D6F6-4B4C-B96A-E4D3ABD11F62}" type="doc">
      <dgm:prSet loTypeId="urn:microsoft.com/office/officeart/2005/8/layout/orgChart1" loCatId="hierarchy" qsTypeId="urn:microsoft.com/office/officeart/2005/8/quickstyle/simple1" qsCatId="simple" csTypeId="urn:microsoft.com/office/officeart/2005/8/colors/accent1_2" csCatId="accent1" phldr="1"/>
      <dgm:spPr/>
    </dgm:pt>
    <dgm:pt modelId="{F8C89D93-98B6-4BA4-A6BC-51FBF17C809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Times New Roman" pitchFamily="18" charset="0"/>
              <a:cs typeface="Arial" pitchFamily="34" charset="0"/>
            </a:rPr>
            <a:t>INQUÉRITO CIVIL</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Times New Roman" pitchFamily="18" charset="0"/>
              <a:cs typeface="Arial" pitchFamily="34" charset="0"/>
            </a:rPr>
            <a:t>Só Ministério Público</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Times New Roman" pitchFamily="18" charset="0"/>
              <a:cs typeface="Arial" pitchFamily="34" charset="0"/>
            </a:rPr>
            <a:t>pode instaurar</a:t>
          </a:r>
        </a:p>
      </dgm:t>
    </dgm:pt>
    <dgm:pt modelId="{02C5A92C-012D-4BB4-BB69-63A62D8EEFF6}" type="parTrans" cxnId="{1BC86235-280D-4ECD-9661-8CE957A8F54B}">
      <dgm:prSet/>
      <dgm:spPr/>
      <dgm:t>
        <a:bodyPr/>
        <a:lstStyle/>
        <a:p>
          <a:endParaRPr lang="pt-BR"/>
        </a:p>
      </dgm:t>
    </dgm:pt>
    <dgm:pt modelId="{37CE7A84-1A80-453C-ADD7-6297441CCE5B}" type="sibTrans" cxnId="{1BC86235-280D-4ECD-9661-8CE957A8F54B}">
      <dgm:prSet/>
      <dgm:spPr/>
      <dgm:t>
        <a:bodyPr/>
        <a:lstStyle/>
        <a:p>
          <a:endParaRPr lang="pt-BR"/>
        </a:p>
      </dgm:t>
    </dgm:pt>
    <dgm:pt modelId="{9A682677-53E8-4DD6-BC35-07AEEDAF153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pt-BR" b="0" i="0" u="none" strike="noStrike" cap="none" normalizeH="0" baseline="0" dirty="0" smtClean="0">
            <a:ln>
              <a:noFill/>
            </a:ln>
            <a:solidFill>
              <a:srgbClr val="FFFF00"/>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Times New Roman" pitchFamily="18" charset="0"/>
              <a:cs typeface="Arial" pitchFamily="34" charset="0"/>
            </a:rPr>
            <a:t>RECOMENDAÇÃO</a:t>
          </a:r>
          <a:endParaRPr kumimoji="0" lang="pt-BR"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pt-BR"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pt-BR" b="0" i="0" u="none" strike="noStrike" cap="none" normalizeH="0" baseline="0" dirty="0" smtClean="0">
            <a:ln>
              <a:noFill/>
            </a:ln>
            <a:solidFill>
              <a:schemeClr val="tx1"/>
            </a:solidFill>
            <a:effectLst/>
            <a:latin typeface="Times New Roman" pitchFamily="18" charset="0"/>
            <a:cs typeface="Arial" pitchFamily="34" charset="0"/>
          </a:endParaRPr>
        </a:p>
      </dgm:t>
    </dgm:pt>
    <dgm:pt modelId="{E47B3889-4B7B-4E5C-89AF-75E017D79EA1}" type="parTrans" cxnId="{2535F1F5-E6FA-4C87-BD11-01D17C8CE2B2}">
      <dgm:prSet/>
      <dgm:spPr/>
      <dgm:t>
        <a:bodyPr/>
        <a:lstStyle/>
        <a:p>
          <a:endParaRPr lang="pt-BR"/>
        </a:p>
      </dgm:t>
    </dgm:pt>
    <dgm:pt modelId="{F5013F0E-0AC6-43DD-818F-669F5CB6D6AC}" type="sibTrans" cxnId="{2535F1F5-E6FA-4C87-BD11-01D17C8CE2B2}">
      <dgm:prSet/>
      <dgm:spPr/>
      <dgm:t>
        <a:bodyPr/>
        <a:lstStyle/>
        <a:p>
          <a:endParaRPr lang="pt-BR"/>
        </a:p>
      </dgm:t>
    </dgm:pt>
    <dgm:pt modelId="{4E68F35F-FD30-4A5E-8376-EC4A2B93C62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Times New Roman" pitchFamily="18" charset="0"/>
              <a:cs typeface="Arial" pitchFamily="34" charset="0"/>
            </a:rPr>
            <a:t>TERMO 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Times New Roman" pitchFamily="18" charset="0"/>
              <a:cs typeface="Arial" pitchFamily="34" charset="0"/>
            </a:rPr>
            <a:t>AJUSTAMENTO</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Times New Roman" pitchFamily="18" charset="0"/>
              <a:cs typeface="Arial" pitchFamily="34" charset="0"/>
            </a:rPr>
            <a:t>DE CONDUTA</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Times New Roman" pitchFamily="18" charset="0"/>
              <a:cs typeface="Arial" pitchFamily="34" charset="0"/>
            </a:rPr>
            <a:t>(TAC)</a:t>
          </a:r>
        </a:p>
      </dgm:t>
    </dgm:pt>
    <dgm:pt modelId="{6B3678BF-2A96-4304-BA31-DE9F3E3C4705}" type="parTrans" cxnId="{2925F5B2-BB35-45D2-915D-DFC7113F2CB7}">
      <dgm:prSet/>
      <dgm:spPr/>
      <dgm:t>
        <a:bodyPr/>
        <a:lstStyle/>
        <a:p>
          <a:endParaRPr lang="pt-BR"/>
        </a:p>
      </dgm:t>
    </dgm:pt>
    <dgm:pt modelId="{B413773D-7E0E-4C59-A43B-887506A1BAE8}" type="sibTrans" cxnId="{2925F5B2-BB35-45D2-915D-DFC7113F2CB7}">
      <dgm:prSet/>
      <dgm:spPr/>
      <dgm:t>
        <a:bodyPr/>
        <a:lstStyle/>
        <a:p>
          <a:endParaRPr lang="pt-BR"/>
        </a:p>
      </dgm:t>
    </dgm:pt>
    <dgm:pt modelId="{0DA62041-FEDF-4C2A-9156-3932FD2A69D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Times New Roman" pitchFamily="18" charset="0"/>
              <a:cs typeface="Arial" pitchFamily="34" charset="0"/>
            </a:rPr>
            <a:t>ARQUIVAMENTO</a:t>
          </a:r>
          <a:endParaRPr kumimoji="0" lang="pt-BR" b="0" i="0" u="none" strike="noStrike" cap="none" normalizeH="0" baseline="0" dirty="0" smtClean="0">
            <a:ln>
              <a:noFill/>
            </a:ln>
            <a:solidFill>
              <a:schemeClr val="tx1"/>
            </a:solidFill>
            <a:effectLst/>
            <a:latin typeface="Times New Roman" pitchFamily="18" charset="0"/>
            <a:cs typeface="Arial" pitchFamily="34" charset="0"/>
          </a:endParaRPr>
        </a:p>
      </dgm:t>
    </dgm:pt>
    <dgm:pt modelId="{363F4B62-DDFE-4BC3-A26B-80F7A08259A8}" type="parTrans" cxnId="{0F8346CA-85F5-4BDC-97F3-6EA319E23BD0}">
      <dgm:prSet/>
      <dgm:spPr/>
      <dgm:t>
        <a:bodyPr/>
        <a:lstStyle/>
        <a:p>
          <a:endParaRPr lang="pt-BR"/>
        </a:p>
      </dgm:t>
    </dgm:pt>
    <dgm:pt modelId="{D7C50D66-B06A-41A8-9F27-7A0F6857C92A}" type="sibTrans" cxnId="{0F8346CA-85F5-4BDC-97F3-6EA319E23BD0}">
      <dgm:prSet/>
      <dgm:spPr/>
      <dgm:t>
        <a:bodyPr/>
        <a:lstStyle/>
        <a:p>
          <a:endParaRPr lang="pt-BR"/>
        </a:p>
      </dgm:t>
    </dgm:pt>
    <dgm:pt modelId="{48659871-F99F-47F8-A7A7-7CC519DF222B}">
      <dgm:prSet/>
      <dgm:spPr/>
      <dgm:t>
        <a:bodyPr/>
        <a:lstStyle/>
        <a:p>
          <a:r>
            <a:rPr lang="pt-BR" dirty="0" smtClean="0">
              <a:solidFill>
                <a:schemeClr val="tx1"/>
              </a:solidFill>
            </a:rPr>
            <a:t>AÇÃO CIVIL PÚBLICA</a:t>
          </a:r>
          <a:endParaRPr lang="pt-BR" dirty="0">
            <a:solidFill>
              <a:schemeClr val="tx1"/>
            </a:solidFill>
          </a:endParaRPr>
        </a:p>
      </dgm:t>
    </dgm:pt>
    <dgm:pt modelId="{1341DDB1-E2B8-4929-8CA3-99A352B8CC74}" type="parTrans" cxnId="{1E994986-A5C2-40AE-8C44-FB5A8B0CFAB8}">
      <dgm:prSet/>
      <dgm:spPr/>
      <dgm:t>
        <a:bodyPr/>
        <a:lstStyle/>
        <a:p>
          <a:endParaRPr lang="pt-BR"/>
        </a:p>
      </dgm:t>
    </dgm:pt>
    <dgm:pt modelId="{BF6F50D0-1CBD-4AA7-9676-DE54597157A1}" type="sibTrans" cxnId="{1E994986-A5C2-40AE-8C44-FB5A8B0CFAB8}">
      <dgm:prSet/>
      <dgm:spPr/>
      <dgm:t>
        <a:bodyPr/>
        <a:lstStyle/>
        <a:p>
          <a:endParaRPr lang="pt-BR"/>
        </a:p>
      </dgm:t>
    </dgm:pt>
    <dgm:pt modelId="{4545D54F-3299-442D-9BD8-3F9277F05473}" type="pres">
      <dgm:prSet presAssocID="{B318A6C7-D6F6-4B4C-B96A-E4D3ABD11F62}" presName="hierChild1" presStyleCnt="0">
        <dgm:presLayoutVars>
          <dgm:orgChart val="1"/>
          <dgm:chPref val="1"/>
          <dgm:dir/>
          <dgm:animOne val="branch"/>
          <dgm:animLvl val="lvl"/>
          <dgm:resizeHandles/>
        </dgm:presLayoutVars>
      </dgm:prSet>
      <dgm:spPr/>
    </dgm:pt>
    <dgm:pt modelId="{6A053DD1-CF7C-45C1-93A7-0718C180DAFE}" type="pres">
      <dgm:prSet presAssocID="{F8C89D93-98B6-4BA4-A6BC-51FBF17C809E}" presName="hierRoot1" presStyleCnt="0">
        <dgm:presLayoutVars>
          <dgm:hierBranch/>
        </dgm:presLayoutVars>
      </dgm:prSet>
      <dgm:spPr/>
    </dgm:pt>
    <dgm:pt modelId="{698738B0-5A0F-4E00-9174-587A6C576D11}" type="pres">
      <dgm:prSet presAssocID="{F8C89D93-98B6-4BA4-A6BC-51FBF17C809E}" presName="rootComposite1" presStyleCnt="0"/>
      <dgm:spPr/>
    </dgm:pt>
    <dgm:pt modelId="{5D52AE11-4259-4FE7-A0AB-D6D94CAF1693}" type="pres">
      <dgm:prSet presAssocID="{F8C89D93-98B6-4BA4-A6BC-51FBF17C809E}" presName="rootText1" presStyleLbl="node0" presStyleIdx="0" presStyleCnt="1">
        <dgm:presLayoutVars>
          <dgm:chPref val="3"/>
        </dgm:presLayoutVars>
      </dgm:prSet>
      <dgm:spPr/>
      <dgm:t>
        <a:bodyPr/>
        <a:lstStyle/>
        <a:p>
          <a:endParaRPr lang="pt-BR"/>
        </a:p>
      </dgm:t>
    </dgm:pt>
    <dgm:pt modelId="{D3B3EEEF-8A61-4C84-A83C-0F467A8BFBCE}" type="pres">
      <dgm:prSet presAssocID="{F8C89D93-98B6-4BA4-A6BC-51FBF17C809E}" presName="rootConnector1" presStyleLbl="node1" presStyleIdx="0" presStyleCnt="0"/>
      <dgm:spPr/>
      <dgm:t>
        <a:bodyPr/>
        <a:lstStyle/>
        <a:p>
          <a:endParaRPr lang="pt-BR"/>
        </a:p>
      </dgm:t>
    </dgm:pt>
    <dgm:pt modelId="{68ECEDF8-6F87-4029-8C1F-51F80EE4D84B}" type="pres">
      <dgm:prSet presAssocID="{F8C89D93-98B6-4BA4-A6BC-51FBF17C809E}" presName="hierChild2" presStyleCnt="0"/>
      <dgm:spPr/>
    </dgm:pt>
    <dgm:pt modelId="{77EB1BC0-A42A-4A90-968B-BAB4A3B104A4}" type="pres">
      <dgm:prSet presAssocID="{E47B3889-4B7B-4E5C-89AF-75E017D79EA1}" presName="Name35" presStyleLbl="parChTrans1D2" presStyleIdx="0" presStyleCnt="3"/>
      <dgm:spPr/>
      <dgm:t>
        <a:bodyPr/>
        <a:lstStyle/>
        <a:p>
          <a:endParaRPr lang="pt-BR"/>
        </a:p>
      </dgm:t>
    </dgm:pt>
    <dgm:pt modelId="{C1000BEB-AFA9-4EBB-A119-65150A9965CC}" type="pres">
      <dgm:prSet presAssocID="{9A682677-53E8-4DD6-BC35-07AEEDAF1530}" presName="hierRoot2" presStyleCnt="0">
        <dgm:presLayoutVars>
          <dgm:hierBranch/>
        </dgm:presLayoutVars>
      </dgm:prSet>
      <dgm:spPr/>
    </dgm:pt>
    <dgm:pt modelId="{C6D73325-A3DF-4D62-A561-762087DF3962}" type="pres">
      <dgm:prSet presAssocID="{9A682677-53E8-4DD6-BC35-07AEEDAF1530}" presName="rootComposite" presStyleCnt="0"/>
      <dgm:spPr/>
    </dgm:pt>
    <dgm:pt modelId="{A14264A4-868B-4920-BDD4-6D1248170B29}" type="pres">
      <dgm:prSet presAssocID="{9A682677-53E8-4DD6-BC35-07AEEDAF1530}" presName="rootText" presStyleLbl="node2" presStyleIdx="0" presStyleCnt="3" custLinFactX="25993" custLinFactNeighborX="100000" custLinFactNeighborY="18010">
        <dgm:presLayoutVars>
          <dgm:chPref val="3"/>
        </dgm:presLayoutVars>
      </dgm:prSet>
      <dgm:spPr/>
      <dgm:t>
        <a:bodyPr/>
        <a:lstStyle/>
        <a:p>
          <a:endParaRPr lang="pt-BR"/>
        </a:p>
      </dgm:t>
    </dgm:pt>
    <dgm:pt modelId="{00309894-42E8-48F9-A3A3-46CB2C9AC3C5}" type="pres">
      <dgm:prSet presAssocID="{9A682677-53E8-4DD6-BC35-07AEEDAF1530}" presName="rootConnector" presStyleLbl="node2" presStyleIdx="0" presStyleCnt="3"/>
      <dgm:spPr/>
      <dgm:t>
        <a:bodyPr/>
        <a:lstStyle/>
        <a:p>
          <a:endParaRPr lang="pt-BR"/>
        </a:p>
      </dgm:t>
    </dgm:pt>
    <dgm:pt modelId="{E03E97E6-0209-409B-A62B-6F22324EFF31}" type="pres">
      <dgm:prSet presAssocID="{9A682677-53E8-4DD6-BC35-07AEEDAF1530}" presName="hierChild4" presStyleCnt="0"/>
      <dgm:spPr/>
    </dgm:pt>
    <dgm:pt modelId="{442FAD84-9783-4C23-A2F2-F64021C7BE1E}" type="pres">
      <dgm:prSet presAssocID="{1341DDB1-E2B8-4929-8CA3-99A352B8CC74}" presName="Name35" presStyleLbl="parChTrans1D3" presStyleIdx="0" presStyleCnt="1"/>
      <dgm:spPr/>
    </dgm:pt>
    <dgm:pt modelId="{94E38A8D-0CD2-47ED-B746-26EA4F31AEF4}" type="pres">
      <dgm:prSet presAssocID="{48659871-F99F-47F8-A7A7-7CC519DF222B}" presName="hierRoot2" presStyleCnt="0">
        <dgm:presLayoutVars>
          <dgm:hierBranch val="init"/>
        </dgm:presLayoutVars>
      </dgm:prSet>
      <dgm:spPr/>
    </dgm:pt>
    <dgm:pt modelId="{E60F3CC4-2A4C-4C50-BFEA-EA2227B9A01B}" type="pres">
      <dgm:prSet presAssocID="{48659871-F99F-47F8-A7A7-7CC519DF222B}" presName="rootComposite" presStyleCnt="0"/>
      <dgm:spPr/>
    </dgm:pt>
    <dgm:pt modelId="{6C9C7CF1-79D4-4886-9C63-60460FDA76C9}" type="pres">
      <dgm:prSet presAssocID="{48659871-F99F-47F8-A7A7-7CC519DF222B}" presName="rootText" presStyleLbl="node3" presStyleIdx="0" presStyleCnt="1" custLinFactX="19992" custLinFactNeighborX="100000" custLinFactNeighborY="7018">
        <dgm:presLayoutVars>
          <dgm:chPref val="3"/>
        </dgm:presLayoutVars>
      </dgm:prSet>
      <dgm:spPr/>
    </dgm:pt>
    <dgm:pt modelId="{E06C00C7-9986-4C02-A69F-6F80177908E4}" type="pres">
      <dgm:prSet presAssocID="{48659871-F99F-47F8-A7A7-7CC519DF222B}" presName="rootConnector" presStyleLbl="node3" presStyleIdx="0" presStyleCnt="1"/>
      <dgm:spPr/>
    </dgm:pt>
    <dgm:pt modelId="{36510BF4-86F1-477C-A972-28F16C8EC62C}" type="pres">
      <dgm:prSet presAssocID="{48659871-F99F-47F8-A7A7-7CC519DF222B}" presName="hierChild4" presStyleCnt="0"/>
      <dgm:spPr/>
    </dgm:pt>
    <dgm:pt modelId="{D4CD9B0B-0536-411E-AC70-0DD3FBB0629A}" type="pres">
      <dgm:prSet presAssocID="{48659871-F99F-47F8-A7A7-7CC519DF222B}" presName="hierChild5" presStyleCnt="0"/>
      <dgm:spPr/>
    </dgm:pt>
    <dgm:pt modelId="{455F1C73-F116-4C3B-920B-50A07531EE8C}" type="pres">
      <dgm:prSet presAssocID="{9A682677-53E8-4DD6-BC35-07AEEDAF1530}" presName="hierChild5" presStyleCnt="0"/>
      <dgm:spPr/>
    </dgm:pt>
    <dgm:pt modelId="{786D1AC3-B81E-42B8-BBB3-EF21E6135821}" type="pres">
      <dgm:prSet presAssocID="{6B3678BF-2A96-4304-BA31-DE9F3E3C4705}" presName="Name35" presStyleLbl="parChTrans1D2" presStyleIdx="1" presStyleCnt="3"/>
      <dgm:spPr/>
      <dgm:t>
        <a:bodyPr/>
        <a:lstStyle/>
        <a:p>
          <a:endParaRPr lang="pt-BR"/>
        </a:p>
      </dgm:t>
    </dgm:pt>
    <dgm:pt modelId="{6748FAFC-57B3-437B-9A86-2EA689D527D2}" type="pres">
      <dgm:prSet presAssocID="{4E68F35F-FD30-4A5E-8376-EC4A2B93C620}" presName="hierRoot2" presStyleCnt="0">
        <dgm:presLayoutVars>
          <dgm:hierBranch/>
        </dgm:presLayoutVars>
      </dgm:prSet>
      <dgm:spPr/>
    </dgm:pt>
    <dgm:pt modelId="{7C146633-A32E-4D04-B24C-251B60D16DF7}" type="pres">
      <dgm:prSet presAssocID="{4E68F35F-FD30-4A5E-8376-EC4A2B93C620}" presName="rootComposite" presStyleCnt="0"/>
      <dgm:spPr/>
    </dgm:pt>
    <dgm:pt modelId="{93C2D9D3-A8E4-4227-B600-8210381A0960}" type="pres">
      <dgm:prSet presAssocID="{4E68F35F-FD30-4A5E-8376-EC4A2B93C620}" presName="rootText" presStyleLbl="node2" presStyleIdx="1" presStyleCnt="3" custLinFactX="-15022" custLinFactNeighborX="-100000" custLinFactNeighborY="18010">
        <dgm:presLayoutVars>
          <dgm:chPref val="3"/>
        </dgm:presLayoutVars>
      </dgm:prSet>
      <dgm:spPr/>
      <dgm:t>
        <a:bodyPr/>
        <a:lstStyle/>
        <a:p>
          <a:endParaRPr lang="pt-BR"/>
        </a:p>
      </dgm:t>
    </dgm:pt>
    <dgm:pt modelId="{EAFCD03C-89E2-4FDC-B8EB-3F89676FB16A}" type="pres">
      <dgm:prSet presAssocID="{4E68F35F-FD30-4A5E-8376-EC4A2B93C620}" presName="rootConnector" presStyleLbl="node2" presStyleIdx="1" presStyleCnt="3"/>
      <dgm:spPr/>
      <dgm:t>
        <a:bodyPr/>
        <a:lstStyle/>
        <a:p>
          <a:endParaRPr lang="pt-BR"/>
        </a:p>
      </dgm:t>
    </dgm:pt>
    <dgm:pt modelId="{FE436596-BC73-4AFC-9DF3-AD1E65D2853B}" type="pres">
      <dgm:prSet presAssocID="{4E68F35F-FD30-4A5E-8376-EC4A2B93C620}" presName="hierChild4" presStyleCnt="0"/>
      <dgm:spPr/>
    </dgm:pt>
    <dgm:pt modelId="{E1EEB241-F475-414E-A358-75694E747ED5}" type="pres">
      <dgm:prSet presAssocID="{4E68F35F-FD30-4A5E-8376-EC4A2B93C620}" presName="hierChild5" presStyleCnt="0"/>
      <dgm:spPr/>
    </dgm:pt>
    <dgm:pt modelId="{00CAD696-7830-4929-99BE-B0840D73A6A5}" type="pres">
      <dgm:prSet presAssocID="{363F4B62-DDFE-4BC3-A26B-80F7A08259A8}" presName="Name35" presStyleLbl="parChTrans1D2" presStyleIdx="2" presStyleCnt="3"/>
      <dgm:spPr/>
      <dgm:t>
        <a:bodyPr/>
        <a:lstStyle/>
        <a:p>
          <a:endParaRPr lang="pt-BR"/>
        </a:p>
      </dgm:t>
    </dgm:pt>
    <dgm:pt modelId="{6AE74AA2-B5D9-449B-B181-4E3D7095C476}" type="pres">
      <dgm:prSet presAssocID="{0DA62041-FEDF-4C2A-9156-3932FD2A69D8}" presName="hierRoot2" presStyleCnt="0">
        <dgm:presLayoutVars>
          <dgm:hierBranch/>
        </dgm:presLayoutVars>
      </dgm:prSet>
      <dgm:spPr/>
    </dgm:pt>
    <dgm:pt modelId="{C396A5F9-EC97-4500-978E-7BA3978E26B7}" type="pres">
      <dgm:prSet presAssocID="{0DA62041-FEDF-4C2A-9156-3932FD2A69D8}" presName="rootComposite" presStyleCnt="0"/>
      <dgm:spPr/>
    </dgm:pt>
    <dgm:pt modelId="{D2A1E1F2-0D27-4AD9-940F-EC6162162F47}" type="pres">
      <dgm:prSet presAssocID="{0DA62041-FEDF-4C2A-9156-3932FD2A69D8}" presName="rootText" presStyleLbl="node2" presStyleIdx="2" presStyleCnt="3" custLinFactNeighborX="1008" custLinFactNeighborY="18010">
        <dgm:presLayoutVars>
          <dgm:chPref val="3"/>
        </dgm:presLayoutVars>
      </dgm:prSet>
      <dgm:spPr/>
      <dgm:t>
        <a:bodyPr/>
        <a:lstStyle/>
        <a:p>
          <a:endParaRPr lang="pt-BR"/>
        </a:p>
      </dgm:t>
    </dgm:pt>
    <dgm:pt modelId="{DACFFDBC-C505-489A-9B51-343E0E2FAA68}" type="pres">
      <dgm:prSet presAssocID="{0DA62041-FEDF-4C2A-9156-3932FD2A69D8}" presName="rootConnector" presStyleLbl="node2" presStyleIdx="2" presStyleCnt="3"/>
      <dgm:spPr/>
      <dgm:t>
        <a:bodyPr/>
        <a:lstStyle/>
        <a:p>
          <a:endParaRPr lang="pt-BR"/>
        </a:p>
      </dgm:t>
    </dgm:pt>
    <dgm:pt modelId="{AF8CD693-545F-47E5-8799-7D42F17097DB}" type="pres">
      <dgm:prSet presAssocID="{0DA62041-FEDF-4C2A-9156-3932FD2A69D8}" presName="hierChild4" presStyleCnt="0"/>
      <dgm:spPr/>
    </dgm:pt>
    <dgm:pt modelId="{CA2C71EB-FD54-4418-B174-65231288E50E}" type="pres">
      <dgm:prSet presAssocID="{0DA62041-FEDF-4C2A-9156-3932FD2A69D8}" presName="hierChild5" presStyleCnt="0"/>
      <dgm:spPr/>
    </dgm:pt>
    <dgm:pt modelId="{01C8C076-F6E8-4CBC-A470-A9B19C2A2CCD}" type="pres">
      <dgm:prSet presAssocID="{F8C89D93-98B6-4BA4-A6BC-51FBF17C809E}" presName="hierChild3" presStyleCnt="0"/>
      <dgm:spPr/>
    </dgm:pt>
  </dgm:ptLst>
  <dgm:cxnLst>
    <dgm:cxn modelId="{E92731A3-386F-490A-96D7-CD224C6479CE}" type="presOf" srcId="{4E68F35F-FD30-4A5E-8376-EC4A2B93C620}" destId="{EAFCD03C-89E2-4FDC-B8EB-3F89676FB16A}" srcOrd="1" destOrd="0" presId="urn:microsoft.com/office/officeart/2005/8/layout/orgChart1"/>
    <dgm:cxn modelId="{3AAED919-D6BF-47F6-9A9C-DF1090C85744}" type="presOf" srcId="{0DA62041-FEDF-4C2A-9156-3932FD2A69D8}" destId="{DACFFDBC-C505-489A-9B51-343E0E2FAA68}" srcOrd="1" destOrd="0" presId="urn:microsoft.com/office/officeart/2005/8/layout/orgChart1"/>
    <dgm:cxn modelId="{1BC86235-280D-4ECD-9661-8CE957A8F54B}" srcId="{B318A6C7-D6F6-4B4C-B96A-E4D3ABD11F62}" destId="{F8C89D93-98B6-4BA4-A6BC-51FBF17C809E}" srcOrd="0" destOrd="0" parTransId="{02C5A92C-012D-4BB4-BB69-63A62D8EEFF6}" sibTransId="{37CE7A84-1A80-453C-ADD7-6297441CCE5B}"/>
    <dgm:cxn modelId="{1E994986-A5C2-40AE-8C44-FB5A8B0CFAB8}" srcId="{9A682677-53E8-4DD6-BC35-07AEEDAF1530}" destId="{48659871-F99F-47F8-A7A7-7CC519DF222B}" srcOrd="0" destOrd="0" parTransId="{1341DDB1-E2B8-4929-8CA3-99A352B8CC74}" sibTransId="{BF6F50D0-1CBD-4AA7-9676-DE54597157A1}"/>
    <dgm:cxn modelId="{2535F1F5-E6FA-4C87-BD11-01D17C8CE2B2}" srcId="{F8C89D93-98B6-4BA4-A6BC-51FBF17C809E}" destId="{9A682677-53E8-4DD6-BC35-07AEEDAF1530}" srcOrd="0" destOrd="0" parTransId="{E47B3889-4B7B-4E5C-89AF-75E017D79EA1}" sibTransId="{F5013F0E-0AC6-43DD-818F-669F5CB6D6AC}"/>
    <dgm:cxn modelId="{0F8346CA-85F5-4BDC-97F3-6EA319E23BD0}" srcId="{F8C89D93-98B6-4BA4-A6BC-51FBF17C809E}" destId="{0DA62041-FEDF-4C2A-9156-3932FD2A69D8}" srcOrd="2" destOrd="0" parTransId="{363F4B62-DDFE-4BC3-A26B-80F7A08259A8}" sibTransId="{D7C50D66-B06A-41A8-9F27-7A0F6857C92A}"/>
    <dgm:cxn modelId="{2925F5B2-BB35-45D2-915D-DFC7113F2CB7}" srcId="{F8C89D93-98B6-4BA4-A6BC-51FBF17C809E}" destId="{4E68F35F-FD30-4A5E-8376-EC4A2B93C620}" srcOrd="1" destOrd="0" parTransId="{6B3678BF-2A96-4304-BA31-DE9F3E3C4705}" sibTransId="{B413773D-7E0E-4C59-A43B-887506A1BAE8}"/>
    <dgm:cxn modelId="{E2EA980D-6B48-4366-BD6A-EA1D5442B800}" type="presOf" srcId="{4E68F35F-FD30-4A5E-8376-EC4A2B93C620}" destId="{93C2D9D3-A8E4-4227-B600-8210381A0960}" srcOrd="0" destOrd="0" presId="urn:microsoft.com/office/officeart/2005/8/layout/orgChart1"/>
    <dgm:cxn modelId="{7DF800A5-8F17-4919-B4F9-A87EF849E6A3}" type="presOf" srcId="{F8C89D93-98B6-4BA4-A6BC-51FBF17C809E}" destId="{5D52AE11-4259-4FE7-A0AB-D6D94CAF1693}" srcOrd="0" destOrd="0" presId="urn:microsoft.com/office/officeart/2005/8/layout/orgChart1"/>
    <dgm:cxn modelId="{A4EFA5A3-971E-410B-9915-5DE91794755B}" type="presOf" srcId="{E47B3889-4B7B-4E5C-89AF-75E017D79EA1}" destId="{77EB1BC0-A42A-4A90-968B-BAB4A3B104A4}" srcOrd="0" destOrd="0" presId="urn:microsoft.com/office/officeart/2005/8/layout/orgChart1"/>
    <dgm:cxn modelId="{3DA5FD68-8E2E-4462-8F02-70AF49832B98}" type="presOf" srcId="{363F4B62-DDFE-4BC3-A26B-80F7A08259A8}" destId="{00CAD696-7830-4929-99BE-B0840D73A6A5}" srcOrd="0" destOrd="0" presId="urn:microsoft.com/office/officeart/2005/8/layout/orgChart1"/>
    <dgm:cxn modelId="{C368121E-288E-4CC2-BB57-D5235B8CDBB0}" type="presOf" srcId="{6B3678BF-2A96-4304-BA31-DE9F3E3C4705}" destId="{786D1AC3-B81E-42B8-BBB3-EF21E6135821}" srcOrd="0" destOrd="0" presId="urn:microsoft.com/office/officeart/2005/8/layout/orgChart1"/>
    <dgm:cxn modelId="{1875C9E1-FAF8-4ABA-B396-6A0DE74E2C2A}" type="presOf" srcId="{9A682677-53E8-4DD6-BC35-07AEEDAF1530}" destId="{A14264A4-868B-4920-BDD4-6D1248170B29}" srcOrd="0" destOrd="0" presId="urn:microsoft.com/office/officeart/2005/8/layout/orgChart1"/>
    <dgm:cxn modelId="{C6DDEB75-BCFB-4333-A098-714BFBF89EC4}" type="presOf" srcId="{48659871-F99F-47F8-A7A7-7CC519DF222B}" destId="{6C9C7CF1-79D4-4886-9C63-60460FDA76C9}" srcOrd="0" destOrd="0" presId="urn:microsoft.com/office/officeart/2005/8/layout/orgChart1"/>
    <dgm:cxn modelId="{3B4D9A5D-E818-44D3-AE32-948A24AA9EB1}" type="presOf" srcId="{B318A6C7-D6F6-4B4C-B96A-E4D3ABD11F62}" destId="{4545D54F-3299-442D-9BD8-3F9277F05473}" srcOrd="0" destOrd="0" presId="urn:microsoft.com/office/officeart/2005/8/layout/orgChart1"/>
    <dgm:cxn modelId="{C177167B-FC96-49BC-A91F-B2995176A480}" type="presOf" srcId="{1341DDB1-E2B8-4929-8CA3-99A352B8CC74}" destId="{442FAD84-9783-4C23-A2F2-F64021C7BE1E}" srcOrd="0" destOrd="0" presId="urn:microsoft.com/office/officeart/2005/8/layout/orgChart1"/>
    <dgm:cxn modelId="{BADB17E9-1AB5-4078-91F5-3BF0309DC7B5}" type="presOf" srcId="{9A682677-53E8-4DD6-BC35-07AEEDAF1530}" destId="{00309894-42E8-48F9-A3A3-46CB2C9AC3C5}" srcOrd="1" destOrd="0" presId="urn:microsoft.com/office/officeart/2005/8/layout/orgChart1"/>
    <dgm:cxn modelId="{8018B488-D75A-4D43-B84D-3DCA6DFB4CA3}" type="presOf" srcId="{0DA62041-FEDF-4C2A-9156-3932FD2A69D8}" destId="{D2A1E1F2-0D27-4AD9-940F-EC6162162F47}" srcOrd="0" destOrd="0" presId="urn:microsoft.com/office/officeart/2005/8/layout/orgChart1"/>
    <dgm:cxn modelId="{12F74B12-7682-4E10-96B9-59E13DC34987}" type="presOf" srcId="{F8C89D93-98B6-4BA4-A6BC-51FBF17C809E}" destId="{D3B3EEEF-8A61-4C84-A83C-0F467A8BFBCE}" srcOrd="1" destOrd="0" presId="urn:microsoft.com/office/officeart/2005/8/layout/orgChart1"/>
    <dgm:cxn modelId="{A46023EB-88EC-473C-A298-13C0CB070A80}" type="presOf" srcId="{48659871-F99F-47F8-A7A7-7CC519DF222B}" destId="{E06C00C7-9986-4C02-A69F-6F80177908E4}" srcOrd="1" destOrd="0" presId="urn:microsoft.com/office/officeart/2005/8/layout/orgChart1"/>
    <dgm:cxn modelId="{7A7F619E-5286-4BCF-9E35-2A3014F3D20C}" type="presParOf" srcId="{4545D54F-3299-442D-9BD8-3F9277F05473}" destId="{6A053DD1-CF7C-45C1-93A7-0718C180DAFE}" srcOrd="0" destOrd="0" presId="urn:microsoft.com/office/officeart/2005/8/layout/orgChart1"/>
    <dgm:cxn modelId="{89B8E14C-365D-4D64-B506-77AB931CE2F2}" type="presParOf" srcId="{6A053DD1-CF7C-45C1-93A7-0718C180DAFE}" destId="{698738B0-5A0F-4E00-9174-587A6C576D11}" srcOrd="0" destOrd="0" presId="urn:microsoft.com/office/officeart/2005/8/layout/orgChart1"/>
    <dgm:cxn modelId="{7BB14198-53B7-4B40-9226-CA8A4308F886}" type="presParOf" srcId="{698738B0-5A0F-4E00-9174-587A6C576D11}" destId="{5D52AE11-4259-4FE7-A0AB-D6D94CAF1693}" srcOrd="0" destOrd="0" presId="urn:microsoft.com/office/officeart/2005/8/layout/orgChart1"/>
    <dgm:cxn modelId="{ECEBE629-75D9-4E88-8FB1-F9434E4670D5}" type="presParOf" srcId="{698738B0-5A0F-4E00-9174-587A6C576D11}" destId="{D3B3EEEF-8A61-4C84-A83C-0F467A8BFBCE}" srcOrd="1" destOrd="0" presId="urn:microsoft.com/office/officeart/2005/8/layout/orgChart1"/>
    <dgm:cxn modelId="{C6059260-856A-4439-BE08-504FD7AA4DC8}" type="presParOf" srcId="{6A053DD1-CF7C-45C1-93A7-0718C180DAFE}" destId="{68ECEDF8-6F87-4029-8C1F-51F80EE4D84B}" srcOrd="1" destOrd="0" presId="urn:microsoft.com/office/officeart/2005/8/layout/orgChart1"/>
    <dgm:cxn modelId="{A1C86668-8ADB-4E53-8A2A-96FB4E17F90D}" type="presParOf" srcId="{68ECEDF8-6F87-4029-8C1F-51F80EE4D84B}" destId="{77EB1BC0-A42A-4A90-968B-BAB4A3B104A4}" srcOrd="0" destOrd="0" presId="urn:microsoft.com/office/officeart/2005/8/layout/orgChart1"/>
    <dgm:cxn modelId="{323F4C57-BE89-421B-80F8-836DF430E428}" type="presParOf" srcId="{68ECEDF8-6F87-4029-8C1F-51F80EE4D84B}" destId="{C1000BEB-AFA9-4EBB-A119-65150A9965CC}" srcOrd="1" destOrd="0" presId="urn:microsoft.com/office/officeart/2005/8/layout/orgChart1"/>
    <dgm:cxn modelId="{03AD62DA-F51E-4CF9-9AA8-E22A19414556}" type="presParOf" srcId="{C1000BEB-AFA9-4EBB-A119-65150A9965CC}" destId="{C6D73325-A3DF-4D62-A561-762087DF3962}" srcOrd="0" destOrd="0" presId="urn:microsoft.com/office/officeart/2005/8/layout/orgChart1"/>
    <dgm:cxn modelId="{77AAF115-2D2B-4E17-8A98-A8DF505C00B4}" type="presParOf" srcId="{C6D73325-A3DF-4D62-A561-762087DF3962}" destId="{A14264A4-868B-4920-BDD4-6D1248170B29}" srcOrd="0" destOrd="0" presId="urn:microsoft.com/office/officeart/2005/8/layout/orgChart1"/>
    <dgm:cxn modelId="{EB45AF76-9176-4E2A-9643-A3A2E00103DF}" type="presParOf" srcId="{C6D73325-A3DF-4D62-A561-762087DF3962}" destId="{00309894-42E8-48F9-A3A3-46CB2C9AC3C5}" srcOrd="1" destOrd="0" presId="urn:microsoft.com/office/officeart/2005/8/layout/orgChart1"/>
    <dgm:cxn modelId="{AFAEDA48-3BDA-45D3-84AD-A9DADC7B1D6B}" type="presParOf" srcId="{C1000BEB-AFA9-4EBB-A119-65150A9965CC}" destId="{E03E97E6-0209-409B-A62B-6F22324EFF31}" srcOrd="1" destOrd="0" presId="urn:microsoft.com/office/officeart/2005/8/layout/orgChart1"/>
    <dgm:cxn modelId="{0CA503DE-32E9-4040-856F-5B9DBD495D35}" type="presParOf" srcId="{E03E97E6-0209-409B-A62B-6F22324EFF31}" destId="{442FAD84-9783-4C23-A2F2-F64021C7BE1E}" srcOrd="0" destOrd="0" presId="urn:microsoft.com/office/officeart/2005/8/layout/orgChart1"/>
    <dgm:cxn modelId="{D2BD35B0-DE03-476F-98CB-E8E73F92065E}" type="presParOf" srcId="{E03E97E6-0209-409B-A62B-6F22324EFF31}" destId="{94E38A8D-0CD2-47ED-B746-26EA4F31AEF4}" srcOrd="1" destOrd="0" presId="urn:microsoft.com/office/officeart/2005/8/layout/orgChart1"/>
    <dgm:cxn modelId="{3B932B94-8ECE-437D-A1D6-1E543FCF2191}" type="presParOf" srcId="{94E38A8D-0CD2-47ED-B746-26EA4F31AEF4}" destId="{E60F3CC4-2A4C-4C50-BFEA-EA2227B9A01B}" srcOrd="0" destOrd="0" presId="urn:microsoft.com/office/officeart/2005/8/layout/orgChart1"/>
    <dgm:cxn modelId="{65CC0DB0-99FA-449C-BF24-3C797B20EE5D}" type="presParOf" srcId="{E60F3CC4-2A4C-4C50-BFEA-EA2227B9A01B}" destId="{6C9C7CF1-79D4-4886-9C63-60460FDA76C9}" srcOrd="0" destOrd="0" presId="urn:microsoft.com/office/officeart/2005/8/layout/orgChart1"/>
    <dgm:cxn modelId="{A45ECF45-CAD3-4105-ABE7-F48B0957B3D6}" type="presParOf" srcId="{E60F3CC4-2A4C-4C50-BFEA-EA2227B9A01B}" destId="{E06C00C7-9986-4C02-A69F-6F80177908E4}" srcOrd="1" destOrd="0" presId="urn:microsoft.com/office/officeart/2005/8/layout/orgChart1"/>
    <dgm:cxn modelId="{52EA0BCF-B01B-47AD-B0F6-C360E6EA537D}" type="presParOf" srcId="{94E38A8D-0CD2-47ED-B746-26EA4F31AEF4}" destId="{36510BF4-86F1-477C-A972-28F16C8EC62C}" srcOrd="1" destOrd="0" presId="urn:microsoft.com/office/officeart/2005/8/layout/orgChart1"/>
    <dgm:cxn modelId="{88697937-9A4C-445B-A070-FAA56655BB6B}" type="presParOf" srcId="{94E38A8D-0CD2-47ED-B746-26EA4F31AEF4}" destId="{D4CD9B0B-0536-411E-AC70-0DD3FBB0629A}" srcOrd="2" destOrd="0" presId="urn:microsoft.com/office/officeart/2005/8/layout/orgChart1"/>
    <dgm:cxn modelId="{7AFA1F5B-C648-4D4F-B346-CC9E232AEC5B}" type="presParOf" srcId="{C1000BEB-AFA9-4EBB-A119-65150A9965CC}" destId="{455F1C73-F116-4C3B-920B-50A07531EE8C}" srcOrd="2" destOrd="0" presId="urn:microsoft.com/office/officeart/2005/8/layout/orgChart1"/>
    <dgm:cxn modelId="{4B8452FC-C137-4B13-8B15-96285E7DDB64}" type="presParOf" srcId="{68ECEDF8-6F87-4029-8C1F-51F80EE4D84B}" destId="{786D1AC3-B81E-42B8-BBB3-EF21E6135821}" srcOrd="2" destOrd="0" presId="urn:microsoft.com/office/officeart/2005/8/layout/orgChart1"/>
    <dgm:cxn modelId="{C425F523-9910-42F7-B2EA-A872E8B0BE8A}" type="presParOf" srcId="{68ECEDF8-6F87-4029-8C1F-51F80EE4D84B}" destId="{6748FAFC-57B3-437B-9A86-2EA689D527D2}" srcOrd="3" destOrd="0" presId="urn:microsoft.com/office/officeart/2005/8/layout/orgChart1"/>
    <dgm:cxn modelId="{3DC8709D-9910-4000-9AC8-64FAFFDA25F9}" type="presParOf" srcId="{6748FAFC-57B3-437B-9A86-2EA689D527D2}" destId="{7C146633-A32E-4D04-B24C-251B60D16DF7}" srcOrd="0" destOrd="0" presId="urn:microsoft.com/office/officeart/2005/8/layout/orgChart1"/>
    <dgm:cxn modelId="{13D61262-DDDA-4381-8FDB-4BA5DD510EE8}" type="presParOf" srcId="{7C146633-A32E-4D04-B24C-251B60D16DF7}" destId="{93C2D9D3-A8E4-4227-B600-8210381A0960}" srcOrd="0" destOrd="0" presId="urn:microsoft.com/office/officeart/2005/8/layout/orgChart1"/>
    <dgm:cxn modelId="{A50AFD24-A71E-41A8-9AEA-34676CFED8FE}" type="presParOf" srcId="{7C146633-A32E-4D04-B24C-251B60D16DF7}" destId="{EAFCD03C-89E2-4FDC-B8EB-3F89676FB16A}" srcOrd="1" destOrd="0" presId="urn:microsoft.com/office/officeart/2005/8/layout/orgChart1"/>
    <dgm:cxn modelId="{860F9002-01E7-45C4-A03F-80202F394E62}" type="presParOf" srcId="{6748FAFC-57B3-437B-9A86-2EA689D527D2}" destId="{FE436596-BC73-4AFC-9DF3-AD1E65D2853B}" srcOrd="1" destOrd="0" presId="urn:microsoft.com/office/officeart/2005/8/layout/orgChart1"/>
    <dgm:cxn modelId="{EE383408-FE1E-4893-B61E-EA8CD32DAD2C}" type="presParOf" srcId="{6748FAFC-57B3-437B-9A86-2EA689D527D2}" destId="{E1EEB241-F475-414E-A358-75694E747ED5}" srcOrd="2" destOrd="0" presId="urn:microsoft.com/office/officeart/2005/8/layout/orgChart1"/>
    <dgm:cxn modelId="{02B8A9D9-A279-44EB-9E9F-C5260A24D4F4}" type="presParOf" srcId="{68ECEDF8-6F87-4029-8C1F-51F80EE4D84B}" destId="{00CAD696-7830-4929-99BE-B0840D73A6A5}" srcOrd="4" destOrd="0" presId="urn:microsoft.com/office/officeart/2005/8/layout/orgChart1"/>
    <dgm:cxn modelId="{81642B4C-4527-4FF1-BE74-991CA4DACC6B}" type="presParOf" srcId="{68ECEDF8-6F87-4029-8C1F-51F80EE4D84B}" destId="{6AE74AA2-B5D9-449B-B181-4E3D7095C476}" srcOrd="5" destOrd="0" presId="urn:microsoft.com/office/officeart/2005/8/layout/orgChart1"/>
    <dgm:cxn modelId="{65D58C05-681E-4CAC-AB41-9298F0344CB1}" type="presParOf" srcId="{6AE74AA2-B5D9-449B-B181-4E3D7095C476}" destId="{C396A5F9-EC97-4500-978E-7BA3978E26B7}" srcOrd="0" destOrd="0" presId="urn:microsoft.com/office/officeart/2005/8/layout/orgChart1"/>
    <dgm:cxn modelId="{05493378-59DF-41F1-BF53-638FE42A8E26}" type="presParOf" srcId="{C396A5F9-EC97-4500-978E-7BA3978E26B7}" destId="{D2A1E1F2-0D27-4AD9-940F-EC6162162F47}" srcOrd="0" destOrd="0" presId="urn:microsoft.com/office/officeart/2005/8/layout/orgChart1"/>
    <dgm:cxn modelId="{7575DE41-23BA-4DA8-8EB0-CCBDBEC5A52F}" type="presParOf" srcId="{C396A5F9-EC97-4500-978E-7BA3978E26B7}" destId="{DACFFDBC-C505-489A-9B51-343E0E2FAA68}" srcOrd="1" destOrd="0" presId="urn:microsoft.com/office/officeart/2005/8/layout/orgChart1"/>
    <dgm:cxn modelId="{EEFA9176-3754-42AF-A3F9-93C2054C8011}" type="presParOf" srcId="{6AE74AA2-B5D9-449B-B181-4E3D7095C476}" destId="{AF8CD693-545F-47E5-8799-7D42F17097DB}" srcOrd="1" destOrd="0" presId="urn:microsoft.com/office/officeart/2005/8/layout/orgChart1"/>
    <dgm:cxn modelId="{4A5F50A0-DAA8-4DC3-807E-990AB1FB0608}" type="presParOf" srcId="{6AE74AA2-B5D9-449B-B181-4E3D7095C476}" destId="{CA2C71EB-FD54-4418-B174-65231288E50E}" srcOrd="2" destOrd="0" presId="urn:microsoft.com/office/officeart/2005/8/layout/orgChart1"/>
    <dgm:cxn modelId="{D32DE1B6-A652-4CEA-AB47-EE391644B334}" type="presParOf" srcId="{6A053DD1-CF7C-45C1-93A7-0718C180DAFE}" destId="{01C8C076-F6E8-4CBC-A470-A9B19C2A2CCD}"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0CAD696-7830-4929-99BE-B0840D73A6A5}">
      <dsp:nvSpPr>
        <dsp:cNvPr id="0" name=""/>
        <dsp:cNvSpPr/>
      </dsp:nvSpPr>
      <dsp:spPr>
        <a:xfrm>
          <a:off x="4104480" y="1308225"/>
          <a:ext cx="2904501" cy="720107"/>
        </a:xfrm>
        <a:custGeom>
          <a:avLst/>
          <a:gdLst/>
          <a:ahLst/>
          <a:cxnLst/>
          <a:rect l="0" t="0" r="0" b="0"/>
          <a:pathLst>
            <a:path>
              <a:moveTo>
                <a:pt x="0" y="0"/>
              </a:moveTo>
              <a:lnTo>
                <a:pt x="0" y="468111"/>
              </a:lnTo>
              <a:lnTo>
                <a:pt x="2904501" y="468111"/>
              </a:lnTo>
              <a:lnTo>
                <a:pt x="2904501" y="7201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6D1AC3-B81E-42B8-BBB3-EF21E6135821}">
      <dsp:nvSpPr>
        <dsp:cNvPr id="0" name=""/>
        <dsp:cNvSpPr/>
      </dsp:nvSpPr>
      <dsp:spPr>
        <a:xfrm>
          <a:off x="1344000" y="1308225"/>
          <a:ext cx="2760480" cy="720107"/>
        </a:xfrm>
        <a:custGeom>
          <a:avLst/>
          <a:gdLst/>
          <a:ahLst/>
          <a:cxnLst/>
          <a:rect l="0" t="0" r="0" b="0"/>
          <a:pathLst>
            <a:path>
              <a:moveTo>
                <a:pt x="2760480" y="0"/>
              </a:moveTo>
              <a:lnTo>
                <a:pt x="2760480" y="468111"/>
              </a:lnTo>
              <a:lnTo>
                <a:pt x="0" y="468111"/>
              </a:lnTo>
              <a:lnTo>
                <a:pt x="0" y="7201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2FAD84-9783-4C23-A2F2-F64021C7BE1E}">
      <dsp:nvSpPr>
        <dsp:cNvPr id="0" name=""/>
        <dsp:cNvSpPr/>
      </dsp:nvSpPr>
      <dsp:spPr>
        <a:xfrm>
          <a:off x="4080289" y="3228312"/>
          <a:ext cx="144021" cy="372089"/>
        </a:xfrm>
        <a:custGeom>
          <a:avLst/>
          <a:gdLst/>
          <a:ahLst/>
          <a:cxnLst/>
          <a:rect l="0" t="0" r="0" b="0"/>
          <a:pathLst>
            <a:path>
              <a:moveTo>
                <a:pt x="144021" y="0"/>
              </a:moveTo>
              <a:lnTo>
                <a:pt x="144021" y="120093"/>
              </a:lnTo>
              <a:lnTo>
                <a:pt x="0" y="120093"/>
              </a:lnTo>
              <a:lnTo>
                <a:pt x="0" y="3720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EB1BC0-A42A-4A90-968B-BAB4A3B104A4}">
      <dsp:nvSpPr>
        <dsp:cNvPr id="0" name=""/>
        <dsp:cNvSpPr/>
      </dsp:nvSpPr>
      <dsp:spPr>
        <a:xfrm>
          <a:off x="4104480" y="1308225"/>
          <a:ext cx="119829" cy="720107"/>
        </a:xfrm>
        <a:custGeom>
          <a:avLst/>
          <a:gdLst/>
          <a:ahLst/>
          <a:cxnLst/>
          <a:rect l="0" t="0" r="0" b="0"/>
          <a:pathLst>
            <a:path>
              <a:moveTo>
                <a:pt x="0" y="0"/>
              </a:moveTo>
              <a:lnTo>
                <a:pt x="0" y="468111"/>
              </a:lnTo>
              <a:lnTo>
                <a:pt x="119829" y="468111"/>
              </a:lnTo>
              <a:lnTo>
                <a:pt x="119829" y="7201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52AE11-4259-4FE7-A0AB-D6D94CAF1693}">
      <dsp:nvSpPr>
        <dsp:cNvPr id="0" name=""/>
        <dsp:cNvSpPr/>
      </dsp:nvSpPr>
      <dsp:spPr>
        <a:xfrm>
          <a:off x="2904501" y="108245"/>
          <a:ext cx="2399958" cy="11999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0" i="0" u="none" strike="noStrike" kern="1200" cap="none" normalizeH="0" baseline="0" dirty="0" smtClean="0">
              <a:ln>
                <a:noFill/>
              </a:ln>
              <a:solidFill>
                <a:schemeClr val="tx1"/>
              </a:solidFill>
              <a:effectLst/>
              <a:latin typeface="Times New Roman" pitchFamily="18" charset="0"/>
              <a:cs typeface="Arial" pitchFamily="34" charset="0"/>
            </a:rPr>
            <a:t>INQUÉRITO CIVIL</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0" i="0" u="none" strike="noStrike" kern="1200" cap="none" normalizeH="0" baseline="0" dirty="0" smtClean="0">
              <a:ln>
                <a:noFill/>
              </a:ln>
              <a:solidFill>
                <a:schemeClr val="tx1"/>
              </a:solidFill>
              <a:effectLst/>
              <a:latin typeface="Times New Roman" pitchFamily="18" charset="0"/>
              <a:cs typeface="Arial" pitchFamily="34" charset="0"/>
            </a:rPr>
            <a:t>Só Ministério Público</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0" i="0" u="none" strike="noStrike" kern="1200" cap="none" normalizeH="0" baseline="0" dirty="0" smtClean="0">
              <a:ln>
                <a:noFill/>
              </a:ln>
              <a:solidFill>
                <a:schemeClr val="tx1"/>
              </a:solidFill>
              <a:effectLst/>
              <a:latin typeface="Times New Roman" pitchFamily="18" charset="0"/>
              <a:cs typeface="Arial" pitchFamily="34" charset="0"/>
            </a:rPr>
            <a:t>pode instaurar</a:t>
          </a:r>
        </a:p>
      </dsp:txBody>
      <dsp:txXfrm>
        <a:off x="2904501" y="108245"/>
        <a:ext cx="2399958" cy="1199979"/>
      </dsp:txXfrm>
    </dsp:sp>
    <dsp:sp modelId="{A14264A4-868B-4920-BDD4-6D1248170B29}">
      <dsp:nvSpPr>
        <dsp:cNvPr id="0" name=""/>
        <dsp:cNvSpPr/>
      </dsp:nvSpPr>
      <dsp:spPr>
        <a:xfrm>
          <a:off x="3024331" y="2028333"/>
          <a:ext cx="2399958" cy="11999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pt-BR" sz="2000" b="0" i="0" u="none" strike="noStrike" kern="1200" cap="none" normalizeH="0" baseline="0" dirty="0" smtClean="0">
            <a:ln>
              <a:noFill/>
            </a:ln>
            <a:solidFill>
              <a:srgbClr val="FFFF00"/>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0" i="0" u="none" strike="noStrike" kern="1200" cap="none" normalizeH="0" baseline="0" dirty="0" smtClean="0">
              <a:ln>
                <a:noFill/>
              </a:ln>
              <a:solidFill>
                <a:schemeClr val="tx1"/>
              </a:solidFill>
              <a:effectLst/>
              <a:latin typeface="Times New Roman" pitchFamily="18" charset="0"/>
              <a:cs typeface="Arial" pitchFamily="34" charset="0"/>
            </a:rPr>
            <a:t>RECOMENDAÇÃO</a:t>
          </a:r>
          <a:endParaRPr kumimoji="0" lang="pt-BR" sz="2000" b="0" i="0" u="none" strike="noStrike" kern="1200"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pt-BR" sz="2000" b="0" i="0" u="none" strike="noStrike" kern="1200"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pt-BR" sz="2000" b="0" i="0" u="none" strike="noStrike" kern="1200" cap="none" normalizeH="0" baseline="0" dirty="0" smtClean="0">
            <a:ln>
              <a:noFill/>
            </a:ln>
            <a:solidFill>
              <a:schemeClr val="tx1"/>
            </a:solidFill>
            <a:effectLst/>
            <a:latin typeface="Times New Roman" pitchFamily="18" charset="0"/>
            <a:cs typeface="Arial" pitchFamily="34" charset="0"/>
          </a:endParaRPr>
        </a:p>
      </dsp:txBody>
      <dsp:txXfrm>
        <a:off x="3024331" y="2028333"/>
        <a:ext cx="2399958" cy="1199979"/>
      </dsp:txXfrm>
    </dsp:sp>
    <dsp:sp modelId="{6C9C7CF1-79D4-4886-9C63-60460FDA76C9}">
      <dsp:nvSpPr>
        <dsp:cNvPr id="0" name=""/>
        <dsp:cNvSpPr/>
      </dsp:nvSpPr>
      <dsp:spPr>
        <a:xfrm>
          <a:off x="2880309" y="3600402"/>
          <a:ext cx="2399958" cy="11999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pt-BR" sz="2000" kern="1200" dirty="0" smtClean="0">
              <a:solidFill>
                <a:schemeClr val="tx1"/>
              </a:solidFill>
            </a:rPr>
            <a:t>AÇÃO CIVIL PÚBLICA</a:t>
          </a:r>
          <a:endParaRPr lang="pt-BR" sz="2000" kern="1200" dirty="0">
            <a:solidFill>
              <a:schemeClr val="tx1"/>
            </a:solidFill>
          </a:endParaRPr>
        </a:p>
      </dsp:txBody>
      <dsp:txXfrm>
        <a:off x="2880309" y="3600402"/>
        <a:ext cx="2399958" cy="1199979"/>
      </dsp:txXfrm>
    </dsp:sp>
    <dsp:sp modelId="{93C2D9D3-A8E4-4227-B600-8210381A0960}">
      <dsp:nvSpPr>
        <dsp:cNvPr id="0" name=""/>
        <dsp:cNvSpPr/>
      </dsp:nvSpPr>
      <dsp:spPr>
        <a:xfrm>
          <a:off x="144020" y="2028333"/>
          <a:ext cx="2399958" cy="11999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0" i="0" u="none" strike="noStrike" kern="1200" cap="none" normalizeH="0" baseline="0" dirty="0" smtClean="0">
              <a:ln>
                <a:noFill/>
              </a:ln>
              <a:solidFill>
                <a:schemeClr val="tx1"/>
              </a:solidFill>
              <a:effectLst/>
              <a:latin typeface="Times New Roman" pitchFamily="18" charset="0"/>
              <a:cs typeface="Arial" pitchFamily="34" charset="0"/>
            </a:rPr>
            <a:t>TERMO 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0" i="0" u="none" strike="noStrike" kern="1200" cap="none" normalizeH="0" baseline="0" dirty="0" smtClean="0">
              <a:ln>
                <a:noFill/>
              </a:ln>
              <a:solidFill>
                <a:schemeClr val="tx1"/>
              </a:solidFill>
              <a:effectLst/>
              <a:latin typeface="Times New Roman" pitchFamily="18" charset="0"/>
              <a:cs typeface="Arial" pitchFamily="34" charset="0"/>
            </a:rPr>
            <a:t>AJUSTAMENTO</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0" i="0" u="none" strike="noStrike" kern="1200" cap="none" normalizeH="0" baseline="0" dirty="0" smtClean="0">
              <a:ln>
                <a:noFill/>
              </a:ln>
              <a:solidFill>
                <a:schemeClr val="tx1"/>
              </a:solidFill>
              <a:effectLst/>
              <a:latin typeface="Times New Roman" pitchFamily="18" charset="0"/>
              <a:cs typeface="Arial" pitchFamily="34" charset="0"/>
            </a:rPr>
            <a:t>DE CONDUTA</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0" i="0" u="none" strike="noStrike" kern="1200" cap="none" normalizeH="0" baseline="0" dirty="0" smtClean="0">
              <a:ln>
                <a:noFill/>
              </a:ln>
              <a:solidFill>
                <a:schemeClr val="tx1"/>
              </a:solidFill>
              <a:effectLst/>
              <a:latin typeface="Times New Roman" pitchFamily="18" charset="0"/>
              <a:cs typeface="Arial" pitchFamily="34" charset="0"/>
            </a:rPr>
            <a:t>(TAC)</a:t>
          </a:r>
        </a:p>
      </dsp:txBody>
      <dsp:txXfrm>
        <a:off x="144020" y="2028333"/>
        <a:ext cx="2399958" cy="1199979"/>
      </dsp:txXfrm>
    </dsp:sp>
    <dsp:sp modelId="{D2A1E1F2-0D27-4AD9-940F-EC6162162F47}">
      <dsp:nvSpPr>
        <dsp:cNvPr id="0" name=""/>
        <dsp:cNvSpPr/>
      </dsp:nvSpPr>
      <dsp:spPr>
        <a:xfrm>
          <a:off x="5809003" y="2028333"/>
          <a:ext cx="2399958" cy="11999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0" i="0" u="none" strike="noStrike" kern="1200" cap="none" normalizeH="0" baseline="0" dirty="0" smtClean="0">
              <a:ln>
                <a:noFill/>
              </a:ln>
              <a:solidFill>
                <a:schemeClr val="tx1"/>
              </a:solidFill>
              <a:effectLst/>
              <a:latin typeface="Times New Roman" pitchFamily="18" charset="0"/>
              <a:cs typeface="Arial" pitchFamily="34" charset="0"/>
            </a:rPr>
            <a:t>ARQUIVAMENTO</a:t>
          </a:r>
          <a:endParaRPr kumimoji="0" lang="pt-BR" sz="2000" b="0" i="0" u="none" strike="noStrike" kern="1200" cap="none" normalizeH="0" baseline="0" dirty="0" smtClean="0">
            <a:ln>
              <a:noFill/>
            </a:ln>
            <a:solidFill>
              <a:schemeClr val="tx1"/>
            </a:solidFill>
            <a:effectLst/>
            <a:latin typeface="Times New Roman" pitchFamily="18" charset="0"/>
            <a:cs typeface="Arial" pitchFamily="34" charset="0"/>
          </a:endParaRPr>
        </a:p>
      </dsp:txBody>
      <dsp:txXfrm>
        <a:off x="5809003" y="2028333"/>
        <a:ext cx="2399958" cy="119997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8" Type="http://schemas.microsoft.com/office/2006/relationships/legacyDiagramText" Target="legacyDiagramText8.bin"/><Relationship Id="rId3" Type="http://schemas.microsoft.com/office/2006/relationships/legacyDiagramText" Target="legacyDiagramText3.bin"/><Relationship Id="rId7" Type="http://schemas.microsoft.com/office/2006/relationships/legacyDiagramText" Target="legacyDiagramText7.bin"/><Relationship Id="rId2" Type="http://schemas.microsoft.com/office/2006/relationships/legacyDiagramText" Target="legacyDiagramText2.bin"/><Relationship Id="rId1" Type="http://schemas.microsoft.com/office/2006/relationships/legacyDiagramText" Target="legacyDiagramText1.bin"/><Relationship Id="rId6" Type="http://schemas.microsoft.com/office/2006/relationships/legacyDiagramText" Target="legacyDiagramText6.bin"/><Relationship Id="rId5" Type="http://schemas.microsoft.com/office/2006/relationships/legacyDiagramText" Target="legacyDiagramText5.bin"/><Relationship Id="rId4" Type="http://schemas.microsoft.com/office/2006/relationships/legacyDiagramText" Target="legacyDiagramText4.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1"/>
            <a:ext cx="2980272" cy="483149"/>
          </a:xfrm>
          <a:prstGeom prst="rect">
            <a:avLst/>
          </a:prstGeom>
        </p:spPr>
        <p:txBody>
          <a:bodyPr vert="horz" lIns="91440" tIns="45720" rIns="91440" bIns="45720" rtlCol="0"/>
          <a:lstStyle>
            <a:lvl1pPr algn="l">
              <a:defRPr sz="1200" smtClean="0"/>
            </a:lvl1pPr>
          </a:lstStyle>
          <a:p>
            <a:pPr>
              <a:defRPr/>
            </a:pPr>
            <a:endParaRPr lang="pt-BR"/>
          </a:p>
        </p:txBody>
      </p:sp>
      <p:sp>
        <p:nvSpPr>
          <p:cNvPr id="3" name="Espaço Reservado para Data 2"/>
          <p:cNvSpPr>
            <a:spLocks noGrp="1"/>
          </p:cNvSpPr>
          <p:nvPr>
            <p:ph type="dt" sz="quarter" idx="1"/>
          </p:nvPr>
        </p:nvSpPr>
        <p:spPr>
          <a:xfrm>
            <a:off x="3895154" y="1"/>
            <a:ext cx="2980272" cy="483149"/>
          </a:xfrm>
          <a:prstGeom prst="rect">
            <a:avLst/>
          </a:prstGeom>
        </p:spPr>
        <p:txBody>
          <a:bodyPr vert="horz" lIns="91440" tIns="45720" rIns="91440" bIns="45720" rtlCol="0"/>
          <a:lstStyle>
            <a:lvl1pPr algn="r">
              <a:defRPr sz="1200" smtClean="0"/>
            </a:lvl1pPr>
          </a:lstStyle>
          <a:p>
            <a:pPr>
              <a:defRPr/>
            </a:pPr>
            <a:fld id="{BC3AF6B2-B6A7-4E78-A158-8752085F1C45}" type="datetimeFigureOut">
              <a:rPr lang="pt-BR"/>
              <a:pPr>
                <a:defRPr/>
              </a:pPr>
              <a:t>23/08/2012</a:t>
            </a:fld>
            <a:endParaRPr lang="pt-BR"/>
          </a:p>
        </p:txBody>
      </p:sp>
      <p:sp>
        <p:nvSpPr>
          <p:cNvPr id="4" name="Espaço Reservado para Rodapé 3"/>
          <p:cNvSpPr>
            <a:spLocks noGrp="1"/>
          </p:cNvSpPr>
          <p:nvPr>
            <p:ph type="ftr" sz="quarter" idx="2"/>
          </p:nvPr>
        </p:nvSpPr>
        <p:spPr>
          <a:xfrm>
            <a:off x="0" y="9172061"/>
            <a:ext cx="2980272" cy="483149"/>
          </a:xfrm>
          <a:prstGeom prst="rect">
            <a:avLst/>
          </a:prstGeom>
        </p:spPr>
        <p:txBody>
          <a:bodyPr vert="horz" lIns="91440" tIns="45720" rIns="91440" bIns="45720" rtlCol="0" anchor="b"/>
          <a:lstStyle>
            <a:lvl1pPr algn="l">
              <a:defRPr sz="1200" smtClean="0"/>
            </a:lvl1pPr>
          </a:lstStyle>
          <a:p>
            <a:pPr>
              <a:defRPr/>
            </a:pPr>
            <a:endParaRPr lang="pt-BR"/>
          </a:p>
        </p:txBody>
      </p:sp>
      <p:sp>
        <p:nvSpPr>
          <p:cNvPr id="5" name="Espaço Reservado para Número de Slide 4"/>
          <p:cNvSpPr>
            <a:spLocks noGrp="1"/>
          </p:cNvSpPr>
          <p:nvPr>
            <p:ph type="sldNum" sz="quarter" idx="3"/>
          </p:nvPr>
        </p:nvSpPr>
        <p:spPr>
          <a:xfrm>
            <a:off x="3895154" y="9172061"/>
            <a:ext cx="2980272" cy="483149"/>
          </a:xfrm>
          <a:prstGeom prst="rect">
            <a:avLst/>
          </a:prstGeom>
        </p:spPr>
        <p:txBody>
          <a:bodyPr vert="horz" lIns="91440" tIns="45720" rIns="91440" bIns="45720" rtlCol="0" anchor="b"/>
          <a:lstStyle>
            <a:lvl1pPr algn="r">
              <a:defRPr sz="1200" smtClean="0"/>
            </a:lvl1pPr>
          </a:lstStyle>
          <a:p>
            <a:pPr>
              <a:defRPr/>
            </a:pPr>
            <a:fld id="{7FD6FCE4-B959-46B4-8CCC-218C4C7BEDED}" type="slidenum">
              <a:rPr lang="pt-BR"/>
              <a:pPr>
                <a:defRPr/>
              </a:pPr>
              <a:t>‹nº›</a:t>
            </a:fld>
            <a:endParaRPr lang="pt-B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1"/>
            <a:ext cx="2980272" cy="4831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pt-BR"/>
          </a:p>
        </p:txBody>
      </p:sp>
      <p:sp>
        <p:nvSpPr>
          <p:cNvPr id="16387" name="Rectangle 3"/>
          <p:cNvSpPr>
            <a:spLocks noGrp="1" noChangeArrowheads="1"/>
          </p:cNvSpPr>
          <p:nvPr>
            <p:ph type="dt" idx="1"/>
          </p:nvPr>
        </p:nvSpPr>
        <p:spPr bwMode="auto">
          <a:xfrm>
            <a:off x="3895154" y="1"/>
            <a:ext cx="2980272" cy="4831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pt-BR"/>
          </a:p>
        </p:txBody>
      </p:sp>
      <p:sp>
        <p:nvSpPr>
          <p:cNvPr id="71684" name="Rectangle 4"/>
          <p:cNvSpPr>
            <a:spLocks noGrp="1" noRot="1" noChangeAspect="1" noChangeArrowheads="1" noTextEdit="1"/>
          </p:cNvSpPr>
          <p:nvPr>
            <p:ph type="sldImg" idx="2"/>
          </p:nvPr>
        </p:nvSpPr>
        <p:spPr bwMode="auto">
          <a:xfrm>
            <a:off x="1023938" y="723900"/>
            <a:ext cx="4829175" cy="3621088"/>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7381" y="4587585"/>
            <a:ext cx="5502290" cy="43452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16390" name="Rectangle 6"/>
          <p:cNvSpPr>
            <a:spLocks noGrp="1" noChangeArrowheads="1"/>
          </p:cNvSpPr>
          <p:nvPr>
            <p:ph type="ftr" sz="quarter" idx="4"/>
          </p:nvPr>
        </p:nvSpPr>
        <p:spPr bwMode="auto">
          <a:xfrm>
            <a:off x="0" y="9172061"/>
            <a:ext cx="2980272" cy="48314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pt-BR"/>
          </a:p>
        </p:txBody>
      </p:sp>
      <p:sp>
        <p:nvSpPr>
          <p:cNvPr id="16391" name="Rectangle 7"/>
          <p:cNvSpPr>
            <a:spLocks noGrp="1" noChangeArrowheads="1"/>
          </p:cNvSpPr>
          <p:nvPr>
            <p:ph type="sldNum" sz="quarter" idx="5"/>
          </p:nvPr>
        </p:nvSpPr>
        <p:spPr bwMode="auto">
          <a:xfrm>
            <a:off x="3895154" y="9172061"/>
            <a:ext cx="2980272" cy="48314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CC1F08D-26F5-403D-B345-D123603B5E00}" type="slidenum">
              <a:rPr lang="pt-BR"/>
              <a:pPr>
                <a:defRPr/>
              </a:pPr>
              <a:t>‹nº›</a:t>
            </a:fld>
            <a:endParaRPr 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4F9C4729-EF31-4B19-8AC3-7A54C290190F}" type="slidenum">
              <a:rPr lang="pt-BR" smtClean="0"/>
              <a:pPr/>
              <a:t>36</a:t>
            </a:fld>
            <a:endParaRPr lang="pt-BR"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pt-BR" b="1" i="1" dirty="0" smtClean="0"/>
              <a:t>Características:</a:t>
            </a:r>
          </a:p>
          <a:p>
            <a:pPr eaLnBrk="1" hangingPunct="1"/>
            <a:r>
              <a:rPr lang="pt-BR" b="1" dirty="0" smtClean="0"/>
              <a:t>Fundiário</a:t>
            </a:r>
            <a:r>
              <a:rPr lang="pt-BR" dirty="0" smtClean="0"/>
              <a:t>: Engloba a pesquisa de documentos de existência da gleba, cadeia sucessória, plantas e cadastros existentes, a fim de possibilitar a titulação da terra.</a:t>
            </a:r>
          </a:p>
          <a:p>
            <a:pPr eaLnBrk="1" hangingPunct="1"/>
            <a:r>
              <a:rPr lang="pt-BR" b="1" dirty="0" smtClean="0"/>
              <a:t>Urbanístico</a:t>
            </a:r>
            <a:r>
              <a:rPr lang="pt-BR" dirty="0" smtClean="0"/>
              <a:t>: Concernente à provisão de </a:t>
            </a:r>
            <a:r>
              <a:rPr lang="pt-BR" dirty="0" err="1" smtClean="0"/>
              <a:t>infra-estrutura</a:t>
            </a:r>
            <a:r>
              <a:rPr lang="pt-BR" dirty="0" smtClean="0"/>
              <a:t> e implementação de equipamentos comunitários e de lazer, regulamentando as interfaces entre as relações sociais e as formas de ocupação urbana.</a:t>
            </a:r>
          </a:p>
          <a:p>
            <a:pPr eaLnBrk="1" hangingPunct="1"/>
            <a:r>
              <a:rPr lang="pt-BR" b="1" dirty="0" smtClean="0"/>
              <a:t>Ambiental</a:t>
            </a:r>
            <a:r>
              <a:rPr lang="pt-BR" dirty="0" smtClean="0"/>
              <a:t>: Relativo às ações e programas preventivos e compensatórios para o meio ambiente.</a:t>
            </a:r>
          </a:p>
          <a:p>
            <a:pPr eaLnBrk="1" hangingPunct="1"/>
            <a:r>
              <a:rPr lang="pt-BR" b="1" dirty="0" smtClean="0"/>
              <a:t>Regulamentar</a:t>
            </a:r>
            <a:r>
              <a:rPr lang="pt-BR" dirty="0" smtClean="0"/>
              <a:t>: Relativo às certidões e averbações dos imóveis em cartórios.</a:t>
            </a:r>
          </a:p>
          <a:p>
            <a:pPr eaLnBrk="1" hangingPunct="1"/>
            <a:r>
              <a:rPr lang="pt-BR" b="1" dirty="0" smtClean="0"/>
              <a:t>Administrativo e Fiscal</a:t>
            </a:r>
            <a:r>
              <a:rPr lang="pt-BR" dirty="0" smtClean="0"/>
              <a:t>: Concernente à inclusão das áreas regularizadas nos cadastros imobiliários e no planejamento municipal, promovendo, assim, suas atualizações para projetos urbanos da cidade, bem como para fins tributários.</a:t>
            </a:r>
          </a:p>
          <a:p>
            <a:pPr eaLnBrk="1" hangingPunct="1"/>
            <a:r>
              <a:rPr lang="pt-BR" b="1" dirty="0" smtClean="0"/>
              <a:t>Organizacional Comunitário</a:t>
            </a:r>
            <a:r>
              <a:rPr lang="pt-BR" dirty="0" smtClean="0"/>
              <a:t>: Relativo a realização de campanhas elucidativas e de envolvimento da população no processo de regularização, com a participação dos moradores na manutenção das melhorias de </a:t>
            </a:r>
            <a:r>
              <a:rPr lang="pt-BR" dirty="0" err="1" smtClean="0"/>
              <a:t>infra-estrutura</a:t>
            </a:r>
            <a:r>
              <a:rPr lang="pt-BR" dirty="0" smtClean="0"/>
              <a:t> e no controle urbano da área.</a:t>
            </a:r>
          </a:p>
          <a:p>
            <a:pPr eaLnBrk="1" hangingPunct="1"/>
            <a:r>
              <a:rPr lang="pt-BR" b="1" dirty="0" smtClean="0"/>
              <a:t>Social</a:t>
            </a:r>
            <a:r>
              <a:rPr lang="pt-BR" dirty="0" smtClean="0"/>
              <a:t>:  Relativo à Promoção Humana, como a geração de renda, capaz de fixar os ocupantes na terra.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3CC1F08D-26F5-403D-B345-D123603B5E00}" type="slidenum">
              <a:rPr lang="pt-BR" smtClean="0"/>
              <a:pPr>
                <a:defRPr/>
              </a:pPr>
              <a:t>51</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583BFA07-9054-418C-87DD-A3893EACF3F9}" type="slidenum">
              <a:rPr lang="pt-BR"/>
              <a:pPr>
                <a:defRPr/>
              </a:pPr>
              <a:t>‹nº›</a:t>
            </a:fld>
            <a:endParaRPr lang="pt-B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F8C81077-124E-4324-87A2-9596889C1933}" type="slidenum">
              <a:rPr lang="pt-BR"/>
              <a:pPr>
                <a:defRPr/>
              </a:pPr>
              <a:t>‹nº›</a:t>
            </a:fld>
            <a:endParaRPr lang="pt-B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69285A4-6D9C-4635-9AF5-A1BF8E0DA1F1}" type="slidenum">
              <a:rPr lang="pt-BR"/>
              <a:pPr>
                <a:defRPr/>
              </a:pPr>
              <a:t>‹nº›</a:t>
            </a:fld>
            <a:endParaRPr lang="pt-B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ítulo e diagrama ou organogram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smtClean="0"/>
              <a:t>Clique para editar o estilo do título mestre</a:t>
            </a:r>
            <a:endParaRPr lang="pt-BR"/>
          </a:p>
        </p:txBody>
      </p:sp>
      <p:sp>
        <p:nvSpPr>
          <p:cNvPr id="3" name="Espaço Reservado para SmartArt 2"/>
          <p:cNvSpPr>
            <a:spLocks noGrp="1"/>
          </p:cNvSpPr>
          <p:nvPr>
            <p:ph type="dgm" idx="1"/>
          </p:nvPr>
        </p:nvSpPr>
        <p:spPr>
          <a:xfrm>
            <a:off x="457200" y="1600200"/>
            <a:ext cx="8229600" cy="4525963"/>
          </a:xfrm>
        </p:spPr>
        <p:txBody>
          <a:bodyPr/>
          <a:lstStyle/>
          <a:p>
            <a:pPr lvl="0"/>
            <a:endParaRPr lang="pt-B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C6C5645D-749B-4509-8CD6-9A3545AE3419}" type="slidenum">
              <a:rPr lang="pt-BR"/>
              <a:pPr>
                <a:defRPr/>
              </a:pPr>
              <a:t>‹nº›</a:t>
            </a:fld>
            <a:endParaRPr lang="pt-B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38"/>
            <a:ext cx="8229600" cy="5851525"/>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Espaço Reservado para Data 2"/>
          <p:cNvSpPr>
            <a:spLocks noGrp="1"/>
          </p:cNvSpPr>
          <p:nvPr>
            <p:ph type="dt" sz="half" idx="10"/>
          </p:nvPr>
        </p:nvSpPr>
        <p:spPr>
          <a:xfrm>
            <a:off x="457200" y="6245225"/>
            <a:ext cx="2133600" cy="476250"/>
          </a:xfrm>
        </p:spPr>
        <p:txBody>
          <a:bodyPr/>
          <a:lstStyle>
            <a:lvl1pPr>
              <a:defRPr/>
            </a:lvl1pPr>
          </a:lstStyle>
          <a:p>
            <a:pPr>
              <a:defRPr/>
            </a:pPr>
            <a:endParaRPr lang="pt-BR"/>
          </a:p>
        </p:txBody>
      </p:sp>
      <p:sp>
        <p:nvSpPr>
          <p:cNvPr id="4" name="Espaço Reservado para Rodapé 3"/>
          <p:cNvSpPr>
            <a:spLocks noGrp="1"/>
          </p:cNvSpPr>
          <p:nvPr>
            <p:ph type="ftr" sz="quarter" idx="11"/>
          </p:nvPr>
        </p:nvSpPr>
        <p:spPr>
          <a:xfrm>
            <a:off x="3124200" y="6245225"/>
            <a:ext cx="2895600" cy="476250"/>
          </a:xfrm>
        </p:spPr>
        <p:txBody>
          <a:bodyPr/>
          <a:lstStyle>
            <a:lvl1pPr>
              <a:defRPr/>
            </a:lvl1pPr>
          </a:lstStyle>
          <a:p>
            <a:pPr>
              <a:defRPr/>
            </a:pPr>
            <a:endParaRPr lang="pt-BR"/>
          </a:p>
        </p:txBody>
      </p:sp>
      <p:sp>
        <p:nvSpPr>
          <p:cNvPr id="5" name="Espaço Reservado para Número de Slide 4"/>
          <p:cNvSpPr>
            <a:spLocks noGrp="1"/>
          </p:cNvSpPr>
          <p:nvPr>
            <p:ph type="sldNum" sz="quarter" idx="12"/>
          </p:nvPr>
        </p:nvSpPr>
        <p:spPr>
          <a:xfrm>
            <a:off x="6553200" y="6245225"/>
            <a:ext cx="2133600" cy="476250"/>
          </a:xfrm>
        </p:spPr>
        <p:txBody>
          <a:bodyPr/>
          <a:lstStyle>
            <a:lvl1pPr>
              <a:defRPr smtClean="0"/>
            </a:lvl1pPr>
          </a:lstStyle>
          <a:p>
            <a:pPr>
              <a:defRPr/>
            </a:pPr>
            <a:fld id="{6F481E23-34A6-4464-8BF6-1330051902C7}" type="slidenum">
              <a:rPr lang="pt-BR"/>
              <a:pPr>
                <a:defRPr/>
              </a:pPr>
              <a:t>‹nº›</a:t>
            </a:fld>
            <a:endParaRPr lang="pt-B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4648200" y="3938588"/>
            <a:ext cx="4038600" cy="2187575"/>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Data 5"/>
          <p:cNvSpPr>
            <a:spLocks noGrp="1"/>
          </p:cNvSpPr>
          <p:nvPr>
            <p:ph type="dt" sz="half" idx="10"/>
          </p:nvPr>
        </p:nvSpPr>
        <p:spPr>
          <a:xfrm>
            <a:off x="457200" y="6245225"/>
            <a:ext cx="2133600" cy="476250"/>
          </a:xfrm>
        </p:spPr>
        <p:txBody>
          <a:bodyPr/>
          <a:lstStyle>
            <a:lvl1pPr>
              <a:defRPr/>
            </a:lvl1pPr>
          </a:lstStyle>
          <a:p>
            <a:pPr>
              <a:defRPr/>
            </a:pPr>
            <a:endParaRPr lang="pt-BR"/>
          </a:p>
        </p:txBody>
      </p:sp>
      <p:sp>
        <p:nvSpPr>
          <p:cNvPr id="7" name="Espaço Reservado para Rodapé 6"/>
          <p:cNvSpPr>
            <a:spLocks noGrp="1"/>
          </p:cNvSpPr>
          <p:nvPr>
            <p:ph type="ftr" sz="quarter" idx="11"/>
          </p:nvPr>
        </p:nvSpPr>
        <p:spPr>
          <a:xfrm>
            <a:off x="3124200" y="6245225"/>
            <a:ext cx="2895600" cy="476250"/>
          </a:xfrm>
        </p:spPr>
        <p:txBody>
          <a:bodyPr/>
          <a:lstStyle>
            <a:lvl1pPr>
              <a:defRPr/>
            </a:lvl1pPr>
          </a:lstStyle>
          <a:p>
            <a:pPr>
              <a:defRPr/>
            </a:pPr>
            <a:endParaRPr lang="pt-BR"/>
          </a:p>
        </p:txBody>
      </p:sp>
      <p:sp>
        <p:nvSpPr>
          <p:cNvPr id="8" name="Espaço Reservado para Número de Slide 7"/>
          <p:cNvSpPr>
            <a:spLocks noGrp="1"/>
          </p:cNvSpPr>
          <p:nvPr>
            <p:ph type="sldNum" sz="quarter" idx="12"/>
          </p:nvPr>
        </p:nvSpPr>
        <p:spPr>
          <a:xfrm>
            <a:off x="6553200" y="6245225"/>
            <a:ext cx="2133600" cy="476250"/>
          </a:xfrm>
        </p:spPr>
        <p:txBody>
          <a:bodyPr/>
          <a:lstStyle>
            <a:lvl1pPr>
              <a:defRPr smtClean="0"/>
            </a:lvl1pPr>
          </a:lstStyle>
          <a:p>
            <a:pPr>
              <a:defRPr/>
            </a:pPr>
            <a:fld id="{8FC0E6A4-D8A3-4100-A71B-8E78AF5B0736}" type="slidenum">
              <a:rPr lang="pt-BR"/>
              <a:pPr>
                <a:defRPr/>
              </a:pPr>
              <a:t>‹nº›</a:t>
            </a:fld>
            <a:endParaRPr lang="pt-B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A293F274-D84D-4DD8-97E7-5E8B7A545FCD}" type="slidenum">
              <a:rPr lang="pt-BR"/>
              <a:pPr>
                <a:defRPr/>
              </a:pPr>
              <a:t>‹nº›</a:t>
            </a:fld>
            <a:endParaRPr lang="pt-B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F49C09B5-C082-4169-ABBA-BEBBF2E6E55E}" type="slidenum">
              <a:rPr lang="pt-BR"/>
              <a:pPr>
                <a:defRPr/>
              </a:pPr>
              <a:t>‹nº›</a:t>
            </a:fld>
            <a:endParaRPr lang="pt-B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DB1F1E87-663B-467F-BBDA-CEACFE8A25C3}" type="slidenum">
              <a:rPr lang="pt-BR"/>
              <a:pPr>
                <a:defRPr/>
              </a:pPr>
              <a:t>‹nº›</a:t>
            </a:fld>
            <a:endParaRPr lang="pt-B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DC943807-423F-4237-9704-7E3BA0291585}" type="slidenum">
              <a:rPr lang="pt-BR"/>
              <a:pPr>
                <a:defRPr/>
              </a:pPr>
              <a:t>‹nº›</a:t>
            </a:fld>
            <a:endParaRPr lang="pt-B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52604FAF-FC13-494C-8EB7-F863A6A60B48}" type="slidenum">
              <a:rPr lang="pt-BR"/>
              <a:pPr>
                <a:defRPr/>
              </a:pPr>
              <a:t>‹nº›</a:t>
            </a:fld>
            <a:endParaRPr lang="pt-B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294AAC4E-877B-47C2-BDC1-D92E888A83AA}" type="slidenum">
              <a:rPr lang="pt-BR"/>
              <a:pPr>
                <a:defRPr/>
              </a:pPr>
              <a:t>‹nº›</a:t>
            </a:fld>
            <a:endParaRPr lang="pt-B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D4A3C32C-3464-46B2-A182-E8A8282138F1}" type="slidenum">
              <a:rPr lang="pt-BR"/>
              <a:pPr>
                <a:defRPr/>
              </a:pPr>
              <a:t>‹nº›</a:t>
            </a:fld>
            <a:endParaRPr lang="pt-B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C724F20D-32EE-43E7-89A2-7B0A9E51C4F1}" type="slidenum">
              <a:rPr lang="pt-BR"/>
              <a:pPr>
                <a:defRPr/>
              </a:pPr>
              <a:t>‹nº›</a:t>
            </a:fld>
            <a:endParaRPr lang="pt-B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336699"/>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pt-B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pt-B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04EB94F-F10F-4352-9FC7-E3D1B509BDCD}"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74" r:id="rId1"/>
    <p:sldLayoutId id="2147483673" r:id="rId2"/>
    <p:sldLayoutId id="2147483672" r:id="rId3"/>
    <p:sldLayoutId id="2147483671" r:id="rId4"/>
    <p:sldLayoutId id="2147483670" r:id="rId5"/>
    <p:sldLayoutId id="2147483669" r:id="rId6"/>
    <p:sldLayoutId id="2147483668" r:id="rId7"/>
    <p:sldLayoutId id="2147483667" r:id="rId8"/>
    <p:sldLayoutId id="2147483666" r:id="rId9"/>
    <p:sldLayoutId id="2147483665" r:id="rId10"/>
    <p:sldLayoutId id="2147483664" r:id="rId11"/>
    <p:sldLayoutId id="2147483663" r:id="rId12"/>
    <p:sldLayoutId id="2147483675" r:id="rId13"/>
    <p:sldLayoutId id="2147483676" r:id="rId14"/>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planalto.gov.br/ccivil_03/leis/L8078.htm" TargetMode="External"/><Relationship Id="rId2" Type="http://schemas.openxmlformats.org/officeDocument/2006/relationships/hyperlink" Target="http://www.planalto.gov.br/ccivil_03/_Ato2011-2014/2011/Lei/L12529.htm" TargetMode="External"/><Relationship Id="rId1" Type="http://schemas.openxmlformats.org/officeDocument/2006/relationships/slideLayout" Target="../slideLayouts/slideLayout2.xml"/><Relationship Id="rId4" Type="http://schemas.openxmlformats.org/officeDocument/2006/relationships/hyperlink" Target="http://www.planalto.gov.br/ccivil_03/MPV/2180-35.htm" TargetMode="Externa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portaria_fepam64.doc" TargetMode="External"/><Relationship Id="rId2" Type="http://schemas.openxmlformats.org/officeDocument/2006/relationships/hyperlink" Target="(w)%20RECOMENDA&#199;&#195;O%20-%20portaria%2036%20Fepam.doc"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planalto.gov.br/ccivil_03/_Ato2004-2006/2006/Lei/L11382.ht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NBR%2012235%20-%201992%20Armazenamento%20de%20Res&#237;duos%20S&#243;lidos%20Perigosos.pdf" TargetMode="External"/><Relationship Id="rId2" Type="http://schemas.openxmlformats.org/officeDocument/2006/relationships/hyperlink" Target="ABNT%20NBR%2010004%20-%20Res%EDduos%20S%F3lidos.pdf"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odelo%20laudo%20preliminar.doc"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www.planalto.gov.br/ccivil_03/_Ato2007-2010/2009/Lei/L11977.htm"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4" descr="bandeira_RS"/>
          <p:cNvPicPr>
            <a:picLocks noChangeAspect="1" noChangeArrowheads="1"/>
          </p:cNvPicPr>
          <p:nvPr/>
        </p:nvPicPr>
        <p:blipFill>
          <a:blip r:embed="rId2" cstate="print">
            <a:lum bright="16000" contrast="-58000"/>
          </a:blip>
          <a:srcRect/>
          <a:stretch>
            <a:fillRect/>
          </a:stretch>
        </p:blipFill>
        <p:spPr bwMode="auto">
          <a:xfrm>
            <a:off x="0" y="0"/>
            <a:ext cx="9144000" cy="6858000"/>
          </a:xfrm>
          <a:prstGeom prst="rect">
            <a:avLst/>
          </a:prstGeom>
          <a:noFill/>
          <a:ln w="9525">
            <a:noFill/>
            <a:miter lim="800000"/>
            <a:headEnd/>
            <a:tailEnd/>
          </a:ln>
        </p:spPr>
      </p:pic>
      <p:sp>
        <p:nvSpPr>
          <p:cNvPr id="6147" name="Text Box 3"/>
          <p:cNvSpPr txBox="1">
            <a:spLocks noChangeArrowheads="1"/>
          </p:cNvSpPr>
          <p:nvPr/>
        </p:nvSpPr>
        <p:spPr bwMode="auto">
          <a:xfrm>
            <a:off x="1547813" y="2133600"/>
            <a:ext cx="6335712" cy="366713"/>
          </a:xfrm>
          <a:prstGeom prst="rect">
            <a:avLst/>
          </a:prstGeom>
          <a:noFill/>
          <a:ln w="9525">
            <a:noFill/>
            <a:miter lim="800000"/>
            <a:headEnd/>
            <a:tailEnd/>
          </a:ln>
        </p:spPr>
        <p:txBody>
          <a:bodyPr>
            <a:spAutoFit/>
          </a:bodyPr>
          <a:lstStyle/>
          <a:p>
            <a:pPr>
              <a:spcBef>
                <a:spcPct val="50000"/>
              </a:spcBef>
            </a:pPr>
            <a:endParaRPr lang="pt-BR">
              <a:latin typeface="Garamond" pitchFamily="18" charset="0"/>
            </a:endParaRPr>
          </a:p>
        </p:txBody>
      </p:sp>
      <p:sp>
        <p:nvSpPr>
          <p:cNvPr id="6148" name="Text Box 4"/>
          <p:cNvSpPr txBox="1">
            <a:spLocks noChangeArrowheads="1"/>
          </p:cNvSpPr>
          <p:nvPr/>
        </p:nvSpPr>
        <p:spPr bwMode="auto">
          <a:xfrm>
            <a:off x="0" y="332656"/>
            <a:ext cx="9144000" cy="6217087"/>
          </a:xfrm>
          <a:prstGeom prst="rect">
            <a:avLst/>
          </a:prstGeom>
          <a:noFill/>
          <a:ln w="9525">
            <a:noFill/>
            <a:miter lim="800000"/>
            <a:headEnd/>
            <a:tailEnd/>
          </a:ln>
        </p:spPr>
        <p:txBody>
          <a:bodyPr>
            <a:spAutoFit/>
          </a:bodyPr>
          <a:lstStyle/>
          <a:p>
            <a:pPr algn="ctr">
              <a:spcBef>
                <a:spcPct val="50000"/>
              </a:spcBef>
            </a:pPr>
            <a:endParaRPr lang="pt-BR" sz="4000" b="1" dirty="0">
              <a:solidFill>
                <a:schemeClr val="bg1"/>
              </a:solidFill>
              <a:latin typeface="Calibri" pitchFamily="34" charset="0"/>
            </a:endParaRPr>
          </a:p>
          <a:p>
            <a:pPr algn="ctr">
              <a:spcBef>
                <a:spcPct val="50000"/>
              </a:spcBef>
            </a:pPr>
            <a:endParaRPr lang="pt-BR" sz="4000" b="1" dirty="0">
              <a:solidFill>
                <a:schemeClr val="bg1"/>
              </a:solidFill>
              <a:latin typeface="Calibri" pitchFamily="34" charset="0"/>
            </a:endParaRPr>
          </a:p>
          <a:p>
            <a:pPr algn="ctr">
              <a:spcBef>
                <a:spcPct val="50000"/>
              </a:spcBef>
            </a:pPr>
            <a:r>
              <a:rPr lang="pt-BR" sz="4000" b="1" dirty="0" smtClean="0">
                <a:solidFill>
                  <a:schemeClr val="bg1"/>
                </a:solidFill>
                <a:latin typeface="Calibri" pitchFamily="34" charset="0"/>
              </a:rPr>
              <a:t>O </a:t>
            </a:r>
            <a:r>
              <a:rPr lang="pt-BR" sz="4000" b="1" dirty="0">
                <a:solidFill>
                  <a:schemeClr val="bg1"/>
                </a:solidFill>
                <a:latin typeface="Calibri" pitchFamily="34" charset="0"/>
              </a:rPr>
              <a:t>Ministério </a:t>
            </a:r>
            <a:r>
              <a:rPr lang="pt-BR" sz="4000" b="1" dirty="0" smtClean="0">
                <a:solidFill>
                  <a:schemeClr val="bg1"/>
                </a:solidFill>
                <a:latin typeface="Calibri" pitchFamily="34" charset="0"/>
              </a:rPr>
              <a:t>Público, suas atribuições, e o novo Código Florestal: impactos.</a:t>
            </a:r>
            <a:endParaRPr lang="pt-BR" sz="4000" b="1" dirty="0">
              <a:solidFill>
                <a:schemeClr val="bg1"/>
              </a:solidFill>
              <a:latin typeface="Calibri" pitchFamily="34" charset="0"/>
            </a:endParaRPr>
          </a:p>
          <a:p>
            <a:pPr algn="r"/>
            <a:r>
              <a:rPr lang="pt-BR" dirty="0">
                <a:solidFill>
                  <a:srgbClr val="FFFFFF"/>
                </a:solidFill>
                <a:latin typeface="Calibri" pitchFamily="34" charset="0"/>
              </a:rPr>
              <a:t>Daniel Martini,</a:t>
            </a:r>
          </a:p>
          <a:p>
            <a:pPr algn="r"/>
            <a:r>
              <a:rPr lang="pt-BR" dirty="0">
                <a:solidFill>
                  <a:srgbClr val="FFFFFF"/>
                </a:solidFill>
                <a:latin typeface="Calibri" pitchFamily="34" charset="0"/>
              </a:rPr>
              <a:t>Promotor de Justiça/RS.</a:t>
            </a:r>
          </a:p>
          <a:p>
            <a:pPr algn="r"/>
            <a:endParaRPr lang="pt-BR" dirty="0">
              <a:solidFill>
                <a:srgbClr val="FFFFFF"/>
              </a:solidFill>
              <a:latin typeface="Calibri" pitchFamily="34" charset="0"/>
            </a:endParaRPr>
          </a:p>
          <a:p>
            <a:pPr algn="r"/>
            <a:r>
              <a:rPr lang="pt-BR" i="1" dirty="0" err="1">
                <a:solidFill>
                  <a:srgbClr val="FFFFFF"/>
                </a:solidFill>
                <a:latin typeface="Calibri" pitchFamily="34" charset="0"/>
              </a:rPr>
              <a:t>Master</a:t>
            </a:r>
            <a:r>
              <a:rPr lang="pt-BR" dirty="0">
                <a:solidFill>
                  <a:srgbClr val="FFFFFF"/>
                </a:solidFill>
                <a:latin typeface="Calibri" pitchFamily="34" charset="0"/>
              </a:rPr>
              <a:t> Direito Ambiental Internacional – CNR – ROMA/ITÁLIA -2008/2009;</a:t>
            </a:r>
          </a:p>
          <a:p>
            <a:pPr algn="r"/>
            <a:endParaRPr lang="pt-BR" dirty="0">
              <a:solidFill>
                <a:srgbClr val="FFFFFF"/>
              </a:solidFill>
              <a:latin typeface="Calibri" pitchFamily="34" charset="0"/>
            </a:endParaRPr>
          </a:p>
          <a:p>
            <a:pPr algn="r"/>
            <a:r>
              <a:rPr lang="pt-BR" dirty="0">
                <a:solidFill>
                  <a:srgbClr val="FFFFFF"/>
                </a:solidFill>
                <a:latin typeface="Calibri" pitchFamily="34" charset="0"/>
              </a:rPr>
              <a:t>Doutorando em Direito Ambiental – Universidade de Roma3/ITÁLIA – 2008/2012</a:t>
            </a:r>
          </a:p>
          <a:p>
            <a:pPr algn="r"/>
            <a:endParaRPr lang="pt-BR" dirty="0">
              <a:solidFill>
                <a:srgbClr val="FFFFFF"/>
              </a:solidFill>
              <a:latin typeface="Calibri" pitchFamily="34" charset="0"/>
            </a:endParaRPr>
          </a:p>
          <a:p>
            <a:pPr algn="r"/>
            <a:r>
              <a:rPr lang="pt-BR" dirty="0">
                <a:solidFill>
                  <a:srgbClr val="FFFFFF"/>
                </a:solidFill>
                <a:latin typeface="Calibri" pitchFamily="34" charset="0"/>
              </a:rPr>
              <a:t>danielmartini@mp.rs.gov.br</a:t>
            </a:r>
            <a:endParaRPr lang="pt-BR" dirty="0">
              <a:latin typeface="Calibri" pitchFamily="34" charset="0"/>
            </a:endParaRPr>
          </a:p>
          <a:p>
            <a:pPr algn="r">
              <a:spcBef>
                <a:spcPct val="50000"/>
              </a:spcBef>
            </a:pPr>
            <a:endParaRPr lang="pt-BR" dirty="0">
              <a:latin typeface="Calibri" pitchFamily="34" charset="0"/>
            </a:endParaRPr>
          </a:p>
          <a:p>
            <a:pPr>
              <a:spcBef>
                <a:spcPct val="50000"/>
              </a:spcBef>
            </a:pPr>
            <a:endParaRPr lang="pt-BR" dirty="0">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pt-BR" sz="3600" smtClean="0">
                <a:solidFill>
                  <a:schemeClr val="bg1"/>
                </a:solidFill>
                <a:latin typeface="Calibri" pitchFamily="34" charset="0"/>
              </a:rPr>
              <a:t>FUNÇÃO PROJETUAL DA TEORIA DO DIREITO (Ferrajoli – </a:t>
            </a:r>
            <a:r>
              <a:rPr lang="pt-BR" sz="3600" i="1" smtClean="0">
                <a:solidFill>
                  <a:schemeClr val="bg1"/>
                </a:solidFill>
                <a:latin typeface="Calibri" pitchFamily="34" charset="0"/>
              </a:rPr>
              <a:t>Principia Iuris</a:t>
            </a:r>
            <a:r>
              <a:rPr lang="pt-BR" sz="3600" smtClean="0">
                <a:solidFill>
                  <a:schemeClr val="bg1"/>
                </a:solidFill>
                <a:latin typeface="Calibri" pitchFamily="34" charset="0"/>
              </a:rPr>
              <a:t>)</a:t>
            </a:r>
            <a:endParaRPr lang="pt-BR" sz="4000" smtClean="0">
              <a:solidFill>
                <a:schemeClr val="bg1"/>
              </a:solidFill>
              <a:latin typeface="Calibri" pitchFamily="34" charset="0"/>
            </a:endParaRPr>
          </a:p>
        </p:txBody>
      </p:sp>
      <p:sp>
        <p:nvSpPr>
          <p:cNvPr id="15363" name="Rectangle 3"/>
          <p:cNvSpPr>
            <a:spLocks noGrp="1" noChangeArrowheads="1"/>
          </p:cNvSpPr>
          <p:nvPr>
            <p:ph type="body" idx="1"/>
          </p:nvPr>
        </p:nvSpPr>
        <p:spPr/>
        <p:txBody>
          <a:bodyPr/>
          <a:lstStyle/>
          <a:p>
            <a:pPr algn="just">
              <a:lnSpc>
                <a:spcPct val="90000"/>
              </a:lnSpc>
              <a:buFont typeface="Wingdings" pitchFamily="2" charset="2"/>
              <a:buNone/>
            </a:pPr>
            <a:endParaRPr lang="pt-BR" smtClean="0">
              <a:solidFill>
                <a:schemeClr val="bg1"/>
              </a:solidFill>
            </a:endParaRPr>
          </a:p>
          <a:p>
            <a:pPr algn="just">
              <a:lnSpc>
                <a:spcPct val="90000"/>
              </a:lnSpc>
              <a:buFont typeface="Wingdings" pitchFamily="2" charset="2"/>
              <a:buChar char="ü"/>
            </a:pPr>
            <a:r>
              <a:rPr lang="pt-BR" smtClean="0">
                <a:solidFill>
                  <a:schemeClr val="bg1"/>
                </a:solidFill>
                <a:latin typeface="Calibri" pitchFamily="34" charset="0"/>
              </a:rPr>
              <a:t>A teoria do direito deve ser construída atendendo ao paradigma constitucional;</a:t>
            </a:r>
          </a:p>
          <a:p>
            <a:pPr algn="just">
              <a:lnSpc>
                <a:spcPct val="90000"/>
              </a:lnSpc>
              <a:buFont typeface="Wingdings" pitchFamily="2" charset="2"/>
              <a:buNone/>
            </a:pPr>
            <a:endParaRPr lang="pt-BR" smtClean="0">
              <a:solidFill>
                <a:schemeClr val="bg1"/>
              </a:solidFill>
              <a:latin typeface="Calibri" pitchFamily="34" charset="0"/>
            </a:endParaRPr>
          </a:p>
          <a:p>
            <a:pPr algn="just">
              <a:lnSpc>
                <a:spcPct val="90000"/>
              </a:lnSpc>
              <a:buFont typeface="Wingdings" pitchFamily="2" charset="2"/>
              <a:buChar char="ü"/>
            </a:pPr>
            <a:r>
              <a:rPr lang="pt-BR" smtClean="0">
                <a:solidFill>
                  <a:schemeClr val="bg1"/>
                </a:solidFill>
                <a:latin typeface="Calibri" pitchFamily="34" charset="0"/>
              </a:rPr>
              <a:t>Estado de Direito Ambiental;</a:t>
            </a:r>
          </a:p>
          <a:p>
            <a:pPr algn="just">
              <a:lnSpc>
                <a:spcPct val="90000"/>
              </a:lnSpc>
              <a:buFont typeface="Wingdings" pitchFamily="2" charset="2"/>
              <a:buNone/>
            </a:pPr>
            <a:endParaRPr lang="pt-BR" smtClean="0">
              <a:solidFill>
                <a:schemeClr val="bg1"/>
              </a:solidFill>
              <a:latin typeface="Calibri" pitchFamily="34" charset="0"/>
            </a:endParaRPr>
          </a:p>
          <a:p>
            <a:pPr>
              <a:lnSpc>
                <a:spcPct val="90000"/>
              </a:lnSpc>
              <a:buFont typeface="Wingdings" pitchFamily="2" charset="2"/>
              <a:buChar char="ü"/>
            </a:pPr>
            <a:r>
              <a:rPr lang="pt-BR" smtClean="0">
                <a:solidFill>
                  <a:schemeClr val="bg1"/>
                </a:solidFill>
                <a:latin typeface="Calibri" pitchFamily="34" charset="0"/>
              </a:rPr>
              <a:t>Assim, a proteção ao meio ambiente deve projetar-se sobre a teoria do direito, a sociologia jurídica, a filosofia jurídica, a economia etc.</a:t>
            </a:r>
          </a:p>
        </p:txBody>
      </p:sp>
      <p:sp>
        <p:nvSpPr>
          <p:cNvPr id="15364" name="Espaço Reservado para Número de Slide 3"/>
          <p:cNvSpPr>
            <a:spLocks noGrp="1"/>
          </p:cNvSpPr>
          <p:nvPr>
            <p:ph type="sldNum" sz="quarter" idx="12"/>
          </p:nvPr>
        </p:nvSpPr>
        <p:spPr>
          <a:noFill/>
        </p:spPr>
        <p:txBody>
          <a:bodyPr/>
          <a:lstStyle/>
          <a:p>
            <a:fld id="{016723BF-8234-4D24-9859-7B7C044E7FA2}" type="slidenum">
              <a:rPr lang="pt-BR" smtClean="0"/>
              <a:pPr/>
              <a:t>10</a:t>
            </a:fld>
            <a:endParaRPr lang="pt-BR" smtClean="0"/>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ítulo 1"/>
          <p:cNvSpPr>
            <a:spLocks noGrp="1"/>
          </p:cNvSpPr>
          <p:nvPr>
            <p:ph type="title"/>
          </p:nvPr>
        </p:nvSpPr>
        <p:spPr/>
        <p:txBody>
          <a:bodyPr/>
          <a:lstStyle/>
          <a:p>
            <a:r>
              <a:rPr lang="pt-BR" sz="3600" smtClean="0">
                <a:solidFill>
                  <a:schemeClr val="bg1"/>
                </a:solidFill>
                <a:latin typeface="Calibri" pitchFamily="34" charset="0"/>
              </a:rPr>
              <a:t>(CAPÍTULO II – Da política urbana) </a:t>
            </a:r>
            <a:br>
              <a:rPr lang="pt-BR" sz="3600" smtClean="0">
                <a:solidFill>
                  <a:schemeClr val="bg1"/>
                </a:solidFill>
                <a:latin typeface="Calibri" pitchFamily="34" charset="0"/>
              </a:rPr>
            </a:br>
            <a:r>
              <a:rPr lang="pt-BR" sz="3600" smtClean="0">
                <a:solidFill>
                  <a:schemeClr val="bg1"/>
                </a:solidFill>
                <a:latin typeface="Calibri" pitchFamily="34" charset="0"/>
              </a:rPr>
              <a:t>Art. 182 da Constituição Federal</a:t>
            </a:r>
            <a:r>
              <a:rPr lang="pt-BR" sz="3600" smtClean="0">
                <a:solidFill>
                  <a:schemeClr val="bg1"/>
                </a:solidFill>
              </a:rPr>
              <a:t> </a:t>
            </a:r>
          </a:p>
        </p:txBody>
      </p:sp>
      <p:sp>
        <p:nvSpPr>
          <p:cNvPr id="25603" name="Espaço Reservado para Conteúdo 2"/>
          <p:cNvSpPr>
            <a:spLocks noGrp="1"/>
          </p:cNvSpPr>
          <p:nvPr>
            <p:ph idx="1"/>
          </p:nvPr>
        </p:nvSpPr>
        <p:spPr>
          <a:xfrm>
            <a:off x="323850" y="1989138"/>
            <a:ext cx="8229600" cy="4525962"/>
          </a:xfrm>
        </p:spPr>
        <p:txBody>
          <a:bodyPr/>
          <a:lstStyle/>
          <a:p>
            <a:pPr algn="just">
              <a:buFont typeface="Wingdings" pitchFamily="2" charset="2"/>
              <a:buChar char="ü"/>
            </a:pPr>
            <a:r>
              <a:rPr lang="pt-BR" sz="3600" i="1" smtClean="0">
                <a:solidFill>
                  <a:schemeClr val="bg1"/>
                </a:solidFill>
                <a:latin typeface="Calibri" pitchFamily="34" charset="0"/>
              </a:rPr>
              <a:t>A política de desenvolvimento urbano, executada pelo poder público municipal, conforme diretrizes gerais fixadas em lei, tem por objetivo ordenar o pleno desenvolvimento das funções sociais da cidade e garantir o bem-estar de seus habitantes.</a:t>
            </a: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68313" y="333375"/>
            <a:ext cx="8229600" cy="1143000"/>
          </a:xfrm>
        </p:spPr>
        <p:txBody>
          <a:bodyPr/>
          <a:lstStyle/>
          <a:p>
            <a:pPr eaLnBrk="1" hangingPunct="1"/>
            <a:r>
              <a:rPr lang="pt-BR" smtClean="0">
                <a:solidFill>
                  <a:schemeClr val="bg1"/>
                </a:solidFill>
                <a:latin typeface="Calibri" pitchFamily="34" charset="0"/>
              </a:rPr>
              <a:t>Ordem Urbanística</a:t>
            </a:r>
          </a:p>
        </p:txBody>
      </p:sp>
      <p:sp>
        <p:nvSpPr>
          <p:cNvPr id="26627" name="Rectangle 3"/>
          <p:cNvSpPr>
            <a:spLocks noGrp="1" noChangeArrowheads="1"/>
          </p:cNvSpPr>
          <p:nvPr>
            <p:ph type="body" idx="1"/>
          </p:nvPr>
        </p:nvSpPr>
        <p:spPr>
          <a:xfrm>
            <a:off x="468313" y="2349500"/>
            <a:ext cx="8229600" cy="2592388"/>
          </a:xfrm>
        </p:spPr>
        <p:txBody>
          <a:bodyPr/>
          <a:lstStyle/>
          <a:p>
            <a:pPr algn="just" eaLnBrk="1" hangingPunct="1">
              <a:buFont typeface="Wingdings" pitchFamily="2" charset="2"/>
              <a:buChar char="ü"/>
            </a:pPr>
            <a:r>
              <a:rPr lang="pt-BR" sz="2800" dirty="0" smtClean="0">
                <a:solidFill>
                  <a:schemeClr val="bg1"/>
                </a:solidFill>
                <a:latin typeface="Calibri" pitchFamily="34" charset="0"/>
              </a:rPr>
              <a:t> Ordem urbanística trata de </a:t>
            </a:r>
            <a:r>
              <a:rPr lang="pt-BR" sz="2800" b="1" dirty="0" smtClean="0">
                <a:solidFill>
                  <a:srgbClr val="FFC000"/>
                </a:solidFill>
                <a:latin typeface="Calibri" pitchFamily="34" charset="0"/>
              </a:rPr>
              <a:t>padrões</a:t>
            </a:r>
            <a:r>
              <a:rPr lang="pt-BR" sz="2800" dirty="0" smtClean="0">
                <a:solidFill>
                  <a:schemeClr val="bg1"/>
                </a:solidFill>
                <a:latin typeface="Calibri" pitchFamily="34" charset="0"/>
              </a:rPr>
              <a:t> e </a:t>
            </a:r>
            <a:r>
              <a:rPr lang="pt-BR" sz="2800" b="1" dirty="0" smtClean="0">
                <a:solidFill>
                  <a:srgbClr val="FFC000"/>
                </a:solidFill>
                <a:latin typeface="Calibri" pitchFamily="34" charset="0"/>
              </a:rPr>
              <a:t>regras urbanas </a:t>
            </a:r>
            <a:r>
              <a:rPr lang="pt-BR" sz="2800" dirty="0" smtClean="0">
                <a:solidFill>
                  <a:schemeClr val="bg1"/>
                </a:solidFill>
                <a:latin typeface="Calibri" pitchFamily="34" charset="0"/>
              </a:rPr>
              <a:t>definidas em </a:t>
            </a:r>
            <a:r>
              <a:rPr lang="pt-BR" sz="2800" b="1" dirty="0" smtClean="0">
                <a:solidFill>
                  <a:srgbClr val="FFC000"/>
                </a:solidFill>
                <a:latin typeface="Calibri" pitchFamily="34" charset="0"/>
              </a:rPr>
              <a:t>leis</a:t>
            </a:r>
            <a:r>
              <a:rPr lang="pt-BR" sz="2800" dirty="0" smtClean="0">
                <a:solidFill>
                  <a:schemeClr val="bg1"/>
                </a:solidFill>
                <a:latin typeface="Calibri" pitchFamily="34" charset="0"/>
              </a:rPr>
              <a:t> e </a:t>
            </a:r>
            <a:r>
              <a:rPr lang="pt-BR" sz="2800" b="1" dirty="0" smtClean="0">
                <a:solidFill>
                  <a:srgbClr val="FFC000"/>
                </a:solidFill>
                <a:latin typeface="Calibri" pitchFamily="34" charset="0"/>
              </a:rPr>
              <a:t>atos regulamentares </a:t>
            </a:r>
            <a:r>
              <a:rPr lang="pt-BR" sz="2800" dirty="0" smtClean="0">
                <a:solidFill>
                  <a:schemeClr val="bg1"/>
                </a:solidFill>
                <a:latin typeface="Calibri" pitchFamily="34" charset="0"/>
              </a:rPr>
              <a:t>que visam o</a:t>
            </a:r>
            <a:r>
              <a:rPr lang="pt-BR" sz="2800" b="1" dirty="0" smtClean="0">
                <a:solidFill>
                  <a:srgbClr val="FFC000"/>
                </a:solidFill>
                <a:latin typeface="Calibri" pitchFamily="34" charset="0"/>
              </a:rPr>
              <a:t> uso </a:t>
            </a:r>
            <a:r>
              <a:rPr lang="pt-BR" sz="2800" dirty="0" smtClean="0">
                <a:solidFill>
                  <a:schemeClr val="bg1"/>
                </a:solidFill>
                <a:latin typeface="Calibri" pitchFamily="34" charset="0"/>
              </a:rPr>
              <a:t>e </a:t>
            </a:r>
            <a:r>
              <a:rPr lang="pt-BR" sz="2800" b="1" dirty="0" smtClean="0">
                <a:solidFill>
                  <a:srgbClr val="FFC000"/>
                </a:solidFill>
                <a:latin typeface="Calibri" pitchFamily="34" charset="0"/>
              </a:rPr>
              <a:t>ocupação do solo </a:t>
            </a:r>
            <a:r>
              <a:rPr lang="pt-BR" sz="2800" dirty="0" smtClean="0">
                <a:solidFill>
                  <a:schemeClr val="bg1"/>
                </a:solidFill>
                <a:latin typeface="Calibri" pitchFamily="34" charset="0"/>
              </a:rPr>
              <a:t>de maneira </a:t>
            </a:r>
            <a:r>
              <a:rPr lang="pt-BR" sz="2800" b="1" dirty="0" smtClean="0">
                <a:solidFill>
                  <a:srgbClr val="FFC000"/>
                </a:solidFill>
                <a:latin typeface="Calibri" pitchFamily="34" charset="0"/>
              </a:rPr>
              <a:t>planejada</a:t>
            </a:r>
            <a:r>
              <a:rPr lang="pt-BR" sz="2800" dirty="0" smtClean="0">
                <a:solidFill>
                  <a:schemeClr val="bg1"/>
                </a:solidFill>
                <a:latin typeface="Calibri" pitchFamily="34" charset="0"/>
              </a:rPr>
              <a:t> e </a:t>
            </a:r>
            <a:r>
              <a:rPr lang="pt-BR" sz="2800" b="1" dirty="0" smtClean="0">
                <a:solidFill>
                  <a:srgbClr val="FFC000"/>
                </a:solidFill>
                <a:latin typeface="Calibri" pitchFamily="34" charset="0"/>
              </a:rPr>
              <a:t>ordenada</a:t>
            </a:r>
            <a:r>
              <a:rPr lang="pt-BR" sz="2800" dirty="0" smtClean="0">
                <a:solidFill>
                  <a:schemeClr val="bg1"/>
                </a:solidFill>
                <a:latin typeface="Calibri" pitchFamily="34" charset="0"/>
              </a:rPr>
              <a:t>, visando a qualidade de vida sustentável nas cidades.</a:t>
            </a:r>
          </a:p>
          <a:p>
            <a:pPr eaLnBrk="1" hangingPunct="1">
              <a:buFontTx/>
              <a:buNone/>
            </a:pPr>
            <a:endParaRPr lang="pt-BR" sz="2800" dirty="0" smtClean="0">
              <a:solidFill>
                <a:schemeClr val="bg1"/>
              </a:solidFill>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764704"/>
            <a:ext cx="8229600" cy="5361459"/>
          </a:xfrm>
        </p:spPr>
        <p:txBody>
          <a:bodyPr/>
          <a:lstStyle/>
          <a:p>
            <a:pPr algn="just"/>
            <a:r>
              <a:rPr lang="pt-BR" sz="2000" b="1" dirty="0" smtClean="0">
                <a:solidFill>
                  <a:schemeClr val="bg1"/>
                </a:solidFill>
              </a:rPr>
              <a:t>LEI N</a:t>
            </a:r>
            <a:r>
              <a:rPr lang="pt-BR" sz="2000" b="1" baseline="30000" dirty="0" smtClean="0">
                <a:solidFill>
                  <a:schemeClr val="bg1"/>
                </a:solidFill>
              </a:rPr>
              <a:t>o</a:t>
            </a:r>
            <a:r>
              <a:rPr lang="pt-BR" sz="2000" b="1" dirty="0" smtClean="0">
                <a:solidFill>
                  <a:schemeClr val="bg1"/>
                </a:solidFill>
              </a:rPr>
              <a:t> 10.257, DE 10 DE JULHO DE 2001.</a:t>
            </a:r>
            <a:endParaRPr lang="pt-BR" sz="2000" dirty="0" smtClean="0">
              <a:solidFill>
                <a:schemeClr val="bg1"/>
              </a:solidFill>
            </a:endParaRPr>
          </a:p>
          <a:p>
            <a:pPr algn="just"/>
            <a:endParaRPr lang="pt-BR" sz="2000" dirty="0" smtClean="0">
              <a:solidFill>
                <a:schemeClr val="bg1"/>
              </a:solidFill>
            </a:endParaRPr>
          </a:p>
          <a:p>
            <a:pPr algn="just"/>
            <a:r>
              <a:rPr lang="pt-BR" sz="2000" dirty="0" smtClean="0">
                <a:solidFill>
                  <a:schemeClr val="bg1"/>
                </a:solidFill>
              </a:rPr>
              <a:t>Regulamenta os </a:t>
            </a:r>
            <a:r>
              <a:rPr lang="pt-BR" sz="2000" dirty="0" err="1" smtClean="0">
                <a:solidFill>
                  <a:schemeClr val="bg1"/>
                </a:solidFill>
              </a:rPr>
              <a:t>arts</a:t>
            </a:r>
            <a:r>
              <a:rPr lang="pt-BR" sz="2000" dirty="0" smtClean="0">
                <a:solidFill>
                  <a:schemeClr val="bg1"/>
                </a:solidFill>
              </a:rPr>
              <a:t>. 182 e 183 da Constituição Federal, estabelece diretrizes gerais da política urbana e dá outras providências.</a:t>
            </a:r>
          </a:p>
          <a:p>
            <a:pPr algn="just"/>
            <a:endParaRPr lang="pt-BR" sz="2000" dirty="0" smtClean="0">
              <a:solidFill>
                <a:schemeClr val="bg1"/>
              </a:solidFill>
            </a:endParaRPr>
          </a:p>
          <a:p>
            <a:pPr algn="just"/>
            <a:r>
              <a:rPr lang="pt-BR" sz="2000" dirty="0" smtClean="0">
                <a:solidFill>
                  <a:schemeClr val="bg1"/>
                </a:solidFill>
              </a:rPr>
              <a:t>Art. 1</a:t>
            </a:r>
            <a:r>
              <a:rPr lang="pt-BR" sz="2000" u="sng" baseline="30000" dirty="0" smtClean="0">
                <a:solidFill>
                  <a:schemeClr val="bg1"/>
                </a:solidFill>
              </a:rPr>
              <a:t>o</a:t>
            </a:r>
            <a:r>
              <a:rPr lang="pt-BR" sz="2000" dirty="0" smtClean="0">
                <a:solidFill>
                  <a:schemeClr val="bg1"/>
                </a:solidFill>
              </a:rPr>
              <a:t> Na execução da política urbana, de que tratam os </a:t>
            </a:r>
            <a:r>
              <a:rPr lang="pt-BR" sz="2000" dirty="0" err="1" smtClean="0">
                <a:solidFill>
                  <a:schemeClr val="bg1"/>
                </a:solidFill>
              </a:rPr>
              <a:t>arts</a:t>
            </a:r>
            <a:r>
              <a:rPr lang="pt-BR" sz="2000" dirty="0" smtClean="0">
                <a:solidFill>
                  <a:schemeClr val="bg1"/>
                </a:solidFill>
              </a:rPr>
              <a:t>. 182 e 183 da Constituição Federal, será aplicado o previsto nesta Lei.</a:t>
            </a:r>
          </a:p>
          <a:p>
            <a:pPr algn="just"/>
            <a:endParaRPr lang="pt-BR" sz="2000" dirty="0" smtClean="0">
              <a:solidFill>
                <a:schemeClr val="bg1"/>
              </a:solidFill>
            </a:endParaRPr>
          </a:p>
          <a:p>
            <a:pPr algn="just"/>
            <a:r>
              <a:rPr lang="pt-BR" sz="2000" dirty="0" smtClean="0">
                <a:solidFill>
                  <a:schemeClr val="bg1"/>
                </a:solidFill>
              </a:rPr>
              <a:t>Parágrafo único. Para todos os efeitos, esta Lei, denominada Estatuto da Cidade, estabelece </a:t>
            </a:r>
            <a:r>
              <a:rPr lang="pt-BR" sz="2400" dirty="0" smtClean="0">
                <a:solidFill>
                  <a:srgbClr val="FFFF00"/>
                </a:solidFill>
              </a:rPr>
              <a:t>normas de ordem pública e interesse social que regulam o uso da propriedade urbana em prol do bem coletivo, da segurança e do bem-estar dos cidadãos, bem como do equilíbrio ambiental.</a:t>
            </a: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pPr algn="just"/>
            <a:r>
              <a:rPr lang="pt-BR" sz="2800" dirty="0" smtClean="0">
                <a:solidFill>
                  <a:schemeClr val="bg1"/>
                </a:solidFill>
              </a:rPr>
              <a:t>Art. 2.º. A política urbana tem por objetivo ordenar o pleno desenvolvimento das funções sociais da cidade e da propriedade urbana, mediante as seguintes diretrizes gerais: </a:t>
            </a:r>
          </a:p>
          <a:p>
            <a:pPr algn="just"/>
            <a:r>
              <a:rPr lang="pt-BR" sz="2800" dirty="0" smtClean="0">
                <a:solidFill>
                  <a:schemeClr val="bg1"/>
                </a:solidFill>
              </a:rPr>
              <a:t>I – </a:t>
            </a:r>
            <a:r>
              <a:rPr lang="pt-BR" sz="2800" dirty="0" smtClean="0">
                <a:solidFill>
                  <a:srgbClr val="FFFF00"/>
                </a:solidFill>
              </a:rPr>
              <a:t>garantia do direito a cidades sustentáveis, </a:t>
            </a:r>
            <a:r>
              <a:rPr lang="pt-BR" sz="2800" dirty="0" smtClean="0">
                <a:solidFill>
                  <a:schemeClr val="bg1"/>
                </a:solidFill>
              </a:rPr>
              <a:t>entendido como o direito à terra urbana, à moradia, ao saneamento ambiental, à </a:t>
            </a:r>
            <a:r>
              <a:rPr lang="pt-BR" sz="2800" dirty="0" err="1" smtClean="0">
                <a:solidFill>
                  <a:schemeClr val="bg1"/>
                </a:solidFill>
              </a:rPr>
              <a:t>infra-estrutura</a:t>
            </a:r>
            <a:r>
              <a:rPr lang="pt-BR" sz="2800" dirty="0" smtClean="0">
                <a:solidFill>
                  <a:schemeClr val="bg1"/>
                </a:solidFill>
              </a:rPr>
              <a:t> urbana, ao transporte e aos serviços públicos, ao trabalho e ao lazer, para as presentes e futuras gerações [...].</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mortandade\DSC07632.JPG"/>
          <p:cNvPicPr>
            <a:picLocks noChangeAspect="1" noChangeArrowheads="1"/>
          </p:cNvPicPr>
          <p:nvPr/>
        </p:nvPicPr>
        <p:blipFill>
          <a:blip r:embed="rId2" cstate="print"/>
          <a:srcRect/>
          <a:stretch>
            <a:fillRect/>
          </a:stretch>
        </p:blipFill>
        <p:spPr bwMode="auto">
          <a:xfrm>
            <a:off x="0" y="0"/>
            <a:ext cx="5883275" cy="3933825"/>
          </a:xfrm>
          <a:prstGeom prst="rect">
            <a:avLst/>
          </a:prstGeom>
          <a:noFill/>
          <a:ln w="9525">
            <a:noFill/>
            <a:miter lim="800000"/>
            <a:headEnd/>
            <a:tailEnd/>
          </a:ln>
        </p:spPr>
      </p:pic>
      <p:pic>
        <p:nvPicPr>
          <p:cNvPr id="17411" name="Picture 2" descr="F:\REGIONAL\sobrevôo rio dos sinos\Bairro Mathias Velho em Canoas.jpg"/>
          <p:cNvPicPr>
            <a:picLocks noChangeAspect="1" noChangeArrowheads="1"/>
          </p:cNvPicPr>
          <p:nvPr/>
        </p:nvPicPr>
        <p:blipFill>
          <a:blip r:embed="rId3" cstate="print"/>
          <a:srcRect/>
          <a:stretch>
            <a:fillRect/>
          </a:stretch>
        </p:blipFill>
        <p:spPr bwMode="auto">
          <a:xfrm>
            <a:off x="3995738" y="3284538"/>
            <a:ext cx="5148262" cy="3573462"/>
          </a:xfrm>
          <a:prstGeom prst="rect">
            <a:avLst/>
          </a:prstGeom>
          <a:noFill/>
          <a:ln w="9525">
            <a:noFill/>
            <a:miter lim="800000"/>
            <a:headEnd/>
            <a:tailEnd/>
          </a:ln>
        </p:spPr>
      </p:pic>
      <p:sp>
        <p:nvSpPr>
          <p:cNvPr id="5" name="Retângulo 4"/>
          <p:cNvSpPr/>
          <p:nvPr/>
        </p:nvSpPr>
        <p:spPr>
          <a:xfrm>
            <a:off x="6659563" y="836613"/>
            <a:ext cx="2160587" cy="1368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2800">
                <a:solidFill>
                  <a:srgbClr val="FFFFFF"/>
                </a:solidFill>
                <a:latin typeface="Calibri" pitchFamily="34" charset="0"/>
              </a:rPr>
              <a:t>Rio dos Sinos, 01/12/2010</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ço Reservado para Número de Slide 1"/>
          <p:cNvSpPr>
            <a:spLocks noGrp="1"/>
          </p:cNvSpPr>
          <p:nvPr>
            <p:ph type="sldNum" sz="quarter" idx="12"/>
          </p:nvPr>
        </p:nvSpPr>
        <p:spPr>
          <a:noFill/>
        </p:spPr>
        <p:txBody>
          <a:bodyPr/>
          <a:lstStyle/>
          <a:p>
            <a:fld id="{C1F16240-CBEC-476D-8B49-A3DA632A2E05}" type="slidenum">
              <a:rPr lang="pt-BR" smtClean="0"/>
              <a:pPr/>
              <a:t>16</a:t>
            </a:fld>
            <a:endParaRPr lang="pt-BR" smtClean="0"/>
          </a:p>
        </p:txBody>
      </p:sp>
      <p:pic>
        <p:nvPicPr>
          <p:cNvPr id="18435" name="Picture 2"/>
          <p:cNvPicPr>
            <a:picLocks noChangeAspect="1" noChangeArrowheads="1"/>
          </p:cNvPicPr>
          <p:nvPr/>
        </p:nvPicPr>
        <p:blipFill>
          <a:blip r:embed="rId2" cstate="print"/>
          <a:srcRect l="10922" t="19653" r="32970" b="19070"/>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agem 3" descr="sinos carga.JPG"/>
          <p:cNvPicPr>
            <a:picLocks noChangeAspect="1"/>
          </p:cNvPicPr>
          <p:nvPr/>
        </p:nvPicPr>
        <p:blipFill>
          <a:blip r:embed="rId2" cstate="print"/>
          <a:srcRect/>
          <a:stretch>
            <a:fillRect/>
          </a:stretch>
        </p:blipFill>
        <p:spPr bwMode="auto">
          <a:xfrm>
            <a:off x="455613" y="1628775"/>
            <a:ext cx="8220075" cy="4826000"/>
          </a:xfrm>
          <a:prstGeom prst="rect">
            <a:avLst/>
          </a:prstGeom>
          <a:noFill/>
          <a:ln w="9525">
            <a:noFill/>
            <a:miter lim="800000"/>
            <a:headEnd/>
            <a:tailEnd/>
          </a:ln>
        </p:spPr>
      </p:pic>
      <p:sp>
        <p:nvSpPr>
          <p:cNvPr id="4099" name="Rectangle 1"/>
          <p:cNvSpPr>
            <a:spLocks noChangeArrowheads="1"/>
          </p:cNvSpPr>
          <p:nvPr/>
        </p:nvSpPr>
        <p:spPr bwMode="auto">
          <a:xfrm>
            <a:off x="0" y="122238"/>
            <a:ext cx="9144000" cy="1171575"/>
          </a:xfrm>
          <a:prstGeom prst="rect">
            <a:avLst/>
          </a:prstGeom>
          <a:solidFill>
            <a:srgbClr val="F2F2F2"/>
          </a:solidFill>
          <a:ln w="9525">
            <a:noFill/>
            <a:miter lim="800000"/>
            <a:headEnd/>
            <a:tailEnd/>
          </a:ln>
        </p:spPr>
        <p:txBody>
          <a:bodyPr lIns="990288" tIns="76176" rIns="0" bIns="0" anchor="ctr">
            <a:spAutoFit/>
          </a:bodyPr>
          <a:lstStyle/>
          <a:p>
            <a:r>
              <a:rPr lang="pt-BR" sz="1200" b="1">
                <a:solidFill>
                  <a:srgbClr val="72BFC5"/>
                </a:solidFill>
                <a:latin typeface="Calibri" pitchFamily="34" charset="0"/>
                <a:ea typeface="Arial Unicode MS" pitchFamily="34" charset="-128"/>
                <a:cs typeface="Calibri" pitchFamily="34" charset="0"/>
              </a:rPr>
              <a:t>Assunto: Mortandade de Peixes no Rio do Sinos </a:t>
            </a:r>
            <a:endParaRPr lang="pt-BR" sz="1400" i="1">
              <a:solidFill>
                <a:srgbClr val="72BFC5"/>
              </a:solidFill>
              <a:latin typeface="Calibri" pitchFamily="34" charset="0"/>
              <a:ea typeface="Arial Unicode MS" pitchFamily="34" charset="-128"/>
              <a:cs typeface="Times New Roman" pitchFamily="18" charset="0"/>
            </a:endParaRPr>
          </a:p>
          <a:p>
            <a:pPr eaLnBrk="0" hangingPunct="0"/>
            <a:r>
              <a:rPr lang="pt-BR" sz="1200" b="1">
                <a:solidFill>
                  <a:srgbClr val="72BFC5"/>
                </a:solidFill>
                <a:latin typeface="Calibri" pitchFamily="34" charset="0"/>
                <a:ea typeface="Arial Unicode MS" pitchFamily="34" charset="-128"/>
                <a:cs typeface="Calibri" pitchFamily="34" charset="0"/>
              </a:rPr>
              <a:t>Solicitante: PROMOTORIA REGIONAL DE MEIO AMBIENTE (Sinos e Gravataí)</a:t>
            </a:r>
            <a:endParaRPr lang="pt-BR" sz="1200" b="1">
              <a:solidFill>
                <a:srgbClr val="72BFC5"/>
              </a:solidFill>
              <a:latin typeface="Calibri" pitchFamily="34" charset="0"/>
            </a:endParaRPr>
          </a:p>
          <a:p>
            <a:pPr eaLnBrk="0" hangingPunct="0"/>
            <a:r>
              <a:rPr lang="pt-BR" sz="1200" b="1">
                <a:solidFill>
                  <a:srgbClr val="72BFC5"/>
                </a:solidFill>
                <a:latin typeface="Calibri" pitchFamily="34" charset="0"/>
                <a:cs typeface="Times New Roman" pitchFamily="18" charset="0"/>
              </a:rPr>
              <a:t>IC nº 01393.00001/2010</a:t>
            </a:r>
            <a:endParaRPr lang="pt-BR" sz="900">
              <a:solidFill>
                <a:srgbClr val="72BFC5"/>
              </a:solidFill>
              <a:latin typeface="Calibri" pitchFamily="34" charset="0"/>
            </a:endParaRPr>
          </a:p>
          <a:p>
            <a:pPr eaLnBrk="0" hangingPunct="0"/>
            <a:r>
              <a:rPr lang="pt-BR" sz="1200" b="1">
                <a:solidFill>
                  <a:srgbClr val="72BFC5"/>
                </a:solidFill>
                <a:latin typeface="Calibri" pitchFamily="34" charset="0"/>
                <a:ea typeface="Arial Unicode MS" pitchFamily="34" charset="-128"/>
                <a:cs typeface="Arial Unicode MS" pitchFamily="34" charset="-128"/>
              </a:rPr>
              <a:t>IMPACTOS AMBIENTAIS CAUSADOS PELO LANÇAMENTOS DE ESGOTOS E EFLUENTES</a:t>
            </a:r>
            <a:endParaRPr lang="pt-BR" sz="900">
              <a:solidFill>
                <a:srgbClr val="72BFC5"/>
              </a:solidFill>
              <a:latin typeface="Calibri" pitchFamily="34" charset="0"/>
            </a:endParaRPr>
          </a:p>
          <a:p>
            <a:pPr eaLnBrk="0" hangingPunct="0"/>
            <a:r>
              <a:rPr lang="pt-BR" sz="1200">
                <a:solidFill>
                  <a:srgbClr val="72BFC5"/>
                </a:solidFill>
                <a:latin typeface="Calibri" pitchFamily="34" charset="0"/>
                <a:ea typeface="Arial Unicode MS" pitchFamily="34" charset="-128"/>
                <a:cs typeface="Arial Unicode MS" pitchFamily="34" charset="-128"/>
              </a:rPr>
              <a:t>Avaliação dos Resultados dos 44 pontos amostrados no Sinos e Paranhana (maio/11)</a:t>
            </a:r>
            <a:endParaRPr lang="pt-BR" sz="900">
              <a:solidFill>
                <a:srgbClr val="72BFC5"/>
              </a:solidFill>
              <a:latin typeface="Calibri" pitchFamily="34" charset="0"/>
            </a:endParaRPr>
          </a:p>
          <a:p>
            <a:pPr eaLnBrk="0" hangingPunct="0"/>
            <a:r>
              <a:rPr lang="pt-BR" sz="1200">
                <a:solidFill>
                  <a:srgbClr val="72BFC5"/>
                </a:solidFill>
                <a:latin typeface="Calibri" pitchFamily="34" charset="0"/>
                <a:ea typeface="Arial Unicode MS" pitchFamily="34" charset="-128"/>
                <a:cs typeface="Arial Unicode MS" pitchFamily="34" charset="-128"/>
              </a:rPr>
              <a:t>Biólogo Jackson Müller</a:t>
            </a:r>
            <a:endParaRPr lang="pt-BR" sz="2000">
              <a:solidFill>
                <a:srgbClr val="72BFC5"/>
              </a:solidFill>
              <a:latin typeface="Calibri" pitchFamily="34" charset="0"/>
            </a:endParaRPr>
          </a:p>
        </p:txBody>
      </p:sp>
      <p:sp>
        <p:nvSpPr>
          <p:cNvPr id="8" name="Elipse 7"/>
          <p:cNvSpPr/>
          <p:nvPr/>
        </p:nvSpPr>
        <p:spPr>
          <a:xfrm>
            <a:off x="322263" y="3429000"/>
            <a:ext cx="8353425" cy="15843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19461" name="Espaço Reservado para Número de Slide 4"/>
          <p:cNvSpPr>
            <a:spLocks noGrp="1"/>
          </p:cNvSpPr>
          <p:nvPr>
            <p:ph type="sldNum" sz="quarter" idx="12"/>
          </p:nvPr>
        </p:nvSpPr>
        <p:spPr>
          <a:noFill/>
        </p:spPr>
        <p:txBody>
          <a:bodyPr/>
          <a:lstStyle/>
          <a:p>
            <a:fld id="{17E5A36A-3FF9-43EA-A256-86CE29BDC675}" type="slidenum">
              <a:rPr lang="pt-BR" smtClean="0"/>
              <a:pPr/>
              <a:t>17</a:t>
            </a:fld>
            <a:endParaRPr lang="pt-BR" smtClean="0"/>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9000" y="333375"/>
            <a:ext cx="7283450" cy="792163"/>
          </a:xfrm>
          <a:solidFill>
            <a:schemeClr val="tx1"/>
          </a:solidFill>
        </p:spPr>
        <p:txBody>
          <a:bodyPr>
            <a:normAutofit/>
          </a:bodyPr>
          <a:lstStyle/>
          <a:p>
            <a:pPr eaLnBrk="1" hangingPunct="1"/>
            <a:r>
              <a:rPr lang="pt-BR" sz="2800" b="1" smtClean="0">
                <a:solidFill>
                  <a:srgbClr val="FFCC00"/>
                </a:solidFill>
                <a:latin typeface="Calibri" pitchFamily="34" charset="0"/>
              </a:rPr>
              <a:t>DADOS ESGOTO BACIA DO SINOS</a:t>
            </a:r>
          </a:p>
        </p:txBody>
      </p:sp>
      <p:sp>
        <p:nvSpPr>
          <p:cNvPr id="20483" name="Espaço Reservado para Número de Slide 3"/>
          <p:cNvSpPr>
            <a:spLocks noGrp="1"/>
          </p:cNvSpPr>
          <p:nvPr>
            <p:ph type="sldNum" sz="quarter" idx="12"/>
          </p:nvPr>
        </p:nvSpPr>
        <p:spPr>
          <a:noFill/>
        </p:spPr>
        <p:txBody>
          <a:bodyPr/>
          <a:lstStyle/>
          <a:p>
            <a:fld id="{0A8885C0-2A20-4B07-82E6-C6951532F508}" type="slidenum">
              <a:rPr lang="pt-BR" smtClean="0"/>
              <a:pPr/>
              <a:t>18</a:t>
            </a:fld>
            <a:endParaRPr lang="pt-BR" smtClean="0"/>
          </a:p>
        </p:txBody>
      </p:sp>
      <p:pic>
        <p:nvPicPr>
          <p:cNvPr id="20484" name="Picture 2"/>
          <p:cNvPicPr>
            <a:picLocks noGrp="1" noChangeAspect="1" noChangeArrowheads="1"/>
          </p:cNvPicPr>
          <p:nvPr>
            <p:ph idx="1"/>
          </p:nvPr>
        </p:nvPicPr>
        <p:blipFill>
          <a:blip r:embed="rId2" cstate="print"/>
          <a:srcRect l="16925" t="8685" r="10625" b="9451"/>
          <a:stretch>
            <a:fillRect/>
          </a:stretch>
        </p:blipFill>
        <p:spPr>
          <a:xfrm>
            <a:off x="395288" y="1557338"/>
            <a:ext cx="8280400" cy="5184775"/>
          </a:xfrm>
        </p:spPr>
      </p:pic>
      <p:sp>
        <p:nvSpPr>
          <p:cNvPr id="5" name="Retângulo 4"/>
          <p:cNvSpPr/>
          <p:nvPr/>
        </p:nvSpPr>
        <p:spPr>
          <a:xfrm>
            <a:off x="6156325" y="2781300"/>
            <a:ext cx="1223963" cy="38877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ítulo 1"/>
          <p:cNvSpPr>
            <a:spLocks noGrp="1"/>
          </p:cNvSpPr>
          <p:nvPr>
            <p:ph type="title"/>
          </p:nvPr>
        </p:nvSpPr>
        <p:spPr/>
        <p:txBody>
          <a:bodyPr/>
          <a:lstStyle/>
          <a:p>
            <a:pPr algn="r" eaLnBrk="1" hangingPunct="1"/>
            <a:r>
              <a:rPr lang="pt-BR" smtClean="0">
                <a:solidFill>
                  <a:schemeClr val="bg1"/>
                </a:solidFill>
              </a:rPr>
              <a:t>Índices de Saneamento</a:t>
            </a:r>
          </a:p>
        </p:txBody>
      </p:sp>
      <p:pic>
        <p:nvPicPr>
          <p:cNvPr id="21507" name="Picture 2"/>
          <p:cNvPicPr>
            <a:picLocks noGrp="1" noChangeAspect="1" noChangeArrowheads="1"/>
          </p:cNvPicPr>
          <p:nvPr>
            <p:ph idx="1"/>
          </p:nvPr>
        </p:nvPicPr>
        <p:blipFill>
          <a:blip r:embed="rId2" cstate="print"/>
          <a:srcRect/>
          <a:stretch>
            <a:fillRect/>
          </a:stretch>
        </p:blipFill>
        <p:spPr>
          <a:xfrm>
            <a:off x="0" y="1268413"/>
            <a:ext cx="9144000" cy="5589587"/>
          </a:xfrm>
        </p:spPr>
      </p:pic>
      <p:sp>
        <p:nvSpPr>
          <p:cNvPr id="5" name="Retângulo 4"/>
          <p:cNvSpPr/>
          <p:nvPr/>
        </p:nvSpPr>
        <p:spPr>
          <a:xfrm>
            <a:off x="5148263" y="4508500"/>
            <a:ext cx="3311525" cy="2889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pic>
        <p:nvPicPr>
          <p:cNvPr id="21509" name="Picture 4"/>
          <p:cNvPicPr>
            <a:picLocks noChangeAspect="1" noChangeArrowheads="1"/>
          </p:cNvPicPr>
          <p:nvPr/>
        </p:nvPicPr>
        <p:blipFill>
          <a:blip r:embed="rId3" cstate="print"/>
          <a:srcRect/>
          <a:stretch>
            <a:fillRect/>
          </a:stretch>
        </p:blipFill>
        <p:spPr bwMode="auto">
          <a:xfrm>
            <a:off x="0" y="0"/>
            <a:ext cx="2268538" cy="11969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idx="1"/>
          </p:nvPr>
        </p:nvSpPr>
        <p:spPr>
          <a:xfrm>
            <a:off x="611188" y="260350"/>
            <a:ext cx="8007350" cy="6192986"/>
          </a:xfrm>
        </p:spPr>
        <p:txBody>
          <a:bodyPr/>
          <a:lstStyle/>
          <a:p>
            <a:pPr algn="ctr">
              <a:lnSpc>
                <a:spcPct val="90000"/>
              </a:lnSpc>
              <a:buFont typeface="Wingdings" pitchFamily="2" charset="2"/>
              <a:buNone/>
            </a:pPr>
            <a:endParaRPr lang="pt-BR" sz="2400" b="1" dirty="0" smtClean="0">
              <a:effectLst/>
            </a:endParaRPr>
          </a:p>
          <a:p>
            <a:pPr algn="ctr">
              <a:lnSpc>
                <a:spcPct val="90000"/>
              </a:lnSpc>
              <a:buFont typeface="Wingdings" pitchFamily="2" charset="2"/>
              <a:buNone/>
            </a:pPr>
            <a:endParaRPr lang="pt-BR" sz="2400" b="1" dirty="0" smtClean="0">
              <a:solidFill>
                <a:schemeClr val="bg1"/>
              </a:solidFill>
            </a:endParaRPr>
          </a:p>
          <a:p>
            <a:pPr algn="ctr">
              <a:lnSpc>
                <a:spcPct val="90000"/>
              </a:lnSpc>
              <a:buFont typeface="Wingdings" pitchFamily="2" charset="2"/>
              <a:buNone/>
            </a:pPr>
            <a:r>
              <a:rPr lang="pt-BR" sz="2400" b="1" dirty="0" smtClean="0">
                <a:solidFill>
                  <a:schemeClr val="bg1"/>
                </a:solidFill>
                <a:effectLst/>
              </a:rPr>
              <a:t>Sociedades antigas: perigos externos...</a:t>
            </a:r>
          </a:p>
          <a:p>
            <a:pPr algn="ctr">
              <a:lnSpc>
                <a:spcPct val="90000"/>
              </a:lnSpc>
              <a:buFont typeface="Wingdings" pitchFamily="2" charset="2"/>
              <a:buNone/>
            </a:pPr>
            <a:endParaRPr lang="pt-BR" sz="2400" b="1" dirty="0" smtClean="0">
              <a:solidFill>
                <a:schemeClr val="bg1"/>
              </a:solidFill>
            </a:endParaRPr>
          </a:p>
          <a:p>
            <a:pPr algn="ctr">
              <a:lnSpc>
                <a:spcPct val="90000"/>
              </a:lnSpc>
              <a:buFont typeface="Wingdings" pitchFamily="2" charset="2"/>
              <a:buNone/>
            </a:pPr>
            <a:r>
              <a:rPr lang="pt-BR" sz="2400" b="1" dirty="0" smtClean="0">
                <a:solidFill>
                  <a:schemeClr val="bg1"/>
                </a:solidFill>
              </a:rPr>
              <a:t>Sociedade de riscos: decorre das próprias decisões e os riscos gerados pela sofisticação da tecnologia que, agora, não consegue reagir... </a:t>
            </a:r>
            <a:r>
              <a:rPr lang="pt-BR" sz="1200" b="1" dirty="0" smtClean="0">
                <a:solidFill>
                  <a:schemeClr val="bg1"/>
                </a:solidFill>
              </a:rPr>
              <a:t>(</a:t>
            </a:r>
            <a:r>
              <a:rPr lang="pt-BR" sz="1200" b="1" dirty="0" err="1" smtClean="0">
                <a:solidFill>
                  <a:schemeClr val="bg1"/>
                </a:solidFill>
              </a:rPr>
              <a:t>Ulrich</a:t>
            </a:r>
            <a:r>
              <a:rPr lang="pt-BR" sz="1200" b="1" dirty="0" smtClean="0">
                <a:solidFill>
                  <a:schemeClr val="bg1"/>
                </a:solidFill>
              </a:rPr>
              <a:t> BECK)</a:t>
            </a:r>
            <a:endParaRPr lang="pt-BR" sz="2400" b="1" dirty="0" smtClean="0">
              <a:solidFill>
                <a:schemeClr val="bg1"/>
              </a:solidFill>
            </a:endParaRPr>
          </a:p>
          <a:p>
            <a:pPr algn="ctr">
              <a:lnSpc>
                <a:spcPct val="90000"/>
              </a:lnSpc>
              <a:buFont typeface="Wingdings" pitchFamily="2" charset="2"/>
              <a:buNone/>
            </a:pPr>
            <a:endParaRPr lang="pt-BR" sz="2400" b="1" dirty="0" smtClean="0">
              <a:solidFill>
                <a:schemeClr val="bg1"/>
              </a:solidFill>
              <a:effectLst/>
            </a:endParaRPr>
          </a:p>
          <a:p>
            <a:pPr algn="ctr">
              <a:lnSpc>
                <a:spcPct val="90000"/>
              </a:lnSpc>
              <a:buFont typeface="Wingdings" pitchFamily="2" charset="2"/>
              <a:buNone/>
            </a:pPr>
            <a:r>
              <a:rPr lang="pt-BR" sz="2400" b="1" dirty="0" smtClean="0">
                <a:solidFill>
                  <a:schemeClr val="bg1"/>
                </a:solidFill>
              </a:rPr>
              <a:t>E o Estado, ... a que serve?</a:t>
            </a:r>
          </a:p>
          <a:p>
            <a:pPr algn="ctr">
              <a:lnSpc>
                <a:spcPct val="90000"/>
              </a:lnSpc>
              <a:buFont typeface="Wingdings" pitchFamily="2" charset="2"/>
              <a:buNone/>
            </a:pPr>
            <a:endParaRPr lang="pt-BR" sz="2400" b="1" dirty="0" smtClean="0">
              <a:solidFill>
                <a:schemeClr val="bg1"/>
              </a:solidFill>
            </a:endParaRPr>
          </a:p>
          <a:p>
            <a:pPr algn="ctr">
              <a:lnSpc>
                <a:spcPct val="90000"/>
              </a:lnSpc>
              <a:buNone/>
            </a:pPr>
            <a:r>
              <a:rPr lang="pt-BR" sz="2400" b="1" dirty="0" smtClean="0">
                <a:solidFill>
                  <a:schemeClr val="bg1"/>
                </a:solidFill>
              </a:rPr>
              <a:t>E a Constituição, .... a que serve?</a:t>
            </a:r>
          </a:p>
          <a:p>
            <a:pPr algn="ctr">
              <a:lnSpc>
                <a:spcPct val="90000"/>
              </a:lnSpc>
              <a:buFont typeface="Wingdings" pitchFamily="2" charset="2"/>
              <a:buNone/>
            </a:pPr>
            <a:endParaRPr lang="pt-BR" sz="2400" b="1" dirty="0" smtClean="0">
              <a:solidFill>
                <a:schemeClr val="bg1"/>
              </a:solidFill>
              <a:effectLst/>
            </a:endParaRPr>
          </a:p>
          <a:p>
            <a:pPr algn="ctr">
              <a:lnSpc>
                <a:spcPct val="90000"/>
              </a:lnSpc>
              <a:buFont typeface="Wingdings" pitchFamily="2" charset="2"/>
              <a:buNone/>
            </a:pPr>
            <a:r>
              <a:rPr lang="pt-BR" sz="2400" b="1" dirty="0" smtClean="0">
                <a:solidFill>
                  <a:schemeClr val="bg1"/>
                </a:solidFill>
              </a:rPr>
              <a:t>O direito oferece respostas para todos os problemas?</a:t>
            </a:r>
          </a:p>
          <a:p>
            <a:pPr algn="ctr">
              <a:lnSpc>
                <a:spcPct val="90000"/>
              </a:lnSpc>
              <a:buFont typeface="Wingdings" pitchFamily="2" charset="2"/>
              <a:buNone/>
            </a:pPr>
            <a:endParaRPr lang="pt-BR" sz="2400" b="1" dirty="0" smtClean="0">
              <a:solidFill>
                <a:schemeClr val="bg1"/>
              </a:solidFill>
            </a:endParaRPr>
          </a:p>
          <a:p>
            <a:pPr algn="ctr">
              <a:lnSpc>
                <a:spcPct val="90000"/>
              </a:lnSpc>
              <a:buFont typeface="Wingdings" pitchFamily="2" charset="2"/>
              <a:buNone/>
            </a:pPr>
            <a:endParaRPr lang="pt-BR" sz="2400" b="1" dirty="0" smtClean="0">
              <a:effectLst/>
            </a:endParaRPr>
          </a:p>
          <a:p>
            <a:pPr algn="ctr">
              <a:lnSpc>
                <a:spcPct val="90000"/>
              </a:lnSpc>
              <a:buFont typeface="Wingdings" pitchFamily="2" charset="2"/>
              <a:buNone/>
            </a:pPr>
            <a:endParaRPr lang="pt-BR" sz="2400" b="1" dirty="0" smtClean="0">
              <a:effectLst/>
            </a:endParaRPr>
          </a:p>
        </p:txBody>
      </p:sp>
      <p:sp>
        <p:nvSpPr>
          <p:cNvPr id="3" name="Espaço Reservado para Número de Slide 2"/>
          <p:cNvSpPr>
            <a:spLocks noGrp="1"/>
          </p:cNvSpPr>
          <p:nvPr>
            <p:ph type="sldNum" sz="quarter" idx="12"/>
          </p:nvPr>
        </p:nvSpPr>
        <p:spPr/>
        <p:txBody>
          <a:bodyPr/>
          <a:lstStyle/>
          <a:p>
            <a:pPr>
              <a:defRPr/>
            </a:pPr>
            <a:fld id="{76660241-AD18-463B-9449-B05F93CD1FBA}" type="slidenum">
              <a:rPr lang="pt-BR" smtClean="0"/>
              <a:pPr>
                <a:defRPr/>
              </a:pPr>
              <a:t>2</a:t>
            </a:fld>
            <a:endParaRPr lang="pt-BR"/>
          </a:p>
        </p:txBody>
      </p:sp>
    </p:spTree>
    <p:extLst>
      <p:ext uri="{BB962C8B-B14F-4D97-AF65-F5344CB8AC3E}">
        <p14:creationId xmlns="" xmlns:p14="http://schemas.microsoft.com/office/powerpoint/2010/main" val="172663247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Espaço Reservado para Número de Slide 3"/>
          <p:cNvSpPr>
            <a:spLocks noGrp="1"/>
          </p:cNvSpPr>
          <p:nvPr>
            <p:ph type="sldNum" sz="quarter" idx="12"/>
          </p:nvPr>
        </p:nvSpPr>
        <p:spPr>
          <a:noFill/>
        </p:spPr>
        <p:txBody>
          <a:bodyPr/>
          <a:lstStyle/>
          <a:p>
            <a:fld id="{25A3D09F-5FA8-4B7A-816A-7EE5352E5652}" type="slidenum">
              <a:rPr lang="pt-BR" smtClean="0"/>
              <a:pPr/>
              <a:t>20</a:t>
            </a:fld>
            <a:endParaRPr lang="pt-BR" smtClean="0"/>
          </a:p>
        </p:txBody>
      </p:sp>
      <p:pic>
        <p:nvPicPr>
          <p:cNvPr id="22532" name="Picture 2"/>
          <p:cNvPicPr>
            <a:picLocks noGrp="1" noChangeAspect="1" noChangeArrowheads="1"/>
          </p:cNvPicPr>
          <p:nvPr>
            <p:ph idx="1"/>
          </p:nvPr>
        </p:nvPicPr>
        <p:blipFill>
          <a:blip r:embed="rId2" cstate="print"/>
          <a:srcRect l="51788" t="18134" r="16904" b="13454"/>
          <a:stretch>
            <a:fillRect/>
          </a:stretch>
        </p:blipFill>
        <p:spPr>
          <a:xfrm>
            <a:off x="0" y="0"/>
            <a:ext cx="8101013" cy="6858000"/>
          </a:xfrm>
        </p:spPr>
      </p:pic>
      <p:sp>
        <p:nvSpPr>
          <p:cNvPr id="6" name="Retângulo 5"/>
          <p:cNvSpPr/>
          <p:nvPr/>
        </p:nvSpPr>
        <p:spPr>
          <a:xfrm>
            <a:off x="8100392" y="31528"/>
            <a:ext cx="1043608" cy="679434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RS – 18º</a:t>
            </a:r>
          </a:p>
        </p:txBody>
      </p:sp>
      <p:sp>
        <p:nvSpPr>
          <p:cNvPr id="7" name="Retângulo 6"/>
          <p:cNvSpPr/>
          <p:nvPr/>
        </p:nvSpPr>
        <p:spPr>
          <a:xfrm>
            <a:off x="395288" y="5589588"/>
            <a:ext cx="7489825" cy="2159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22535" name="Picture 3"/>
          <p:cNvPicPr>
            <a:picLocks noChangeAspect="1" noChangeArrowheads="1"/>
          </p:cNvPicPr>
          <p:nvPr/>
        </p:nvPicPr>
        <p:blipFill>
          <a:blip r:embed="rId3" cstate="print"/>
          <a:srcRect/>
          <a:stretch>
            <a:fillRect/>
          </a:stretch>
        </p:blipFill>
        <p:spPr bwMode="auto">
          <a:xfrm>
            <a:off x="0" y="0"/>
            <a:ext cx="4572000" cy="36449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pt-BR" smtClean="0">
                <a:solidFill>
                  <a:schemeClr val="bg1"/>
                </a:solidFill>
                <a:latin typeface="Calibri" pitchFamily="34" charset="0"/>
              </a:rPr>
              <a:t>O papel do Ministério Público</a:t>
            </a:r>
          </a:p>
        </p:txBody>
      </p:sp>
      <p:sp>
        <p:nvSpPr>
          <p:cNvPr id="16387" name="Rectangle 3"/>
          <p:cNvSpPr>
            <a:spLocks noGrp="1" noChangeArrowheads="1"/>
          </p:cNvSpPr>
          <p:nvPr>
            <p:ph type="body" idx="1"/>
          </p:nvPr>
        </p:nvSpPr>
        <p:spPr>
          <a:xfrm>
            <a:off x="457200" y="1600200"/>
            <a:ext cx="8229600" cy="4924425"/>
          </a:xfrm>
        </p:spPr>
        <p:txBody>
          <a:bodyPr/>
          <a:lstStyle/>
          <a:p>
            <a:pPr algn="just" eaLnBrk="1" hangingPunct="1">
              <a:buFontTx/>
              <a:buNone/>
            </a:pPr>
            <a:r>
              <a:rPr lang="pt-BR" sz="2800" dirty="0" smtClean="0">
                <a:solidFill>
                  <a:schemeClr val="bg1"/>
                </a:solidFill>
                <a:latin typeface="Calibri" pitchFamily="34" charset="0"/>
              </a:rPr>
              <a:t> 		</a:t>
            </a:r>
          </a:p>
          <a:p>
            <a:pPr algn="just" eaLnBrk="1" hangingPunct="1">
              <a:buFontTx/>
              <a:buNone/>
            </a:pPr>
            <a:r>
              <a:rPr lang="pt-BR" sz="2800" dirty="0" smtClean="0">
                <a:solidFill>
                  <a:schemeClr val="bg1"/>
                </a:solidFill>
                <a:latin typeface="Calibri" pitchFamily="34" charset="0"/>
              </a:rPr>
              <a:t>	</a:t>
            </a:r>
          </a:p>
          <a:p>
            <a:pPr algn="just" eaLnBrk="1" hangingPunct="1">
              <a:buFontTx/>
              <a:buNone/>
            </a:pPr>
            <a:r>
              <a:rPr lang="pt-BR" sz="2800" dirty="0" smtClean="0">
                <a:solidFill>
                  <a:schemeClr val="bg1"/>
                </a:solidFill>
                <a:latin typeface="Calibri" pitchFamily="34" charset="0"/>
              </a:rPr>
              <a:t>	O Ministério Público é uma instituição permanente que atua na </a:t>
            </a:r>
            <a:r>
              <a:rPr lang="pt-BR" sz="2800" b="1" dirty="0" smtClean="0">
                <a:solidFill>
                  <a:srgbClr val="FFCC00"/>
                </a:solidFill>
                <a:latin typeface="Calibri" pitchFamily="34" charset="0"/>
              </a:rPr>
              <a:t>defesa da ordem jurídica</a:t>
            </a:r>
            <a:r>
              <a:rPr lang="pt-BR" sz="2800" dirty="0" smtClean="0">
                <a:solidFill>
                  <a:schemeClr val="bg1"/>
                </a:solidFill>
                <a:latin typeface="Calibri" pitchFamily="34" charset="0"/>
              </a:rPr>
              <a:t>, do </a:t>
            </a:r>
            <a:r>
              <a:rPr lang="pt-BR" sz="2800" b="1" dirty="0" smtClean="0">
                <a:solidFill>
                  <a:srgbClr val="FFCC00"/>
                </a:solidFill>
                <a:latin typeface="Calibri" pitchFamily="34" charset="0"/>
              </a:rPr>
              <a:t>regime democrático</a:t>
            </a:r>
            <a:r>
              <a:rPr lang="pt-BR" sz="2800" dirty="0" smtClean="0">
                <a:solidFill>
                  <a:schemeClr val="bg1"/>
                </a:solidFill>
                <a:latin typeface="Calibri" pitchFamily="34" charset="0"/>
              </a:rPr>
              <a:t> e dos</a:t>
            </a:r>
            <a:r>
              <a:rPr lang="pt-BR" sz="2800" b="1" dirty="0" smtClean="0">
                <a:solidFill>
                  <a:schemeClr val="bg1"/>
                </a:solidFill>
                <a:latin typeface="Calibri" pitchFamily="34" charset="0"/>
              </a:rPr>
              <a:t> </a:t>
            </a:r>
            <a:r>
              <a:rPr lang="pt-BR" sz="2800" b="1" dirty="0" smtClean="0">
                <a:solidFill>
                  <a:srgbClr val="FFCC00"/>
                </a:solidFill>
                <a:latin typeface="Calibri" pitchFamily="34" charset="0"/>
              </a:rPr>
              <a:t>direitos sociais</a:t>
            </a:r>
            <a:r>
              <a:rPr lang="pt-BR" sz="2800" dirty="0" smtClean="0">
                <a:solidFill>
                  <a:schemeClr val="bg1"/>
                </a:solidFill>
                <a:latin typeface="Calibri" pitchFamily="34" charset="0"/>
              </a:rPr>
              <a:t> e </a:t>
            </a:r>
            <a:r>
              <a:rPr lang="pt-BR" sz="2800" b="1" dirty="0" smtClean="0">
                <a:solidFill>
                  <a:srgbClr val="FFCC00"/>
                </a:solidFill>
                <a:latin typeface="Calibri" pitchFamily="34" charset="0"/>
              </a:rPr>
              <a:t>individuais indisponíveis</a:t>
            </a:r>
            <a:r>
              <a:rPr lang="pt-BR" sz="2800" dirty="0" smtClean="0">
                <a:solidFill>
                  <a:schemeClr val="bg1"/>
                </a:solidFill>
                <a:latin typeface="Calibri" pitchFamily="34" charset="0"/>
              </a:rPr>
              <a:t> (art. 127 da CF/88). </a:t>
            </a:r>
          </a:p>
          <a:p>
            <a:pPr algn="just" eaLnBrk="1" hangingPunct="1">
              <a:buFontTx/>
              <a:buNone/>
            </a:pPr>
            <a:r>
              <a:rPr lang="pt-BR" sz="2800" dirty="0" smtClean="0">
                <a:solidFill>
                  <a:schemeClr val="bg1"/>
                </a:solidFill>
                <a:latin typeface="Calibri" pitchFamily="34" charset="0"/>
              </a:rPr>
              <a:t>		</a:t>
            </a:r>
          </a:p>
          <a:p>
            <a:pPr algn="just" eaLnBrk="1" hangingPunct="1">
              <a:buFontTx/>
              <a:buNone/>
            </a:pPr>
            <a:r>
              <a:rPr lang="pt-BR" sz="2800" dirty="0" smtClean="0">
                <a:solidFill>
                  <a:schemeClr val="bg1"/>
                </a:solidFill>
                <a:latin typeface="Calibri" pitchFamily="34" charset="0"/>
              </a:rPr>
              <a:t>		</a:t>
            </a: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bg1"/>
                </a:solidFill>
              </a:rPr>
              <a:t>AÇÃO CIVIL PÚBLICA</a:t>
            </a:r>
            <a:endParaRPr lang="pt-BR" dirty="0">
              <a:solidFill>
                <a:schemeClr val="bg1"/>
              </a:solidFill>
            </a:endParaRPr>
          </a:p>
        </p:txBody>
      </p:sp>
      <p:sp>
        <p:nvSpPr>
          <p:cNvPr id="3" name="Espaço Reservado para Conteúdo 2"/>
          <p:cNvSpPr>
            <a:spLocks noGrp="1"/>
          </p:cNvSpPr>
          <p:nvPr>
            <p:ph idx="1"/>
          </p:nvPr>
        </p:nvSpPr>
        <p:spPr/>
        <p:txBody>
          <a:bodyPr/>
          <a:lstStyle/>
          <a:p>
            <a:endParaRPr lang="pt-BR" dirty="0" smtClean="0"/>
          </a:p>
          <a:p>
            <a:pPr algn="just"/>
            <a:r>
              <a:rPr lang="pt-BR" dirty="0" smtClean="0">
                <a:solidFill>
                  <a:schemeClr val="bg1"/>
                </a:solidFill>
              </a:rPr>
              <a:t>Art. 129. São funções institucionais do Ministério Público:</a:t>
            </a:r>
          </a:p>
          <a:p>
            <a:pPr algn="just">
              <a:buNone/>
            </a:pPr>
            <a:endParaRPr lang="pt-BR" dirty="0" smtClean="0">
              <a:solidFill>
                <a:schemeClr val="bg1"/>
              </a:solidFill>
            </a:endParaRPr>
          </a:p>
          <a:p>
            <a:pPr algn="just"/>
            <a:r>
              <a:rPr lang="pt-BR" dirty="0" smtClean="0">
                <a:solidFill>
                  <a:schemeClr val="bg1"/>
                </a:solidFill>
              </a:rPr>
              <a:t>III - promover o inquérito civil e a ação civil pública, para a proteção do patrimônio público e social, do meio ambiente e de outros interesses difusos e coletivos;</a:t>
            </a:r>
          </a:p>
          <a:p>
            <a:endParaRPr lang="pt-BR" dirty="0"/>
          </a:p>
        </p:txBody>
      </p:sp>
      <p:sp>
        <p:nvSpPr>
          <p:cNvPr id="4" name="Espaço Reservado para Número de Slide 3"/>
          <p:cNvSpPr>
            <a:spLocks noGrp="1"/>
          </p:cNvSpPr>
          <p:nvPr>
            <p:ph type="sldNum" sz="quarter" idx="12"/>
          </p:nvPr>
        </p:nvSpPr>
        <p:spPr/>
        <p:txBody>
          <a:bodyPr/>
          <a:lstStyle/>
          <a:p>
            <a:pPr>
              <a:defRPr/>
            </a:pPr>
            <a:fld id="{5CFDA042-7E1B-4E4B-A24A-D135A2F34240}" type="slidenum">
              <a:rPr lang="pt-BR" smtClean="0"/>
              <a:pPr>
                <a:defRPr/>
              </a:pPr>
              <a:t>22</a:t>
            </a:fld>
            <a:endParaRPr lang="pt-B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bg1"/>
                </a:solidFill>
              </a:rPr>
              <a:t>LEI 7347/85</a:t>
            </a:r>
            <a:endParaRPr lang="pt-BR" dirty="0">
              <a:solidFill>
                <a:schemeClr val="bg1"/>
              </a:solidFill>
            </a:endParaRPr>
          </a:p>
        </p:txBody>
      </p:sp>
      <p:sp>
        <p:nvSpPr>
          <p:cNvPr id="3" name="Espaço Reservado para Conteúdo 2"/>
          <p:cNvSpPr>
            <a:spLocks noGrp="1"/>
          </p:cNvSpPr>
          <p:nvPr>
            <p:ph idx="1"/>
          </p:nvPr>
        </p:nvSpPr>
        <p:spPr/>
        <p:txBody>
          <a:bodyPr/>
          <a:lstStyle/>
          <a:p>
            <a:r>
              <a:rPr lang="pt-BR" sz="2000" b="0" dirty="0" smtClean="0">
                <a:solidFill>
                  <a:schemeClr val="bg1"/>
                </a:solidFill>
              </a:rPr>
              <a:t>Art. 1º Regem-se pelas disposições desta Lei, sem prejuízo da ação popular, as ações de responsabilidade por danos morais e patrimoniais causados:</a:t>
            </a:r>
            <a:r>
              <a:rPr lang="pt-BR" sz="2000" dirty="0" smtClean="0">
                <a:solidFill>
                  <a:schemeClr val="bg1"/>
                </a:solidFill>
              </a:rPr>
              <a:t> </a:t>
            </a:r>
            <a:r>
              <a:rPr lang="pt-BR" sz="2000" b="0" dirty="0" smtClean="0">
                <a:solidFill>
                  <a:schemeClr val="bg1"/>
                </a:solidFill>
                <a:hlinkClick r:id="rId2" action="ppaction://hlinkfile"/>
              </a:rPr>
              <a:t>(Redação dada pela Lei nº 12.529, de 2011).</a:t>
            </a:r>
            <a:endParaRPr lang="pt-BR" sz="2000" dirty="0" smtClean="0">
              <a:solidFill>
                <a:schemeClr val="bg1"/>
              </a:solidFill>
            </a:endParaRPr>
          </a:p>
          <a:p>
            <a:r>
              <a:rPr lang="pt-BR" sz="2000" dirty="0" smtClean="0">
                <a:solidFill>
                  <a:schemeClr val="bg1"/>
                </a:solidFill>
              </a:rPr>
              <a:t>l - ao meio-ambiente;</a:t>
            </a:r>
          </a:p>
          <a:p>
            <a:r>
              <a:rPr lang="pt-BR" sz="2000" dirty="0" err="1" smtClean="0">
                <a:solidFill>
                  <a:schemeClr val="bg1"/>
                </a:solidFill>
              </a:rPr>
              <a:t>ll</a:t>
            </a:r>
            <a:r>
              <a:rPr lang="pt-BR" sz="2000" dirty="0" smtClean="0">
                <a:solidFill>
                  <a:schemeClr val="bg1"/>
                </a:solidFill>
              </a:rPr>
              <a:t> - ao consumidor;</a:t>
            </a:r>
          </a:p>
          <a:p>
            <a:r>
              <a:rPr lang="pt-BR" sz="2000" dirty="0" smtClean="0">
                <a:solidFill>
                  <a:schemeClr val="bg1"/>
                </a:solidFill>
              </a:rPr>
              <a:t>III – a bens e direitos de valor artístico, estético, histórico, turístico e paisagístico;</a:t>
            </a:r>
          </a:p>
          <a:p>
            <a:r>
              <a:rPr lang="pt-BR" sz="2000" dirty="0" smtClean="0">
                <a:solidFill>
                  <a:schemeClr val="bg1"/>
                </a:solidFill>
              </a:rPr>
              <a:t>IV - a qualquer outro interesse difuso ou coletivo. </a:t>
            </a:r>
            <a:r>
              <a:rPr lang="pt-BR" sz="2000" dirty="0" smtClean="0">
                <a:solidFill>
                  <a:schemeClr val="bg1"/>
                </a:solidFill>
                <a:hlinkClick r:id="rId3" action="ppaction://hlinkfile"/>
              </a:rPr>
              <a:t>(Incluído pela Lei nº 8.078 de 1990)</a:t>
            </a:r>
            <a:endParaRPr lang="pt-BR" sz="2000" dirty="0" smtClean="0">
              <a:solidFill>
                <a:schemeClr val="bg1"/>
              </a:solidFill>
            </a:endParaRPr>
          </a:p>
          <a:p>
            <a:r>
              <a:rPr lang="pt-BR" sz="2000" b="0" dirty="0" smtClean="0">
                <a:solidFill>
                  <a:schemeClr val="bg1"/>
                </a:solidFill>
              </a:rPr>
              <a:t>V - por infração da ordem econômica; </a:t>
            </a:r>
            <a:r>
              <a:rPr lang="pt-BR" sz="2000" b="0" dirty="0" smtClean="0">
                <a:solidFill>
                  <a:schemeClr val="bg1"/>
                </a:solidFill>
                <a:hlinkClick r:id="rId2" action="ppaction://hlinkfile"/>
              </a:rPr>
              <a:t>(Redação dada pela Leu nº 12.529, de 2011).</a:t>
            </a:r>
            <a:endParaRPr lang="pt-BR" sz="2000" dirty="0" smtClean="0">
              <a:solidFill>
                <a:schemeClr val="bg1"/>
              </a:solidFill>
            </a:endParaRPr>
          </a:p>
          <a:p>
            <a:r>
              <a:rPr lang="pt-BR" sz="2000" dirty="0" smtClean="0">
                <a:solidFill>
                  <a:schemeClr val="bg1"/>
                </a:solidFill>
              </a:rPr>
              <a:t>VI - à ordem urbanística. </a:t>
            </a:r>
            <a:r>
              <a:rPr lang="pt-BR" sz="2000" dirty="0" smtClean="0">
                <a:solidFill>
                  <a:schemeClr val="bg1"/>
                </a:solidFill>
                <a:hlinkClick r:id="rId4" action="ppaction://hlinkfile"/>
              </a:rPr>
              <a:t>(Incluído pela Medida provisória nº 2.180-35, de 2001)</a:t>
            </a:r>
            <a:endParaRPr lang="pt-BR" sz="2000" dirty="0" smtClean="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2834" name="Rectangle 2"/>
          <p:cNvSpPr>
            <a:spLocks noGrp="1" noChangeArrowheads="1"/>
          </p:cNvSpPr>
          <p:nvPr>
            <p:ph type="title"/>
          </p:nvPr>
        </p:nvSpPr>
        <p:spPr>
          <a:xfrm>
            <a:off x="827088" y="333375"/>
            <a:ext cx="7772400" cy="1143000"/>
          </a:xfrm>
        </p:spPr>
        <p:txBody>
          <a:bodyPr/>
          <a:lstStyle/>
          <a:p>
            <a:pPr>
              <a:defRPr/>
            </a:pPr>
            <a:r>
              <a:rPr lang="pt-BR" sz="3600">
                <a:solidFill>
                  <a:srgbClr val="FFFF00"/>
                </a:solidFill>
              </a:rPr>
              <a:t>LEI DA AÇÃO CIVIL PÚBLICA</a:t>
            </a:r>
          </a:p>
        </p:txBody>
      </p:sp>
      <p:graphicFrame>
        <p:nvGraphicFramePr>
          <p:cNvPr id="6" name="Diagrama 5"/>
          <p:cNvGraphicFramePr/>
          <p:nvPr/>
        </p:nvGraphicFramePr>
        <p:xfrm>
          <a:off x="395536" y="1628800"/>
          <a:ext cx="8208962" cy="4824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60" name="Line 14"/>
          <p:cNvSpPr>
            <a:spLocks noChangeShapeType="1"/>
          </p:cNvSpPr>
          <p:nvPr/>
        </p:nvSpPr>
        <p:spPr bwMode="auto">
          <a:xfrm flipV="1">
            <a:off x="5724525" y="2133600"/>
            <a:ext cx="576263" cy="431800"/>
          </a:xfrm>
          <a:prstGeom prst="line">
            <a:avLst/>
          </a:prstGeom>
          <a:noFill/>
          <a:ln w="9525">
            <a:noFill/>
            <a:round/>
            <a:headEnd/>
            <a:tailEnd type="triangle" w="med" len="med"/>
          </a:ln>
        </p:spPr>
        <p:txBody>
          <a:bodyPr lIns="93600" tIns="46800" rIns="93600" bIns="46800" anchor="ctr"/>
          <a:lstStyle/>
          <a:p>
            <a:endParaRPr lang="pt-BR"/>
          </a:p>
        </p:txBody>
      </p:sp>
      <p:sp>
        <p:nvSpPr>
          <p:cNvPr id="5" name="Espaço Reservado para Número de Slide 4"/>
          <p:cNvSpPr>
            <a:spLocks noGrp="1"/>
          </p:cNvSpPr>
          <p:nvPr>
            <p:ph type="sldNum" sz="quarter" idx="12"/>
          </p:nvPr>
        </p:nvSpPr>
        <p:spPr/>
        <p:txBody>
          <a:bodyPr/>
          <a:lstStyle/>
          <a:p>
            <a:pPr>
              <a:defRPr/>
            </a:pPr>
            <a:fld id="{A4055DD8-FF81-4516-B723-1ECB8F802281}" type="slidenum">
              <a:rPr lang="pt-BR" smtClean="0"/>
              <a:pPr>
                <a:defRPr/>
              </a:pPr>
              <a:t>24</a:t>
            </a:fld>
            <a:endParaRPr lang="pt-B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pPr algn="ctr">
              <a:buNone/>
            </a:pPr>
            <a:endParaRPr lang="pt-BR" dirty="0" smtClean="0">
              <a:solidFill>
                <a:schemeClr val="bg1"/>
              </a:solidFill>
            </a:endParaRPr>
          </a:p>
          <a:p>
            <a:pPr algn="ctr">
              <a:buNone/>
            </a:pPr>
            <a:r>
              <a:rPr lang="pt-BR" dirty="0" smtClean="0">
                <a:solidFill>
                  <a:schemeClr val="bg1"/>
                </a:solidFill>
              </a:rPr>
              <a:t>COMO PROVOCAR A ATUAÇÃO DO MINISTÉRIO PÚBLICO ?</a:t>
            </a:r>
          </a:p>
          <a:p>
            <a:pPr algn="ctr">
              <a:buNone/>
            </a:pPr>
            <a:endParaRPr lang="pt-BR" dirty="0" smtClean="0">
              <a:solidFill>
                <a:schemeClr val="bg1"/>
              </a:solidFill>
            </a:endParaRPr>
          </a:p>
          <a:p>
            <a:pPr algn="ctr">
              <a:buNone/>
            </a:pPr>
            <a:r>
              <a:rPr lang="pt-BR" dirty="0" smtClean="0">
                <a:solidFill>
                  <a:schemeClr val="bg1"/>
                </a:solidFill>
              </a:rPr>
              <a:t>DE QUAIS INSTRUMENTOS O MINISTÉRIO PÚBLICO DISPÕE?</a:t>
            </a:r>
            <a:endParaRPr lang="pt-BR"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bg1"/>
                </a:solidFill>
              </a:rPr>
              <a:t>Lei 7347/85</a:t>
            </a:r>
            <a:endParaRPr lang="pt-BR" dirty="0">
              <a:solidFill>
                <a:schemeClr val="bg1"/>
              </a:solidFill>
            </a:endParaRPr>
          </a:p>
        </p:txBody>
      </p:sp>
      <p:sp>
        <p:nvSpPr>
          <p:cNvPr id="3" name="Espaço Reservado para Conteúdo 2"/>
          <p:cNvSpPr>
            <a:spLocks noGrp="1"/>
          </p:cNvSpPr>
          <p:nvPr>
            <p:ph idx="1"/>
          </p:nvPr>
        </p:nvSpPr>
        <p:spPr/>
        <p:txBody>
          <a:bodyPr/>
          <a:lstStyle/>
          <a:p>
            <a:pPr algn="just"/>
            <a:r>
              <a:rPr lang="pt-BR" sz="2800" dirty="0" smtClean="0">
                <a:solidFill>
                  <a:schemeClr val="bg1"/>
                </a:solidFill>
              </a:rPr>
              <a:t>Art. 6º Qualquer pessoa poderá e o servidor público deverá provocar a iniciativa do Ministério Público, ministrando-lhe informações sobre fatos que constituam objeto da ação civil e indicando-lhe os elementos de convicção.</a:t>
            </a:r>
          </a:p>
          <a:p>
            <a:pPr algn="just"/>
            <a:endParaRPr lang="pt-BR" sz="2800" dirty="0" smtClean="0">
              <a:solidFill>
                <a:schemeClr val="bg1"/>
              </a:solidFill>
            </a:endParaRPr>
          </a:p>
          <a:p>
            <a:pPr algn="just"/>
            <a:r>
              <a:rPr lang="pt-BR" sz="2800" dirty="0" smtClean="0">
                <a:solidFill>
                  <a:schemeClr val="bg1"/>
                </a:solidFill>
              </a:rPr>
              <a:t>Art. 7º Se, no exercício de suas funções, os juízes e tribunais tiverem conhecimento de fatos que possam ensejar a propositura da ação civil, remeterão peças ao Ministério Público para as providências cabíveis.</a:t>
            </a: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050"/>
          <p:cNvSpPr>
            <a:spLocks noChangeArrowheads="1"/>
          </p:cNvSpPr>
          <p:nvPr/>
        </p:nvSpPr>
        <p:spPr bwMode="auto">
          <a:xfrm>
            <a:off x="755576" y="690643"/>
            <a:ext cx="4713150" cy="523220"/>
          </a:xfrm>
          <a:prstGeom prst="rect">
            <a:avLst/>
          </a:prstGeom>
          <a:noFill/>
          <a:ln w="9525">
            <a:noFill/>
            <a:miter lim="800000"/>
            <a:headEnd/>
            <a:tailEnd/>
          </a:ln>
          <a:effectLst/>
        </p:spPr>
        <p:txBody>
          <a:bodyPr wrap="none" anchor="ctr">
            <a:spAutoFit/>
          </a:bodyPr>
          <a:lstStyle/>
          <a:p>
            <a:pPr>
              <a:defRPr/>
            </a:pPr>
            <a:r>
              <a:rPr lang="pt-BR" sz="2800" b="1" dirty="0" smtClean="0">
                <a:solidFill>
                  <a:schemeClr val="bg1"/>
                </a:solidFill>
                <a:effectLst>
                  <a:outerShdw blurRad="38100" dist="38100" dir="2700000" algn="tl">
                    <a:srgbClr val="000000"/>
                  </a:outerShdw>
                </a:effectLst>
              </a:rPr>
              <a:t>PEÇAS </a:t>
            </a:r>
            <a:r>
              <a:rPr lang="pt-BR" sz="2800" b="1" dirty="0">
                <a:solidFill>
                  <a:schemeClr val="bg1"/>
                </a:solidFill>
                <a:effectLst>
                  <a:outerShdw blurRad="38100" dist="38100" dir="2700000" algn="tl">
                    <a:srgbClr val="000000"/>
                  </a:outerShdw>
                </a:effectLst>
              </a:rPr>
              <a:t>DE INFORMAÇÃO</a:t>
            </a:r>
            <a:r>
              <a:rPr lang="pt-BR" sz="2800" b="1" dirty="0">
                <a:effectLst>
                  <a:outerShdw blurRad="38100" dist="38100" dir="2700000" algn="tl">
                    <a:srgbClr val="000000"/>
                  </a:outerShdw>
                </a:effectLst>
              </a:rPr>
              <a:t>:</a:t>
            </a:r>
          </a:p>
        </p:txBody>
      </p:sp>
      <p:sp>
        <p:nvSpPr>
          <p:cNvPr id="131075" name="Rectangle 2051"/>
          <p:cNvSpPr>
            <a:spLocks noChangeArrowheads="1"/>
          </p:cNvSpPr>
          <p:nvPr/>
        </p:nvSpPr>
        <p:spPr bwMode="auto">
          <a:xfrm>
            <a:off x="539750" y="1727497"/>
            <a:ext cx="7920038" cy="923330"/>
          </a:xfrm>
          <a:prstGeom prst="rect">
            <a:avLst/>
          </a:prstGeom>
          <a:noFill/>
          <a:ln w="9525">
            <a:noFill/>
            <a:miter lim="800000"/>
            <a:headEnd/>
            <a:tailEnd/>
          </a:ln>
        </p:spPr>
        <p:txBody>
          <a:bodyPr anchor="ctr">
            <a:spAutoFit/>
          </a:bodyPr>
          <a:lstStyle/>
          <a:p>
            <a:pPr algn="just"/>
            <a:r>
              <a:rPr lang="pt-BR" dirty="0"/>
              <a:t>	</a:t>
            </a:r>
            <a:r>
              <a:rPr lang="pt-BR" dirty="0">
                <a:solidFill>
                  <a:schemeClr val="bg1"/>
                </a:solidFill>
              </a:rPr>
              <a:t>Constituída por documentos que poderão ser alvo de apuração através de inquérito civil, mas que não permitem a adequada identificação do investigado ou do objeto da investigação.</a:t>
            </a:r>
          </a:p>
        </p:txBody>
      </p:sp>
      <p:graphicFrame>
        <p:nvGraphicFramePr>
          <p:cNvPr id="30831" name="Group 2159"/>
          <p:cNvGraphicFramePr>
            <a:graphicFrameLocks noGrp="1"/>
          </p:cNvGraphicFramePr>
          <p:nvPr/>
        </p:nvGraphicFramePr>
        <p:xfrm>
          <a:off x="684213" y="3068638"/>
          <a:ext cx="7343775" cy="2838452"/>
        </p:xfrm>
        <a:graphic>
          <a:graphicData uri="http://schemas.openxmlformats.org/drawingml/2006/table">
            <a:tbl>
              <a:tblPr/>
              <a:tblGrid>
                <a:gridCol w="2246312"/>
                <a:gridCol w="2587625"/>
                <a:gridCol w="2509838"/>
              </a:tblGrid>
              <a:tr h="3667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smtClean="0">
                          <a:ln>
                            <a:noFill/>
                          </a:ln>
                          <a:solidFill>
                            <a:schemeClr val="bg2"/>
                          </a:solidFill>
                          <a:effectLst/>
                          <a:latin typeface="Times New Roman" pitchFamily="18" charset="0"/>
                          <a:cs typeface="Times New Roman" pitchFamily="18" charset="0"/>
                        </a:rPr>
                        <a:t> CRITÉRIO</a:t>
                      </a:r>
                      <a:endParaRPr kumimoji="0" lang="pt-BR" sz="1800" b="0" i="0" u="none" strike="noStrike" cap="none" normalizeH="0" baseline="0" dirty="0" smtClean="0">
                        <a:ln>
                          <a:noFill/>
                        </a:ln>
                        <a:solidFill>
                          <a:schemeClr val="bg2"/>
                        </a:solidFill>
                        <a:effectLst/>
                        <a:latin typeface="Arial" charset="0"/>
                      </a:endParaRPr>
                    </a:p>
                  </a:txBody>
                  <a:tcPr horzOverflow="overflow">
                    <a:lnL w="12700" cap="flat" cmpd="sng" algn="ctr">
                      <a:solidFill>
                        <a:srgbClr val="808080"/>
                      </a:solidFill>
                      <a:prstDash val="solid"/>
                      <a:round/>
                      <a:headEnd type="none" w="med" len="med"/>
                      <a:tailEnd type="none" w="med" len="med"/>
                    </a:lnL>
                    <a:lnR>
                      <a:noFill/>
                    </a:lnR>
                    <a:lnT w="25400" cap="flat" cmpd="sng" algn="ctr">
                      <a:solidFill>
                        <a:srgbClr val="808080"/>
                      </a:solidFill>
                      <a:prstDash val="solid"/>
                      <a:round/>
                      <a:headEnd type="none" w="med" len="med"/>
                      <a:tailEnd type="none" w="med" len="med"/>
                    </a:lnT>
                    <a:lnB w="25400" cap="flat" cmpd="sng" algn="ctr">
                      <a:solidFill>
                        <a:srgbClr val="808080"/>
                      </a:solidFill>
                      <a:prstDash val="solid"/>
                      <a:round/>
                      <a:headEnd type="none" w="med" len="med"/>
                      <a:tailEnd type="none" w="med" len="med"/>
                    </a:lnB>
                    <a:lnTlToBr>
                      <a:noFill/>
                    </a:lnTlToBr>
                    <a:lnBlToTr>
                      <a:noFill/>
                    </a:lnBlToTr>
                    <a:solidFill>
                      <a:srgbClr val="B2B2B2"/>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smtClean="0">
                          <a:ln>
                            <a:noFill/>
                          </a:ln>
                          <a:solidFill>
                            <a:schemeClr val="bg2"/>
                          </a:solidFill>
                          <a:effectLst/>
                          <a:latin typeface="Times New Roman" pitchFamily="18" charset="0"/>
                          <a:cs typeface="Times New Roman" pitchFamily="18" charset="0"/>
                        </a:rPr>
                        <a:t>COMPARATIVO</a:t>
                      </a:r>
                      <a:endParaRPr kumimoji="0" lang="pt-BR" sz="1800" b="0" i="0" u="none" strike="noStrike" cap="none" normalizeH="0" baseline="0" smtClean="0">
                        <a:ln>
                          <a:noFill/>
                        </a:ln>
                        <a:solidFill>
                          <a:schemeClr val="bg2"/>
                        </a:solidFill>
                        <a:effectLst/>
                        <a:latin typeface="Arial" charset="0"/>
                      </a:endParaRPr>
                    </a:p>
                  </a:txBody>
                  <a:tcPr horzOverflow="overflow">
                    <a:lnL>
                      <a:noFill/>
                    </a:lnL>
                    <a:lnR>
                      <a:noFill/>
                    </a:lnR>
                    <a:lnT w="25400" cap="flat" cmpd="sng" algn="ctr">
                      <a:solidFill>
                        <a:srgbClr val="808080"/>
                      </a:solidFill>
                      <a:prstDash val="solid"/>
                      <a:round/>
                      <a:headEnd type="none" w="med" len="med"/>
                      <a:tailEnd type="none" w="med" len="med"/>
                    </a:lnT>
                    <a:lnB w="25400" cap="flat" cmpd="sng" algn="ctr">
                      <a:solidFill>
                        <a:srgbClr val="808080"/>
                      </a:solidFill>
                      <a:prstDash val="solid"/>
                      <a:round/>
                      <a:headEnd type="none" w="med" len="med"/>
                      <a:tailEnd type="none" w="med" len="med"/>
                    </a:lnB>
                    <a:lnTlToBr>
                      <a:noFill/>
                    </a:lnTlToBr>
                    <a:lnBlToTr>
                      <a:noFill/>
                    </a:lnBlToTr>
                    <a:solidFill>
                      <a:srgbClr val="B2B2B2"/>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smtClean="0">
                          <a:ln>
                            <a:noFill/>
                          </a:ln>
                          <a:solidFill>
                            <a:schemeClr val="bg2"/>
                          </a:solidFill>
                          <a:effectLst/>
                          <a:latin typeface="Times New Roman" pitchFamily="18" charset="0"/>
                          <a:cs typeface="Times New Roman" pitchFamily="18" charset="0"/>
                        </a:rPr>
                        <a:t>ENTRE IC / PI</a:t>
                      </a:r>
                      <a:endParaRPr kumimoji="0" lang="pt-BR" sz="1800" b="0" i="0" u="none" strike="noStrike" cap="none" normalizeH="0" baseline="0" smtClean="0">
                        <a:ln>
                          <a:noFill/>
                        </a:ln>
                        <a:solidFill>
                          <a:schemeClr val="bg2"/>
                        </a:solidFill>
                        <a:effectLst/>
                        <a:latin typeface="Arial" charset="0"/>
                      </a:endParaRPr>
                    </a:p>
                  </a:txBody>
                  <a:tcPr horzOverflow="overflow">
                    <a:lnL>
                      <a:noFill/>
                    </a:lnL>
                    <a:lnR w="12700" cap="flat" cmpd="sng" algn="ctr">
                      <a:solidFill>
                        <a:srgbClr val="808080"/>
                      </a:solidFill>
                      <a:prstDash val="solid"/>
                      <a:round/>
                      <a:headEnd type="none" w="med" len="med"/>
                      <a:tailEnd type="none" w="med" len="med"/>
                    </a:lnR>
                    <a:lnT w="25400" cap="flat" cmpd="sng" algn="ctr">
                      <a:solidFill>
                        <a:srgbClr val="808080"/>
                      </a:solidFill>
                      <a:prstDash val="solid"/>
                      <a:round/>
                      <a:headEnd type="none" w="med" len="med"/>
                      <a:tailEnd type="none" w="med" len="med"/>
                    </a:lnT>
                    <a:lnB w="25400" cap="flat" cmpd="sng" algn="ctr">
                      <a:solidFill>
                        <a:srgbClr val="808080"/>
                      </a:solidFill>
                      <a:prstDash val="solid"/>
                      <a:round/>
                      <a:headEnd type="none" w="med" len="med"/>
                      <a:tailEnd type="none" w="med" len="med"/>
                    </a:lnB>
                    <a:lnTlToBr>
                      <a:noFill/>
                    </a:lnTlToBr>
                    <a:lnBlToTr>
                      <a:noFill/>
                    </a:lnBlToTr>
                    <a:solidFill>
                      <a:srgbClr val="B2B2B2"/>
                    </a:solid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smtClean="0">
                          <a:ln>
                            <a:noFill/>
                          </a:ln>
                          <a:solidFill>
                            <a:schemeClr val="bg2"/>
                          </a:solidFill>
                          <a:effectLst/>
                          <a:latin typeface="Times New Roman" pitchFamily="18" charset="0"/>
                          <a:cs typeface="Times New Roman" pitchFamily="18" charset="0"/>
                        </a:rPr>
                        <a:t>ITEM</a:t>
                      </a:r>
                      <a:endParaRPr kumimoji="0" lang="pt-BR" sz="1800" b="0" i="0" u="none" strike="noStrike" cap="none" normalizeH="0" baseline="0" smtClean="0">
                        <a:ln>
                          <a:noFill/>
                        </a:ln>
                        <a:solidFill>
                          <a:schemeClr val="bg2"/>
                        </a:solidFill>
                        <a:effectLst/>
                        <a:latin typeface="Arial" charset="0"/>
                      </a:endParaRPr>
                    </a:p>
                  </a:txBody>
                  <a:tcPr horzOverflow="overflow">
                    <a:lnL w="12700" cap="flat" cmpd="sng" algn="ctr">
                      <a:solidFill>
                        <a:srgbClr val="808080"/>
                      </a:solidFill>
                      <a:prstDash val="solid"/>
                      <a:round/>
                      <a:headEnd type="none" w="med" len="med"/>
                      <a:tailEnd type="none" w="med" len="med"/>
                    </a:lnL>
                    <a:lnR>
                      <a:noFill/>
                    </a:lnR>
                    <a:lnT w="25400" cap="flat" cmpd="sng" algn="ctr">
                      <a:solidFill>
                        <a:srgbClr val="80808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bg2"/>
                          </a:solidFill>
                          <a:effectLst/>
                          <a:latin typeface="Times New Roman" pitchFamily="18" charset="0"/>
                          <a:cs typeface="Times New Roman" pitchFamily="18" charset="0"/>
                        </a:rPr>
                        <a:t>           </a:t>
                      </a:r>
                      <a:r>
                        <a:rPr kumimoji="0" lang="pt-BR" sz="1800" b="1" i="0" u="none" strike="noStrike" cap="none" normalizeH="0" baseline="0" smtClean="0">
                          <a:ln>
                            <a:noFill/>
                          </a:ln>
                          <a:solidFill>
                            <a:schemeClr val="bg2"/>
                          </a:solidFill>
                          <a:effectLst/>
                          <a:latin typeface="Times New Roman" pitchFamily="18" charset="0"/>
                          <a:cs typeface="Times New Roman" pitchFamily="18" charset="0"/>
                        </a:rPr>
                        <a:t>PI</a:t>
                      </a:r>
                      <a:endParaRPr kumimoji="0" lang="pt-BR" sz="1800" b="0" i="0" u="none" strike="noStrike" cap="none" normalizeH="0" baseline="0" smtClean="0">
                        <a:ln>
                          <a:noFill/>
                        </a:ln>
                        <a:solidFill>
                          <a:schemeClr val="bg2"/>
                        </a:solidFill>
                        <a:effectLst/>
                        <a:latin typeface="Arial" charset="0"/>
                      </a:endParaRPr>
                    </a:p>
                  </a:txBody>
                  <a:tcPr horzOverflow="overflow">
                    <a:lnL>
                      <a:noFill/>
                    </a:lnL>
                    <a:lnR>
                      <a:noFill/>
                    </a:lnR>
                    <a:lnT w="25400" cap="flat" cmpd="sng" algn="ctr">
                      <a:solidFill>
                        <a:srgbClr val="80808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bg2"/>
                          </a:solidFill>
                          <a:effectLst/>
                          <a:latin typeface="Times New Roman" pitchFamily="18" charset="0"/>
                          <a:cs typeface="Times New Roman" pitchFamily="18" charset="0"/>
                        </a:rPr>
                        <a:t>           </a:t>
                      </a:r>
                      <a:r>
                        <a:rPr kumimoji="0" lang="pt-BR" sz="1800" b="1" i="0" u="none" strike="noStrike" cap="none" normalizeH="0" baseline="0" smtClean="0">
                          <a:ln>
                            <a:noFill/>
                          </a:ln>
                          <a:solidFill>
                            <a:schemeClr val="bg2"/>
                          </a:solidFill>
                          <a:effectLst/>
                          <a:latin typeface="Times New Roman" pitchFamily="18" charset="0"/>
                          <a:cs typeface="Times New Roman" pitchFamily="18" charset="0"/>
                        </a:rPr>
                        <a:t>IC</a:t>
                      </a:r>
                      <a:endParaRPr kumimoji="0" lang="pt-BR" sz="1800" b="0" i="0" u="none" strike="noStrike" cap="none" normalizeH="0" baseline="0" smtClean="0">
                        <a:ln>
                          <a:noFill/>
                        </a:ln>
                        <a:solidFill>
                          <a:schemeClr val="bg2"/>
                        </a:solidFill>
                        <a:effectLst/>
                        <a:latin typeface="Arial" charset="0"/>
                      </a:endParaRPr>
                    </a:p>
                  </a:txBody>
                  <a:tcPr horzOverflow="overflow">
                    <a:lnL>
                      <a:noFill/>
                    </a:lnL>
                    <a:lnR w="12700" cap="flat" cmpd="sng" algn="ctr">
                      <a:solidFill>
                        <a:srgbClr val="808080"/>
                      </a:solidFill>
                      <a:prstDash val="solid"/>
                      <a:round/>
                      <a:headEnd type="none" w="med" len="med"/>
                      <a:tailEnd type="none" w="med" len="med"/>
                    </a:lnR>
                    <a:lnT w="25400" cap="flat" cmpd="sng" algn="ctr">
                      <a:solidFill>
                        <a:srgbClr val="80808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smtClean="0">
                          <a:ln>
                            <a:noFill/>
                          </a:ln>
                          <a:solidFill>
                            <a:schemeClr val="bg2"/>
                          </a:solidFill>
                          <a:effectLst/>
                          <a:latin typeface="Times New Roman" pitchFamily="18" charset="0"/>
                          <a:cs typeface="Times New Roman" pitchFamily="18" charset="0"/>
                        </a:rPr>
                        <a:t>Portaria </a:t>
                      </a:r>
                    </a:p>
                  </a:txBody>
                  <a:tcPr horzOverflow="overflow">
                    <a:lnL w="12700" cap="flat" cmpd="sng" algn="ctr">
                      <a:solidFill>
                        <a:srgbClr val="80808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1F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bg2"/>
                          </a:solidFill>
                          <a:effectLst/>
                          <a:latin typeface="Times New Roman" pitchFamily="18" charset="0"/>
                          <a:cs typeface="Times New Roman" pitchFamily="18" charset="0"/>
                        </a:rPr>
                        <a:t>Não</a:t>
                      </a:r>
                      <a:endParaRPr kumimoji="0" lang="pt-BR" sz="1800" b="0" i="0" u="none" strike="noStrike" cap="none" normalizeH="0" baseline="0" smtClean="0">
                        <a:ln>
                          <a:noFill/>
                        </a:ln>
                        <a:solidFill>
                          <a:schemeClr val="bg2"/>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1F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bg2"/>
                          </a:solidFill>
                          <a:effectLst/>
                          <a:latin typeface="Times New Roman" pitchFamily="18" charset="0"/>
                          <a:cs typeface="Times New Roman" pitchFamily="18" charset="0"/>
                        </a:rPr>
                        <a:t>Sim</a:t>
                      </a:r>
                      <a:endParaRPr kumimoji="0" lang="pt-BR" sz="1800" b="0" i="0" u="none" strike="noStrike" cap="none" normalizeH="0" baseline="0" smtClean="0">
                        <a:ln>
                          <a:noFill/>
                        </a:ln>
                        <a:solidFill>
                          <a:schemeClr val="bg2"/>
                        </a:solidFill>
                        <a:effectLst/>
                        <a:latin typeface="Arial" charset="0"/>
                      </a:endParaRPr>
                    </a:p>
                  </a:txBody>
                  <a:tcPr horzOverflow="overflow">
                    <a:lnL>
                      <a:noFill/>
                    </a:lnL>
                    <a:lnR w="12700" cap="flat" cmpd="sng" algn="ctr">
                      <a:solidFill>
                        <a:srgbClr val="8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1F1"/>
                    </a:solidFill>
                  </a:tcPr>
                </a:tc>
              </a:tr>
              <a:tr h="3397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smtClean="0">
                          <a:ln>
                            <a:noFill/>
                          </a:ln>
                          <a:solidFill>
                            <a:schemeClr val="bg2"/>
                          </a:solidFill>
                          <a:effectLst/>
                          <a:latin typeface="Times New Roman" pitchFamily="18" charset="0"/>
                          <a:cs typeface="Times New Roman" pitchFamily="18" charset="0"/>
                        </a:rPr>
                        <a:t>Registro</a:t>
                      </a:r>
                      <a:endParaRPr kumimoji="0" lang="pt-BR" sz="1800" b="0" i="0" u="none" strike="noStrike" cap="none" normalizeH="0" baseline="0" smtClean="0">
                        <a:ln>
                          <a:noFill/>
                        </a:ln>
                        <a:solidFill>
                          <a:schemeClr val="bg2"/>
                        </a:solidFill>
                        <a:effectLst/>
                        <a:latin typeface="Arial" charset="0"/>
                      </a:endParaRPr>
                    </a:p>
                  </a:txBody>
                  <a:tcPr horzOverflow="overflow">
                    <a:lnL w="12700" cap="flat" cmpd="sng" algn="ctr">
                      <a:solidFill>
                        <a:srgbClr val="80808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bg2"/>
                          </a:solidFill>
                          <a:effectLst/>
                          <a:latin typeface="Times New Roman" pitchFamily="18" charset="0"/>
                          <a:cs typeface="Times New Roman" pitchFamily="18" charset="0"/>
                        </a:rPr>
                        <a:t>Sim</a:t>
                      </a:r>
                      <a:endParaRPr kumimoji="0" lang="pt-BR" sz="1800" b="0" i="0" u="none" strike="noStrike" cap="none" normalizeH="0" baseline="0" smtClean="0">
                        <a:ln>
                          <a:noFill/>
                        </a:ln>
                        <a:solidFill>
                          <a:schemeClr val="bg2"/>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bg2"/>
                          </a:solidFill>
                          <a:effectLst/>
                          <a:latin typeface="Times New Roman" pitchFamily="18" charset="0"/>
                          <a:cs typeface="Times New Roman" pitchFamily="18" charset="0"/>
                        </a:rPr>
                        <a:t>Sim</a:t>
                      </a:r>
                      <a:endParaRPr kumimoji="0" lang="pt-BR" sz="1800" b="0" i="0" u="none" strike="noStrike" cap="none" normalizeH="0" baseline="0" smtClean="0">
                        <a:ln>
                          <a:noFill/>
                        </a:ln>
                        <a:solidFill>
                          <a:schemeClr val="bg2"/>
                        </a:solidFill>
                        <a:effectLst/>
                        <a:latin typeface="Arial" charset="0"/>
                      </a:endParaRPr>
                    </a:p>
                  </a:txBody>
                  <a:tcPr horzOverflow="overflow">
                    <a:lnL>
                      <a:noFill/>
                    </a:lnL>
                    <a:lnR w="12700" cap="flat" cmpd="sng" algn="ctr">
                      <a:solidFill>
                        <a:srgbClr val="8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190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smtClean="0">
                          <a:ln>
                            <a:noFill/>
                          </a:ln>
                          <a:solidFill>
                            <a:schemeClr val="bg2"/>
                          </a:solidFill>
                          <a:effectLst/>
                          <a:latin typeface="Times New Roman" pitchFamily="18" charset="0"/>
                          <a:cs typeface="Times New Roman" pitchFamily="18" charset="0"/>
                        </a:rPr>
                        <a:t>Arquiv. CSMP</a:t>
                      </a:r>
                      <a:endParaRPr kumimoji="0" lang="pt-BR" sz="1800" b="0" i="0" u="none" strike="noStrike" cap="none" normalizeH="0" baseline="0" smtClean="0">
                        <a:ln>
                          <a:noFill/>
                        </a:ln>
                        <a:solidFill>
                          <a:schemeClr val="bg2"/>
                        </a:solidFill>
                        <a:effectLst/>
                        <a:latin typeface="Arial" charset="0"/>
                      </a:endParaRPr>
                    </a:p>
                  </a:txBody>
                  <a:tcPr horzOverflow="overflow">
                    <a:lnL w="12700" cap="flat" cmpd="sng" algn="ctr">
                      <a:solidFill>
                        <a:srgbClr val="80808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1F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bg2"/>
                          </a:solidFill>
                          <a:effectLst/>
                          <a:latin typeface="Times New Roman" pitchFamily="18" charset="0"/>
                          <a:cs typeface="Times New Roman" pitchFamily="18" charset="0"/>
                        </a:rPr>
                        <a:t>Sim</a:t>
                      </a:r>
                      <a:endParaRPr kumimoji="0" lang="pt-BR" sz="1800" b="0" i="0" u="none" strike="noStrike" cap="none" normalizeH="0" baseline="0" smtClean="0">
                        <a:ln>
                          <a:noFill/>
                        </a:ln>
                        <a:solidFill>
                          <a:schemeClr val="bg2"/>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1F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bg2"/>
                          </a:solidFill>
                          <a:effectLst/>
                          <a:latin typeface="Times New Roman" pitchFamily="18" charset="0"/>
                          <a:cs typeface="Times New Roman" pitchFamily="18" charset="0"/>
                        </a:rPr>
                        <a:t>Sim</a:t>
                      </a:r>
                      <a:endParaRPr kumimoji="0" lang="pt-BR" sz="1800" b="0" i="0" u="none" strike="noStrike" cap="none" normalizeH="0" baseline="0" smtClean="0">
                        <a:ln>
                          <a:noFill/>
                        </a:ln>
                        <a:solidFill>
                          <a:schemeClr val="bg2"/>
                        </a:solidFill>
                        <a:effectLst/>
                        <a:latin typeface="Arial" charset="0"/>
                      </a:endParaRPr>
                    </a:p>
                  </a:txBody>
                  <a:tcPr horzOverflow="overflow">
                    <a:lnL>
                      <a:noFill/>
                    </a:lnL>
                    <a:lnR w="12700" cap="flat" cmpd="sng" algn="ctr">
                      <a:solidFill>
                        <a:srgbClr val="8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1F1"/>
                    </a:solid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smtClean="0">
                          <a:ln>
                            <a:noFill/>
                          </a:ln>
                          <a:solidFill>
                            <a:schemeClr val="bg2"/>
                          </a:solidFill>
                          <a:effectLst/>
                          <a:latin typeface="Times New Roman" pitchFamily="18" charset="0"/>
                          <a:cs typeface="Times New Roman" pitchFamily="18" charset="0"/>
                        </a:rPr>
                        <a:t>Ciência arq.</a:t>
                      </a:r>
                      <a:endParaRPr kumimoji="0" lang="pt-BR" sz="1800" b="0" i="0" u="none" strike="noStrike" cap="none" normalizeH="0" baseline="0" smtClean="0">
                        <a:ln>
                          <a:noFill/>
                        </a:ln>
                        <a:solidFill>
                          <a:schemeClr val="bg2"/>
                        </a:solidFill>
                        <a:effectLst/>
                        <a:latin typeface="Arial" charset="0"/>
                      </a:endParaRPr>
                    </a:p>
                  </a:txBody>
                  <a:tcPr horzOverflow="overflow">
                    <a:lnL w="12700" cap="flat" cmpd="sng" algn="ctr">
                      <a:solidFill>
                        <a:srgbClr val="80808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bg2"/>
                          </a:solidFill>
                          <a:effectLst/>
                          <a:latin typeface="Times New Roman" pitchFamily="18" charset="0"/>
                          <a:cs typeface="Times New Roman" pitchFamily="18" charset="0"/>
                        </a:rPr>
                        <a:t>Sim</a:t>
                      </a:r>
                      <a:endParaRPr kumimoji="0" lang="pt-BR" sz="1800" b="0" i="0" u="none" strike="noStrike" cap="none" normalizeH="0" baseline="0" smtClean="0">
                        <a:ln>
                          <a:noFill/>
                        </a:ln>
                        <a:solidFill>
                          <a:schemeClr val="bg2"/>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bg2"/>
                          </a:solidFill>
                          <a:effectLst/>
                          <a:latin typeface="Times New Roman" pitchFamily="18" charset="0"/>
                          <a:cs typeface="Times New Roman" pitchFamily="18" charset="0"/>
                        </a:rPr>
                        <a:t>Sim</a:t>
                      </a:r>
                      <a:endParaRPr kumimoji="0" lang="pt-BR" sz="1800" b="0" i="0" u="none" strike="noStrike" cap="none" normalizeH="0" baseline="0" smtClean="0">
                        <a:ln>
                          <a:noFill/>
                        </a:ln>
                        <a:solidFill>
                          <a:schemeClr val="bg2"/>
                        </a:solidFill>
                        <a:effectLst/>
                        <a:latin typeface="Arial" charset="0"/>
                      </a:endParaRPr>
                    </a:p>
                  </a:txBody>
                  <a:tcPr horzOverflow="overflow">
                    <a:lnL>
                      <a:noFill/>
                    </a:lnL>
                    <a:lnR w="12700" cap="flat" cmpd="sng" algn="ctr">
                      <a:solidFill>
                        <a:srgbClr val="8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smtClean="0">
                          <a:ln>
                            <a:noFill/>
                          </a:ln>
                          <a:solidFill>
                            <a:schemeClr val="bg2"/>
                          </a:solidFill>
                          <a:effectLst/>
                          <a:latin typeface="Times New Roman" pitchFamily="18" charset="0"/>
                          <a:cs typeface="Times New Roman" pitchFamily="18" charset="0"/>
                        </a:rPr>
                        <a:t>Prazo término </a:t>
                      </a:r>
                      <a:endParaRPr kumimoji="0" lang="pt-BR" sz="1800" b="0" i="0" u="none" strike="noStrike" cap="none" normalizeH="0" baseline="0" smtClean="0">
                        <a:ln>
                          <a:noFill/>
                        </a:ln>
                        <a:solidFill>
                          <a:schemeClr val="bg2"/>
                        </a:solidFill>
                        <a:effectLst/>
                        <a:latin typeface="Arial" charset="0"/>
                      </a:endParaRPr>
                    </a:p>
                  </a:txBody>
                  <a:tcPr horzOverflow="overflow">
                    <a:lnL w="12700" cap="flat" cmpd="sng" algn="ctr">
                      <a:solidFill>
                        <a:srgbClr val="80808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1F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chemeClr val="bg2"/>
                          </a:solidFill>
                          <a:effectLst/>
                          <a:latin typeface="Times New Roman" pitchFamily="18" charset="0"/>
                          <a:cs typeface="Times New Roman" pitchFamily="18" charset="0"/>
                        </a:rPr>
                        <a:t>90 (CNMP)</a:t>
                      </a:r>
                      <a:endParaRPr kumimoji="0" lang="pt-BR" sz="1800" b="0" i="0" u="none" strike="noStrike" cap="none" normalizeH="0" baseline="0" smtClean="0">
                        <a:ln>
                          <a:noFill/>
                        </a:ln>
                        <a:solidFill>
                          <a:schemeClr val="bg2"/>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1F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rgbClr val="FF0000"/>
                          </a:solidFill>
                          <a:effectLst/>
                          <a:latin typeface="Times New Roman" pitchFamily="18" charset="0"/>
                          <a:cs typeface="Times New Roman" pitchFamily="18" charset="0"/>
                        </a:rPr>
                        <a:t>1 ano (art. 9º CNMP) 6 meses (MPRS)</a:t>
                      </a:r>
                      <a:endParaRPr kumimoji="0" lang="pt-BR" sz="1800" b="0" i="0" u="none" strike="noStrike" cap="none" normalizeH="0" baseline="0" dirty="0" smtClean="0">
                        <a:ln>
                          <a:noFill/>
                        </a:ln>
                        <a:solidFill>
                          <a:srgbClr val="FF0000"/>
                        </a:solidFill>
                        <a:effectLst/>
                        <a:latin typeface="Arial" charset="0"/>
                      </a:endParaRPr>
                    </a:p>
                  </a:txBody>
                  <a:tcPr horzOverflow="overflow">
                    <a:lnL>
                      <a:noFill/>
                    </a:lnL>
                    <a:lnR w="12700" cap="flat" cmpd="sng" algn="ctr">
                      <a:solidFill>
                        <a:srgbClr val="8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1F1"/>
                    </a:solidFill>
                  </a:tcPr>
                </a:tc>
              </a:tr>
            </a:tbl>
          </a:graphicData>
        </a:graphic>
      </p:graphicFrame>
      <p:sp>
        <p:nvSpPr>
          <p:cNvPr id="22564" name="Espaço Reservado para Número de Slide 4"/>
          <p:cNvSpPr>
            <a:spLocks noGrp="1"/>
          </p:cNvSpPr>
          <p:nvPr>
            <p:ph type="sldNum" sz="quarter" idx="12"/>
          </p:nvPr>
        </p:nvSpPr>
        <p:spPr/>
        <p:txBody>
          <a:bodyPr/>
          <a:lstStyle/>
          <a:p>
            <a:pPr>
              <a:defRPr/>
            </a:pPr>
            <a:fld id="{C2B7A2A9-D210-462A-A7C2-03EE69ED7FC6}" type="slidenum">
              <a:rPr lang="pt-BR" smtClean="0"/>
              <a:pPr>
                <a:defRPr/>
              </a:pPr>
              <a:t>27</a:t>
            </a:fld>
            <a:endParaRPr lang="pt-BR" smtClean="0"/>
          </a:p>
        </p:txBody>
      </p:sp>
      <p:sp>
        <p:nvSpPr>
          <p:cNvPr id="6" name="Retângulo de cantos arredondados 5"/>
          <p:cNvSpPr/>
          <p:nvPr/>
        </p:nvSpPr>
        <p:spPr>
          <a:xfrm>
            <a:off x="899592" y="1700808"/>
            <a:ext cx="6984776" cy="460851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smtClean="0"/>
              <a:t>Art. 10 O Órgão de Execução, de posse de informações que possam autorizar a tutela dos interesses ou direitos mencionados no art. 1º deste Provimento, poderá, a seu critério e antes de instaurar o inquérito civil, complementá-las, visando apurar elementos para identificação dos investigados ou do objeto, observando-se, no que couber, o disposto no Capítulo anterior. </a:t>
            </a:r>
            <a:br>
              <a:rPr lang="pt-BR" sz="2000" dirty="0" smtClean="0"/>
            </a:br>
            <a:r>
              <a:rPr lang="pt-BR" sz="2000" dirty="0" smtClean="0"/>
              <a:t/>
            </a:r>
            <a:br>
              <a:rPr lang="pt-BR" sz="2000" dirty="0" smtClean="0"/>
            </a:br>
            <a:r>
              <a:rPr lang="pt-BR" sz="2000" dirty="0" smtClean="0"/>
              <a:t>Parágrafo único. As peças de informação deverão ser autuadas com numeração </a:t>
            </a:r>
            <a:r>
              <a:rPr lang="pt-BR" sz="2000" dirty="0" err="1" smtClean="0"/>
              <a:t>seqüencial</a:t>
            </a:r>
            <a:r>
              <a:rPr lang="pt-BR" sz="2000" dirty="0" smtClean="0"/>
              <a:t> a do inquérito civil e registradas no sistema gerenciador de promotorias, mantendo-se a numeração quando de eventual conversão.</a:t>
            </a:r>
            <a:endParaRPr lang="pt-BR" sz="20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395288" y="404813"/>
            <a:ext cx="8229600" cy="5832475"/>
          </a:xfrm>
        </p:spPr>
        <p:txBody>
          <a:bodyPr/>
          <a:lstStyle/>
          <a:p>
            <a:pPr>
              <a:defRPr/>
            </a:pPr>
            <a:endParaRPr lang="pt-BR" dirty="0" smtClean="0"/>
          </a:p>
          <a:p>
            <a:pPr>
              <a:defRPr/>
            </a:pPr>
            <a:r>
              <a:rPr lang="pt-BR" sz="4000" dirty="0" smtClean="0">
                <a:solidFill>
                  <a:schemeClr val="bg1"/>
                </a:solidFill>
              </a:rPr>
              <a:t>Inquérito </a:t>
            </a:r>
            <a:r>
              <a:rPr lang="pt-BR" sz="4000" dirty="0">
                <a:solidFill>
                  <a:schemeClr val="bg1"/>
                </a:solidFill>
              </a:rPr>
              <a:t>Civil </a:t>
            </a:r>
            <a:r>
              <a:rPr lang="pt-BR" sz="4000" dirty="0" smtClean="0">
                <a:solidFill>
                  <a:schemeClr val="bg1"/>
                </a:solidFill>
              </a:rPr>
              <a:t>– Lei </a:t>
            </a:r>
            <a:r>
              <a:rPr lang="pt-BR" sz="4000" dirty="0">
                <a:solidFill>
                  <a:schemeClr val="bg1"/>
                </a:solidFill>
              </a:rPr>
              <a:t>7347/85</a:t>
            </a:r>
          </a:p>
          <a:p>
            <a:pPr lvl="2" algn="just">
              <a:buFont typeface="Wingdings" pitchFamily="2" charset="2"/>
              <a:buNone/>
              <a:defRPr/>
            </a:pPr>
            <a:endParaRPr lang="pt-BR" sz="3200" dirty="0" smtClean="0">
              <a:solidFill>
                <a:schemeClr val="bg1"/>
              </a:solidFill>
            </a:endParaRPr>
          </a:p>
          <a:p>
            <a:pPr marL="95250" lvl="2" indent="819150" algn="just">
              <a:buFont typeface="Wingdings" pitchFamily="2" charset="2"/>
              <a:buNone/>
              <a:defRPr/>
            </a:pPr>
            <a:r>
              <a:rPr lang="pt-BR" sz="3200" dirty="0" smtClean="0">
                <a:solidFill>
                  <a:schemeClr val="bg1"/>
                </a:solidFill>
              </a:rPr>
              <a:t>	Art</a:t>
            </a:r>
            <a:r>
              <a:rPr lang="pt-BR" sz="3200" dirty="0">
                <a:solidFill>
                  <a:schemeClr val="bg1"/>
                </a:solidFill>
              </a:rPr>
              <a:t>. 8º, par. 1º: § 1º O Ministério Público poderá instaurar, sob sua presidência, inquérito civil, ou requisitar, de qualquer organismo público ou particular, certidões, informações, exames ou perícias, no prazo que assinalar, o qual não poderá ser inferior a 10 (dez) dias úteis.</a:t>
            </a:r>
          </a:p>
        </p:txBody>
      </p:sp>
      <p:sp>
        <p:nvSpPr>
          <p:cNvPr id="3" name="Espaço Reservado para Número de Slide 2"/>
          <p:cNvSpPr>
            <a:spLocks noGrp="1"/>
          </p:cNvSpPr>
          <p:nvPr>
            <p:ph type="sldNum" sz="quarter" idx="12"/>
          </p:nvPr>
        </p:nvSpPr>
        <p:spPr/>
        <p:txBody>
          <a:bodyPr/>
          <a:lstStyle/>
          <a:p>
            <a:pPr>
              <a:defRPr/>
            </a:pPr>
            <a:fld id="{C38D37BF-A030-4417-819D-08DD6888CF3C}" type="slidenum">
              <a:rPr lang="pt-BR" smtClean="0"/>
              <a:pPr>
                <a:defRPr/>
              </a:pPr>
              <a:t>28</a:t>
            </a:fld>
            <a:endParaRPr lang="pt-B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26"/>
          <p:cNvSpPr>
            <a:spLocks noChangeArrowheads="1"/>
          </p:cNvSpPr>
          <p:nvPr/>
        </p:nvSpPr>
        <p:spPr bwMode="auto">
          <a:xfrm>
            <a:off x="468313" y="630815"/>
            <a:ext cx="8316912" cy="5232202"/>
          </a:xfrm>
          <a:prstGeom prst="rect">
            <a:avLst/>
          </a:prstGeom>
          <a:noFill/>
          <a:ln w="9525">
            <a:noFill/>
            <a:miter lim="800000"/>
            <a:headEnd/>
            <a:tailEnd/>
          </a:ln>
          <a:effectLst/>
        </p:spPr>
        <p:txBody>
          <a:bodyPr wrap="square" anchor="ctr">
            <a:spAutoFit/>
          </a:bodyPr>
          <a:lstStyle/>
          <a:p>
            <a:pPr>
              <a:tabLst>
                <a:tab pos="588963" algn="l"/>
                <a:tab pos="4770438" algn="l"/>
              </a:tabLst>
              <a:defRPr/>
            </a:pPr>
            <a:r>
              <a:rPr lang="pt-BR" sz="2800" b="1" dirty="0" smtClean="0">
                <a:solidFill>
                  <a:schemeClr val="bg1"/>
                </a:solidFill>
                <a:effectLst>
                  <a:outerShdw blurRad="38100" dist="38100" dir="2700000" algn="tl">
                    <a:srgbClr val="000000"/>
                  </a:outerShdw>
                </a:effectLst>
              </a:rPr>
              <a:t> </a:t>
            </a:r>
            <a:r>
              <a:rPr lang="pt-BR" sz="2800" b="1" dirty="0">
                <a:solidFill>
                  <a:schemeClr val="bg1"/>
                </a:solidFill>
                <a:effectLst>
                  <a:outerShdw blurRad="38100" dist="38100" dir="2700000" algn="tl">
                    <a:srgbClr val="000000"/>
                  </a:outerShdw>
                </a:effectLst>
              </a:rPr>
              <a:t>Recomendação:</a:t>
            </a:r>
          </a:p>
          <a:p>
            <a:pPr algn="just">
              <a:tabLst>
                <a:tab pos="588963" algn="l"/>
                <a:tab pos="4770438" algn="l"/>
              </a:tabLst>
              <a:defRPr/>
            </a:pPr>
            <a:endParaRPr lang="pt-BR" dirty="0">
              <a:solidFill>
                <a:schemeClr val="bg1"/>
              </a:solidFill>
            </a:endParaRPr>
          </a:p>
          <a:p>
            <a:pPr algn="just">
              <a:tabLst>
                <a:tab pos="588963" algn="l"/>
                <a:tab pos="4770438" algn="l"/>
              </a:tabLst>
              <a:defRPr/>
            </a:pPr>
            <a:r>
              <a:rPr lang="pt-BR" dirty="0" smtClean="0">
                <a:solidFill>
                  <a:schemeClr val="bg1"/>
                </a:solidFill>
              </a:rPr>
              <a:t>LC 75 - </a:t>
            </a:r>
            <a:r>
              <a:rPr lang="pt-BR" dirty="0" smtClean="0">
                <a:solidFill>
                  <a:schemeClr val="bg1"/>
                </a:solidFill>
              </a:rPr>
              <a:t> </a:t>
            </a:r>
            <a:r>
              <a:rPr lang="pt-BR" dirty="0" smtClean="0">
                <a:solidFill>
                  <a:schemeClr val="bg1"/>
                </a:solidFill>
              </a:rPr>
              <a:t>Art. 6º. </a:t>
            </a:r>
          </a:p>
          <a:p>
            <a:pPr algn="just">
              <a:tabLst>
                <a:tab pos="588963" algn="l"/>
                <a:tab pos="4770438" algn="l"/>
              </a:tabLst>
              <a:defRPr/>
            </a:pPr>
            <a:r>
              <a:rPr lang="pt-BR" dirty="0" smtClean="0">
                <a:solidFill>
                  <a:schemeClr val="bg1"/>
                </a:solidFill>
              </a:rPr>
              <a:t>XX </a:t>
            </a:r>
            <a:r>
              <a:rPr lang="pt-BR" dirty="0" smtClean="0">
                <a:solidFill>
                  <a:schemeClr val="bg1"/>
                </a:solidFill>
              </a:rPr>
              <a:t>- expedir recomendações, visando à melhoria dos serviços públicos e de relevância pública, bem como ao respeito, aos interesses, direitos e bens cuja defesa lhe cabe promover, fixando prazo razoável para a adoção das providências cabíveis</a:t>
            </a:r>
            <a:r>
              <a:rPr lang="pt-BR" dirty="0" smtClean="0">
                <a:solidFill>
                  <a:schemeClr val="bg1"/>
                </a:solidFill>
              </a:rPr>
              <a:t>.</a:t>
            </a:r>
          </a:p>
          <a:p>
            <a:pPr algn="just">
              <a:tabLst>
                <a:tab pos="588963" algn="l"/>
                <a:tab pos="4770438" algn="l"/>
              </a:tabLst>
              <a:defRPr/>
            </a:pPr>
            <a:endParaRPr lang="pt-BR" dirty="0">
              <a:solidFill>
                <a:schemeClr val="bg1"/>
              </a:solidFill>
            </a:endParaRPr>
          </a:p>
          <a:p>
            <a:pPr>
              <a:tabLst>
                <a:tab pos="588963" algn="l"/>
                <a:tab pos="4770438" algn="l"/>
              </a:tabLst>
              <a:defRPr/>
            </a:pPr>
            <a:r>
              <a:rPr lang="pt-BR" b="1" dirty="0">
                <a:solidFill>
                  <a:schemeClr val="bg1"/>
                </a:solidFill>
                <a:effectLst>
                  <a:outerShdw blurRad="38100" dist="38100" dir="2700000" algn="tl">
                    <a:srgbClr val="000000"/>
                  </a:outerShdw>
                </a:effectLst>
              </a:rPr>
              <a:t>Provimento nº 26/08 (art. 29):</a:t>
            </a:r>
          </a:p>
          <a:p>
            <a:pPr algn="just">
              <a:tabLst>
                <a:tab pos="588963" algn="l"/>
                <a:tab pos="4770438" algn="l"/>
              </a:tabLst>
              <a:defRPr/>
            </a:pPr>
            <a:endParaRPr lang="pt-BR" dirty="0">
              <a:solidFill>
                <a:schemeClr val="bg1"/>
              </a:solidFill>
            </a:endParaRPr>
          </a:p>
          <a:p>
            <a:pPr algn="just">
              <a:tabLst>
                <a:tab pos="588963" algn="l"/>
                <a:tab pos="4770438" algn="l"/>
              </a:tabLst>
              <a:defRPr/>
            </a:pPr>
            <a:r>
              <a:rPr lang="pt-BR" i="1" dirty="0">
                <a:solidFill>
                  <a:schemeClr val="bg1"/>
                </a:solidFill>
              </a:rPr>
              <a:t>“O Órgão de Execução, nos autos do inquérito civil ou das peças de informação, poderá expedir recomendações devidamente fundamentadas, visando à melhoria dos serviços públicos e de relevância pública, bem como aos demais interesses, direitos e bens cuja defesa lhe caiba </a:t>
            </a:r>
            <a:r>
              <a:rPr lang="pt-BR" i="1" dirty="0" smtClean="0">
                <a:solidFill>
                  <a:schemeClr val="bg1"/>
                </a:solidFill>
              </a:rPr>
              <a:t>promover.</a:t>
            </a:r>
          </a:p>
          <a:p>
            <a:pPr algn="just">
              <a:tabLst>
                <a:tab pos="588963" algn="l"/>
                <a:tab pos="4770438" algn="l"/>
              </a:tabLst>
              <a:defRPr/>
            </a:pPr>
            <a:endParaRPr lang="pt-BR" i="1" dirty="0">
              <a:solidFill>
                <a:schemeClr val="bg1"/>
              </a:solidFill>
            </a:endParaRPr>
          </a:p>
          <a:p>
            <a:pPr algn="just">
              <a:tabLst>
                <a:tab pos="588963" algn="l"/>
                <a:tab pos="4770438" algn="l"/>
              </a:tabLst>
              <a:defRPr/>
            </a:pPr>
            <a:r>
              <a:rPr lang="pt-BR" i="1" dirty="0" smtClean="0">
                <a:solidFill>
                  <a:schemeClr val="bg1"/>
                </a:solidFill>
              </a:rPr>
              <a:t>Parágrafo único: É vedada a expedição de recomendação como medida substitutiva ao compromisso de ajustamento ou à ação civil pública”.</a:t>
            </a:r>
            <a:endParaRPr lang="pt-BR" dirty="0">
              <a:solidFill>
                <a:schemeClr val="bg1"/>
              </a:solidFill>
            </a:endParaRPr>
          </a:p>
          <a:p>
            <a:pPr eaLnBrk="0" hangingPunct="0">
              <a:tabLst>
                <a:tab pos="588963" algn="l"/>
                <a:tab pos="4770438" algn="l"/>
              </a:tabLst>
              <a:defRPr/>
            </a:pPr>
            <a:endParaRPr lang="pt-BR" dirty="0">
              <a:solidFill>
                <a:schemeClr val="bg1"/>
              </a:solidFill>
            </a:endParaRPr>
          </a:p>
        </p:txBody>
      </p:sp>
      <p:sp>
        <p:nvSpPr>
          <p:cNvPr id="50179" name="Espaço Reservado para Número de Slide 2"/>
          <p:cNvSpPr>
            <a:spLocks noGrp="1"/>
          </p:cNvSpPr>
          <p:nvPr>
            <p:ph type="sldNum" sz="quarter" idx="12"/>
          </p:nvPr>
        </p:nvSpPr>
        <p:spPr/>
        <p:txBody>
          <a:bodyPr/>
          <a:lstStyle/>
          <a:p>
            <a:pPr>
              <a:defRPr/>
            </a:pPr>
            <a:fld id="{76C66C9A-1263-42C4-811F-432DCC517AF1}" type="slidenum">
              <a:rPr lang="pt-BR" smtClean="0"/>
              <a:pPr>
                <a:defRPr/>
              </a:pPr>
              <a:t>29</a:t>
            </a:fld>
            <a:endParaRPr lang="pt-BR" smtClean="0"/>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pt-BR" dirty="0" smtClean="0">
                <a:solidFill>
                  <a:schemeClr val="bg1"/>
                </a:solidFill>
              </a:rPr>
              <a:t>NORMA PENAL EM </a:t>
            </a:r>
            <a:r>
              <a:rPr lang="pt-BR" dirty="0" smtClean="0">
                <a:solidFill>
                  <a:schemeClr val="bg1"/>
                </a:solidFill>
              </a:rPr>
              <a:t>BRANCO/ TIPOS ABERTOS</a:t>
            </a:r>
            <a:endParaRPr lang="pt-BR" dirty="0">
              <a:solidFill>
                <a:schemeClr val="bg1"/>
              </a:solidFill>
            </a:endParaRPr>
          </a:p>
        </p:txBody>
      </p:sp>
      <p:sp>
        <p:nvSpPr>
          <p:cNvPr id="4" name="Espaço Reservado para Conteúdo 3"/>
          <p:cNvSpPr>
            <a:spLocks noGrp="1"/>
          </p:cNvSpPr>
          <p:nvPr>
            <p:ph idx="1"/>
          </p:nvPr>
        </p:nvSpPr>
        <p:spPr/>
        <p:txBody>
          <a:bodyPr/>
          <a:lstStyle/>
          <a:p>
            <a:pPr algn="just"/>
            <a:r>
              <a:rPr lang="pt-BR" sz="2800" dirty="0">
                <a:solidFill>
                  <a:schemeClr val="bg1"/>
                </a:solidFill>
              </a:rPr>
              <a:t>Art. 56. Produzir, processar, embalar, importar, exportar, comercializar, fornecer, transportar, armazenar, guardar, ter em depósito ou usar </a:t>
            </a:r>
            <a:r>
              <a:rPr lang="pt-BR" sz="2800" dirty="0">
                <a:solidFill>
                  <a:srgbClr val="FF0000"/>
                </a:solidFill>
              </a:rPr>
              <a:t>produto ou substância tóxica, perigosa ou nociva à saúde humana ou ao meio ambiente</a:t>
            </a:r>
            <a:r>
              <a:rPr lang="pt-BR" sz="2800" dirty="0"/>
              <a:t>, </a:t>
            </a:r>
            <a:r>
              <a:rPr lang="pt-BR" dirty="0">
                <a:solidFill>
                  <a:srgbClr val="FFFF00"/>
                </a:solidFill>
              </a:rPr>
              <a:t>em desacordo com as exigências estabelecidas em leis ou nos seus regulamentos:</a:t>
            </a:r>
          </a:p>
          <a:p>
            <a:pPr algn="just"/>
            <a:r>
              <a:rPr lang="pt-BR" sz="2800" dirty="0">
                <a:solidFill>
                  <a:schemeClr val="bg1"/>
                </a:solidFill>
              </a:rPr>
              <a:t>Pena - reclusão, de um a quatro anos, e multa.</a:t>
            </a:r>
          </a:p>
          <a:p>
            <a:pPr algn="just"/>
            <a:endParaRPr lang="pt-BR" sz="2800" dirty="0" smtClean="0"/>
          </a:p>
        </p:txBody>
      </p:sp>
      <p:sp>
        <p:nvSpPr>
          <p:cNvPr id="2" name="Espaço Reservado para Número de Slide 1"/>
          <p:cNvSpPr>
            <a:spLocks noGrp="1"/>
          </p:cNvSpPr>
          <p:nvPr>
            <p:ph type="sldNum" sz="quarter" idx="12"/>
          </p:nvPr>
        </p:nvSpPr>
        <p:spPr/>
        <p:txBody>
          <a:bodyPr/>
          <a:lstStyle/>
          <a:p>
            <a:pPr>
              <a:defRPr/>
            </a:pPr>
            <a:fld id="{09FAF50E-0CD2-48E8-9163-5BB2A386F2FD}" type="slidenum">
              <a:rPr lang="pt-BR" smtClean="0"/>
              <a:pPr>
                <a:defRPr/>
              </a:pPr>
              <a:t>3</a:t>
            </a:fld>
            <a:endParaRPr lang="pt-B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pt-BR" dirty="0" smtClean="0">
                <a:solidFill>
                  <a:schemeClr val="bg1"/>
                </a:solidFill>
              </a:rPr>
              <a:t>RECOMENDAÇÃO ....</a:t>
            </a:r>
            <a:endParaRPr lang="pt-BR" dirty="0">
              <a:solidFill>
                <a:schemeClr val="bg1"/>
              </a:solidFill>
            </a:endParaRPr>
          </a:p>
        </p:txBody>
      </p:sp>
      <p:sp>
        <p:nvSpPr>
          <p:cNvPr id="4" name="Espaço Reservado para Conteúdo 3"/>
          <p:cNvSpPr>
            <a:spLocks noGrp="1"/>
          </p:cNvSpPr>
          <p:nvPr>
            <p:ph idx="1"/>
          </p:nvPr>
        </p:nvSpPr>
        <p:spPr/>
        <p:txBody>
          <a:bodyPr/>
          <a:lstStyle/>
          <a:p>
            <a:pPr algn="just"/>
            <a:r>
              <a:rPr lang="pt-BR" sz="1600" b="1" dirty="0" smtClean="0">
                <a:solidFill>
                  <a:schemeClr val="bg1"/>
                </a:solidFill>
              </a:rPr>
              <a:t>PORTARIA Nº. 036 - 2010</a:t>
            </a:r>
          </a:p>
          <a:p>
            <a:pPr algn="just"/>
            <a:r>
              <a:rPr lang="pt-BR" sz="1600" dirty="0" smtClean="0">
                <a:solidFill>
                  <a:schemeClr val="bg1"/>
                </a:solidFill>
              </a:rPr>
              <a:t>A </a:t>
            </a:r>
            <a:r>
              <a:rPr lang="pt-BR" sz="1600" b="1" dirty="0" smtClean="0">
                <a:solidFill>
                  <a:schemeClr val="bg1"/>
                </a:solidFill>
              </a:rPr>
              <a:t>DIRETORA-PRESIDENTA DA FUNDAÇÃO ESTADUAL DE</a:t>
            </a:r>
          </a:p>
          <a:p>
            <a:pPr algn="just"/>
            <a:r>
              <a:rPr lang="pt-BR" sz="1600" b="1" dirty="0" smtClean="0">
                <a:solidFill>
                  <a:schemeClr val="bg1"/>
                </a:solidFill>
              </a:rPr>
              <a:t>PROTEÇÃO AMBIENTAL HENRIQUE LUIS ROESSLER - FEPAM, no uso das</a:t>
            </a:r>
          </a:p>
          <a:p>
            <a:pPr algn="just"/>
            <a:r>
              <a:rPr lang="pt-BR" sz="1600" dirty="0" smtClean="0">
                <a:solidFill>
                  <a:schemeClr val="bg1"/>
                </a:solidFill>
              </a:rPr>
              <a:t>atribuições que lhe são conferidas pelo inciso VI, do art. 14 do Decreto nº 33.765,</a:t>
            </a:r>
          </a:p>
          <a:p>
            <a:pPr algn="just"/>
            <a:r>
              <a:rPr lang="pt-BR" sz="1600" dirty="0" smtClean="0">
                <a:solidFill>
                  <a:schemeClr val="bg1"/>
                </a:solidFill>
              </a:rPr>
              <a:t>de 28 de dezembro de 1990 que aprovou o Estatuto da FEPAM, instituída pela Lei</a:t>
            </a:r>
          </a:p>
          <a:p>
            <a:pPr algn="just"/>
            <a:r>
              <a:rPr lang="pt-BR" sz="1600" dirty="0" smtClean="0">
                <a:solidFill>
                  <a:schemeClr val="bg1"/>
                </a:solidFill>
              </a:rPr>
              <a:t>nº 9.077, de 04 de junho de 1990 e,</a:t>
            </a:r>
          </a:p>
          <a:p>
            <a:pPr algn="just"/>
            <a:endParaRPr lang="pt-BR" sz="1600" dirty="0" smtClean="0">
              <a:solidFill>
                <a:schemeClr val="bg1"/>
              </a:solidFill>
            </a:endParaRPr>
          </a:p>
          <a:p>
            <a:pPr algn="just"/>
            <a:r>
              <a:rPr lang="pt-BR" sz="1600" b="1" dirty="0" smtClean="0">
                <a:solidFill>
                  <a:schemeClr val="bg1"/>
                </a:solidFill>
              </a:rPr>
              <a:t>Art. 4º- Somente serão emitidas licenças prévias para os pedidos de</a:t>
            </a:r>
          </a:p>
          <a:p>
            <a:pPr algn="just"/>
            <a:r>
              <a:rPr lang="pt-BR" sz="1600" dirty="0" smtClean="0">
                <a:solidFill>
                  <a:schemeClr val="bg1"/>
                </a:solidFill>
              </a:rPr>
              <a:t>licenciamentos ambientais de novos empreendimentos ou para a ampliação dos</a:t>
            </a:r>
          </a:p>
          <a:p>
            <a:pPr algn="just"/>
            <a:r>
              <a:rPr lang="pt-BR" sz="1600" dirty="0" smtClean="0">
                <a:solidFill>
                  <a:schemeClr val="bg1"/>
                </a:solidFill>
              </a:rPr>
              <a:t>existentes que representem aumento da carga a ser lançada nos corpos hídricos</a:t>
            </a:r>
          </a:p>
          <a:p>
            <a:pPr algn="just"/>
            <a:r>
              <a:rPr lang="pt-BR" sz="1600" dirty="0" smtClean="0">
                <a:solidFill>
                  <a:schemeClr val="bg1"/>
                </a:solidFill>
              </a:rPr>
              <a:t>da Bacia Hidrográfica do Rio Gravataí, quando o Comitê de Bacia Hidrográfica</a:t>
            </a:r>
          </a:p>
          <a:p>
            <a:pPr algn="just"/>
            <a:r>
              <a:rPr lang="pt-BR" sz="1600" dirty="0" smtClean="0">
                <a:solidFill>
                  <a:schemeClr val="bg1"/>
                </a:solidFill>
              </a:rPr>
              <a:t>definir, mesmo que por tempo determinado, a vazão de referência do corpo hídrico</a:t>
            </a:r>
          </a:p>
          <a:p>
            <a:pPr algn="just"/>
            <a:r>
              <a:rPr lang="pt-BR" sz="1600" dirty="0" smtClean="0">
                <a:solidFill>
                  <a:schemeClr val="bg1"/>
                </a:solidFill>
              </a:rPr>
              <a:t>receptor a ser utilizado no licenciamento ambiental.</a:t>
            </a:r>
          </a:p>
          <a:p>
            <a:endParaRPr lang="pt-BR" sz="1200" dirty="0" smtClean="0">
              <a:solidFill>
                <a:schemeClr val="bg1"/>
              </a:solidFill>
            </a:endParaRPr>
          </a:p>
          <a:p>
            <a:r>
              <a:rPr lang="pt-BR" dirty="0" smtClean="0">
                <a:solidFill>
                  <a:schemeClr val="bg1"/>
                </a:solidFill>
              </a:rPr>
              <a:t>Modelo de </a:t>
            </a:r>
            <a:r>
              <a:rPr lang="pt-BR" dirty="0" smtClean="0">
                <a:solidFill>
                  <a:schemeClr val="bg1"/>
                </a:solidFill>
                <a:hlinkClick r:id="rId2" action="ppaction://hlinkfile"/>
              </a:rPr>
              <a:t>recomendação</a:t>
            </a:r>
            <a:endParaRPr lang="pt-BR" dirty="0" smtClean="0">
              <a:solidFill>
                <a:schemeClr val="bg1"/>
              </a:solidFill>
            </a:endParaRPr>
          </a:p>
          <a:p>
            <a:r>
              <a:rPr lang="pt-BR" dirty="0" smtClean="0">
                <a:solidFill>
                  <a:schemeClr val="bg1"/>
                </a:solidFill>
                <a:hlinkClick r:id="rId3" action="ppaction://hlinkfile"/>
              </a:rPr>
              <a:t>Atendimento</a:t>
            </a:r>
            <a:r>
              <a:rPr lang="pt-BR" dirty="0" smtClean="0">
                <a:solidFill>
                  <a:schemeClr val="bg1"/>
                </a:solidFill>
              </a:rPr>
              <a:t>....</a:t>
            </a:r>
          </a:p>
          <a:p>
            <a:endParaRPr lang="pt-BR" dirty="0"/>
          </a:p>
        </p:txBody>
      </p:sp>
      <p:sp>
        <p:nvSpPr>
          <p:cNvPr id="2" name="Espaço Reservado para Número de Slide 1"/>
          <p:cNvSpPr>
            <a:spLocks noGrp="1"/>
          </p:cNvSpPr>
          <p:nvPr>
            <p:ph type="sldNum" sz="quarter" idx="12"/>
          </p:nvPr>
        </p:nvSpPr>
        <p:spPr/>
        <p:txBody>
          <a:bodyPr/>
          <a:lstStyle/>
          <a:p>
            <a:pPr>
              <a:defRPr/>
            </a:pPr>
            <a:fld id="{95B7AC72-2B2E-4590-AC3C-FDDAD13F8DD1}" type="slidenum">
              <a:rPr lang="pt-BR" smtClean="0"/>
              <a:pPr>
                <a:defRPr/>
              </a:pPr>
              <a:t>30</a:t>
            </a:fld>
            <a:endParaRPr lang="pt-B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548680"/>
            <a:ext cx="8229600" cy="5577483"/>
          </a:xfrm>
        </p:spPr>
        <p:txBody>
          <a:bodyPr/>
          <a:lstStyle/>
          <a:p>
            <a:r>
              <a:rPr lang="pt-BR" sz="1400" b="1" dirty="0" smtClean="0">
                <a:solidFill>
                  <a:schemeClr val="bg1"/>
                </a:solidFill>
              </a:rPr>
              <a:t>PORTARIA N° 64, de 7 de julho de 2011</a:t>
            </a:r>
            <a:endParaRPr lang="pt-BR" sz="1400" dirty="0" smtClean="0">
              <a:solidFill>
                <a:schemeClr val="bg1"/>
              </a:solidFill>
            </a:endParaRPr>
          </a:p>
          <a:p>
            <a:r>
              <a:rPr lang="pt-BR" sz="1400" b="1" dirty="0" smtClean="0">
                <a:solidFill>
                  <a:schemeClr val="bg1"/>
                </a:solidFill>
              </a:rPr>
              <a:t> </a:t>
            </a:r>
            <a:endParaRPr lang="pt-BR" sz="1400" dirty="0" smtClean="0">
              <a:solidFill>
                <a:schemeClr val="bg1"/>
              </a:solidFill>
            </a:endParaRPr>
          </a:p>
          <a:p>
            <a:r>
              <a:rPr lang="pt-BR" sz="1400" i="1" dirty="0" smtClean="0">
                <a:solidFill>
                  <a:schemeClr val="bg1"/>
                </a:solidFill>
              </a:rPr>
              <a:t>Altera o artigo 4º da Portaria 36/2010, que versa sobre a necessidade de definição de vazão de referência do corpo hídrico receptor para os novos licenciamentos e ampliação dos empreendimentos existentes, na Bacia do Rio Gravataí.</a:t>
            </a:r>
            <a:endParaRPr lang="pt-BR" sz="1400" dirty="0" smtClean="0">
              <a:solidFill>
                <a:schemeClr val="bg1"/>
              </a:solidFill>
            </a:endParaRPr>
          </a:p>
          <a:p>
            <a:r>
              <a:rPr lang="pt-BR" sz="1400" dirty="0" smtClean="0">
                <a:solidFill>
                  <a:schemeClr val="bg1"/>
                </a:solidFill>
              </a:rPr>
              <a:t> </a:t>
            </a:r>
          </a:p>
          <a:p>
            <a:r>
              <a:rPr lang="pt-BR" sz="1400" dirty="0" smtClean="0">
                <a:solidFill>
                  <a:schemeClr val="bg1"/>
                </a:solidFill>
              </a:rPr>
              <a:t>O Diretor-Presidente da Fundação Estadual de Proteção Ambiental - FEPAM, no uso das atribuições  ...</a:t>
            </a:r>
          </a:p>
          <a:p>
            <a:r>
              <a:rPr lang="pt-BR" sz="1400" b="1" dirty="0" smtClean="0">
                <a:solidFill>
                  <a:schemeClr val="bg1"/>
                </a:solidFill>
              </a:rPr>
              <a:t>...Considerando </a:t>
            </a:r>
            <a:r>
              <a:rPr lang="pt-BR" sz="1400" dirty="0" smtClean="0">
                <a:solidFill>
                  <a:schemeClr val="bg1"/>
                </a:solidFill>
              </a:rPr>
              <a:t>a pertinência da Notificação </a:t>
            </a:r>
            <a:r>
              <a:rPr lang="pt-BR" sz="1400" dirty="0" err="1" smtClean="0">
                <a:solidFill>
                  <a:schemeClr val="bg1"/>
                </a:solidFill>
              </a:rPr>
              <a:t>Recomendatória</a:t>
            </a:r>
            <a:r>
              <a:rPr lang="pt-BR" sz="1400" dirty="0" smtClean="0">
                <a:solidFill>
                  <a:schemeClr val="bg1"/>
                </a:solidFill>
              </a:rPr>
              <a:t>, do Ilustríssimo Promotor, Dr. Daniel Martini, enviada a esta Fundação em 31 de janeiro de 2011; </a:t>
            </a:r>
          </a:p>
          <a:p>
            <a:r>
              <a:rPr lang="pt-BR" sz="1400" dirty="0" smtClean="0">
                <a:solidFill>
                  <a:schemeClr val="bg1"/>
                </a:solidFill>
              </a:rPr>
              <a:t>...Resolve:</a:t>
            </a:r>
          </a:p>
          <a:p>
            <a:r>
              <a:rPr lang="pt-BR" sz="1400" dirty="0" smtClean="0">
                <a:solidFill>
                  <a:schemeClr val="bg1"/>
                </a:solidFill>
              </a:rPr>
              <a:t> </a:t>
            </a:r>
          </a:p>
          <a:p>
            <a:r>
              <a:rPr lang="pt-BR" sz="1400" b="1" dirty="0" smtClean="0">
                <a:solidFill>
                  <a:schemeClr val="bg1"/>
                </a:solidFill>
              </a:rPr>
              <a:t>Art. 1º - </a:t>
            </a:r>
            <a:r>
              <a:rPr lang="pt-BR" sz="1400" dirty="0" smtClean="0">
                <a:solidFill>
                  <a:schemeClr val="bg1"/>
                </a:solidFill>
              </a:rPr>
              <a:t>Alterar o artigo 4º, da Portaria 36/2010, que trata do licenciamento prévio de novos empreendimentos ou ampliação dos existentes na Bacia Hidrográfica do Rio dos Sinos e do Rio Gravataí, que passa a vigorar com a seguinte redação:</a:t>
            </a:r>
          </a:p>
          <a:p>
            <a:r>
              <a:rPr lang="pt-BR" sz="1400" dirty="0" smtClean="0">
                <a:solidFill>
                  <a:schemeClr val="bg1"/>
                </a:solidFill>
              </a:rPr>
              <a:t>“Art. 4º - Somente serão emitidas Licenças Prévias para os pedidos de licenciamentos ambientais de novos empreendimentos ou para a ampliação dos existentes que representem aumento de carga a ser lançada nos corpos hídricos na Bacia do Rio Gravataí, quando estiver definida a vazão de referência do corpo hídrico receptor a ser utilizada no licenciamento ambiental.</a:t>
            </a:r>
          </a:p>
          <a:p>
            <a:r>
              <a:rPr lang="pt-BR" sz="1400" dirty="0" smtClean="0">
                <a:solidFill>
                  <a:schemeClr val="bg1"/>
                </a:solidFill>
              </a:rPr>
              <a:t>§ 1º - Caberá, conforme a Resolução 128 do Conselho Estadual de Meio Ambiental, de 24 de novembro de 2006, ao Comitê de Bacia Hidrográfica definir a vazão de referência em plano de recursos hídricos.</a:t>
            </a:r>
          </a:p>
          <a:p>
            <a:r>
              <a:rPr lang="pt-BR" sz="1600" b="1" dirty="0" smtClean="0">
                <a:solidFill>
                  <a:schemeClr val="bg1"/>
                </a:solidFill>
              </a:rPr>
              <a:t>§ 2º - Enquanto inexistir plano de recursos hídricos, e determinação da vazão de referência, para a Bacia do Rio Gravataí a definição será dada pelo órgão ambiental competente, no âmbito do licenciamento ambiental.</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395288" y="333375"/>
            <a:ext cx="8229600" cy="7550150"/>
          </a:xfrm>
        </p:spPr>
        <p:txBody>
          <a:bodyPr/>
          <a:lstStyle/>
          <a:p>
            <a:pPr algn="ctr">
              <a:defRPr/>
            </a:pPr>
            <a:r>
              <a:rPr lang="pt-BR" sz="2800" dirty="0" smtClean="0">
                <a:solidFill>
                  <a:schemeClr val="bg1"/>
                </a:solidFill>
              </a:rPr>
              <a:t>COMPROMISSO DE AJUSTAMENTO </a:t>
            </a:r>
            <a:r>
              <a:rPr lang="pt-BR" sz="2800" dirty="0">
                <a:solidFill>
                  <a:schemeClr val="bg1"/>
                </a:solidFill>
              </a:rPr>
              <a:t>DE CONDUTA </a:t>
            </a:r>
            <a:endParaRPr lang="pt-BR" sz="2800" dirty="0" smtClean="0">
              <a:solidFill>
                <a:schemeClr val="bg1"/>
              </a:solidFill>
            </a:endParaRPr>
          </a:p>
          <a:p>
            <a:pPr>
              <a:defRPr/>
            </a:pPr>
            <a:endParaRPr lang="pt-BR" sz="2400" dirty="0" smtClean="0"/>
          </a:p>
          <a:p>
            <a:pPr lvl="1" algn="just">
              <a:defRPr/>
            </a:pPr>
            <a:r>
              <a:rPr lang="pt-BR" sz="2000" dirty="0" smtClean="0">
                <a:solidFill>
                  <a:schemeClr val="bg1"/>
                </a:solidFill>
              </a:rPr>
              <a:t>Lei </a:t>
            </a:r>
            <a:r>
              <a:rPr lang="pt-BR" sz="2000" dirty="0">
                <a:solidFill>
                  <a:schemeClr val="bg1"/>
                </a:solidFill>
              </a:rPr>
              <a:t>7347/85, Art. 5º, par. 6º: “</a:t>
            </a:r>
            <a:r>
              <a:rPr lang="pt-BR" sz="2400" dirty="0">
                <a:solidFill>
                  <a:schemeClr val="bg1"/>
                </a:solidFill>
              </a:rPr>
              <a:t>§ 6° Os órgãos públicos legitimados poderão tomar dos interessados compromisso de ajustamento de sua conduta às exigências legais, mediante cominações, que terá eficácia de título executivo extrajudicial</a:t>
            </a:r>
            <a:r>
              <a:rPr lang="pt-BR" sz="2400" dirty="0" smtClean="0">
                <a:solidFill>
                  <a:schemeClr val="bg1"/>
                </a:solidFill>
              </a:rPr>
              <a:t>.”</a:t>
            </a:r>
          </a:p>
        </p:txBody>
      </p:sp>
      <p:sp>
        <p:nvSpPr>
          <p:cNvPr id="5" name="Retângulo de cantos arredondados 4"/>
          <p:cNvSpPr/>
          <p:nvPr/>
        </p:nvSpPr>
        <p:spPr>
          <a:xfrm>
            <a:off x="1116013" y="4365625"/>
            <a:ext cx="7488237" cy="208756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b="1" dirty="0"/>
              <a:t>CPC Seção II</a:t>
            </a:r>
            <a:br>
              <a:rPr lang="pt-BR" b="1" dirty="0"/>
            </a:br>
            <a:r>
              <a:rPr lang="pt-BR" b="1" dirty="0"/>
              <a:t>Do Título Executivo</a:t>
            </a:r>
          </a:p>
          <a:p>
            <a:pPr>
              <a:defRPr/>
            </a:pPr>
            <a:r>
              <a:rPr lang="pt-BR" b="1" dirty="0"/>
              <a:t>Art. 585. São títulos executivos extrajudiciais:</a:t>
            </a:r>
          </a:p>
          <a:p>
            <a:pPr lvl="1" algn="just">
              <a:defRPr/>
            </a:pPr>
            <a:r>
              <a:rPr lang="pt-BR" sz="1600" dirty="0"/>
              <a:t>VIII - todos os demais títulos a que, por disposição expressa, a lei atribuir força executiva. </a:t>
            </a:r>
            <a:r>
              <a:rPr lang="pt-BR" sz="1600" dirty="0">
                <a:hlinkClick r:id="rId2" action="ppaction://hlinkfile"/>
              </a:rPr>
              <a:t>(Incluído pela Lei nº 11.382, de 2006).</a:t>
            </a:r>
            <a:endParaRPr lang="pt-BR" sz="1600" dirty="0"/>
          </a:p>
        </p:txBody>
      </p:sp>
      <p:sp>
        <p:nvSpPr>
          <p:cNvPr id="4" name="Espaço Reservado para Número de Slide 3"/>
          <p:cNvSpPr>
            <a:spLocks noGrp="1"/>
          </p:cNvSpPr>
          <p:nvPr>
            <p:ph type="sldNum" sz="quarter" idx="12"/>
          </p:nvPr>
        </p:nvSpPr>
        <p:spPr/>
        <p:txBody>
          <a:bodyPr/>
          <a:lstStyle/>
          <a:p>
            <a:pPr>
              <a:defRPr/>
            </a:pPr>
            <a:fld id="{155E0EC0-0146-45B8-9714-E175FFB3DF75}" type="slidenum">
              <a:rPr lang="pt-BR" smtClean="0"/>
              <a:pPr>
                <a:defRPr/>
              </a:pPr>
              <a:t>32</a:t>
            </a:fld>
            <a:endParaRPr lang="pt-B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a:xfrm>
            <a:off x="684213" y="188913"/>
            <a:ext cx="8159750" cy="863600"/>
          </a:xfrm>
        </p:spPr>
        <p:txBody>
          <a:bodyPr/>
          <a:lstStyle/>
          <a:p>
            <a:pPr>
              <a:defRPr/>
            </a:pPr>
            <a:r>
              <a:rPr lang="pt-BR" sz="3600">
                <a:solidFill>
                  <a:srgbClr val="FFFF00"/>
                </a:solidFill>
              </a:rPr>
              <a:t>AÇÃO CIVIL PÚBLICA</a:t>
            </a:r>
          </a:p>
        </p:txBody>
      </p:sp>
      <p:sp>
        <p:nvSpPr>
          <p:cNvPr id="652291" name="Rectangle 3"/>
          <p:cNvSpPr>
            <a:spLocks noGrp="1" noChangeArrowheads="1"/>
          </p:cNvSpPr>
          <p:nvPr>
            <p:ph type="body" idx="1"/>
          </p:nvPr>
        </p:nvSpPr>
        <p:spPr>
          <a:xfrm>
            <a:off x="611188" y="1052513"/>
            <a:ext cx="7991475" cy="5183187"/>
          </a:xfrm>
        </p:spPr>
        <p:txBody>
          <a:bodyPr lIns="92075" tIns="46038" rIns="92075" bIns="46038"/>
          <a:lstStyle/>
          <a:p>
            <a:pPr marL="609600" indent="-609600" algn="just" defTabSz="422275">
              <a:lnSpc>
                <a:spcPct val="130000"/>
              </a:lnSpc>
              <a:buFont typeface="Wingdings" pitchFamily="2" charset="2"/>
              <a:buNone/>
              <a:defRPr/>
            </a:pPr>
            <a:r>
              <a:rPr lang="pt-BR" sz="2400" dirty="0" smtClean="0"/>
              <a:t>	</a:t>
            </a:r>
            <a:r>
              <a:rPr lang="pt-BR" sz="2400" dirty="0" smtClean="0">
                <a:solidFill>
                  <a:schemeClr val="bg1"/>
                </a:solidFill>
              </a:rPr>
              <a:t>Vantagens relativamente às ações individuais:</a:t>
            </a:r>
            <a:endParaRPr lang="pt-BR" sz="2400" dirty="0">
              <a:solidFill>
                <a:schemeClr val="bg1"/>
              </a:solidFill>
            </a:endParaRPr>
          </a:p>
          <a:p>
            <a:pPr marL="609600" indent="-609600" algn="just" defTabSz="422275">
              <a:lnSpc>
                <a:spcPct val="130000"/>
              </a:lnSpc>
              <a:buFont typeface="Wingdings" pitchFamily="2" charset="2"/>
              <a:buAutoNum type="arabicPeriod"/>
              <a:defRPr/>
            </a:pPr>
            <a:r>
              <a:rPr lang="pt-BR" sz="2400" dirty="0">
                <a:solidFill>
                  <a:schemeClr val="bg1"/>
                </a:solidFill>
              </a:rPr>
              <a:t>Desburocratiza o acesso à justiça</a:t>
            </a:r>
          </a:p>
          <a:p>
            <a:pPr marL="609600" indent="-609600" algn="just" defTabSz="422275">
              <a:lnSpc>
                <a:spcPct val="130000"/>
              </a:lnSpc>
              <a:buFont typeface="Wingdings" pitchFamily="2" charset="2"/>
              <a:buAutoNum type="arabicPeriod"/>
              <a:defRPr/>
            </a:pPr>
            <a:r>
              <a:rPr lang="pt-BR" sz="2400" dirty="0">
                <a:solidFill>
                  <a:schemeClr val="bg1"/>
                </a:solidFill>
              </a:rPr>
              <a:t>Evita várias ações individuais iguais (milhares)</a:t>
            </a:r>
          </a:p>
          <a:p>
            <a:pPr marL="609600" indent="-609600" algn="just" defTabSz="422275">
              <a:lnSpc>
                <a:spcPct val="130000"/>
              </a:lnSpc>
              <a:buFont typeface="Wingdings" pitchFamily="2" charset="2"/>
              <a:buAutoNum type="arabicPeriod"/>
              <a:defRPr/>
            </a:pPr>
            <a:r>
              <a:rPr lang="pt-BR" sz="2400" dirty="0">
                <a:solidFill>
                  <a:schemeClr val="bg1"/>
                </a:solidFill>
              </a:rPr>
              <a:t>Dispensa a contratação de advogado</a:t>
            </a:r>
          </a:p>
          <a:p>
            <a:pPr marL="609600" indent="-609600" algn="just" defTabSz="422275">
              <a:lnSpc>
                <a:spcPct val="130000"/>
              </a:lnSpc>
              <a:buFont typeface="Wingdings" pitchFamily="2" charset="2"/>
              <a:buAutoNum type="arabicPeriod"/>
              <a:defRPr/>
            </a:pPr>
            <a:r>
              <a:rPr lang="pt-BR" sz="2400" dirty="0">
                <a:solidFill>
                  <a:schemeClr val="bg1"/>
                </a:solidFill>
              </a:rPr>
              <a:t>Ampliou o objeto da ação coletiva antes existente, a Ação Popular, que visa apenas à anulação do ato lesivo (art. 5º, LXXIII)</a:t>
            </a:r>
          </a:p>
          <a:p>
            <a:pPr marL="609600" indent="-609600" algn="just" defTabSz="422275">
              <a:lnSpc>
                <a:spcPct val="130000"/>
              </a:lnSpc>
              <a:buFont typeface="Wingdings" pitchFamily="2" charset="2"/>
              <a:buAutoNum type="arabicPeriod"/>
              <a:defRPr/>
            </a:pPr>
            <a:r>
              <a:rPr lang="pt-BR" sz="2400" dirty="0">
                <a:solidFill>
                  <a:schemeClr val="bg1"/>
                </a:solidFill>
              </a:rPr>
              <a:t>É um meio bem mais efetivo em defesa do </a:t>
            </a:r>
            <a:r>
              <a:rPr lang="pt-BR" sz="2400" dirty="0" err="1">
                <a:solidFill>
                  <a:schemeClr val="bg1"/>
                </a:solidFill>
              </a:rPr>
              <a:t>M.A.</a:t>
            </a:r>
            <a:r>
              <a:rPr lang="pt-BR" sz="2400" dirty="0">
                <a:solidFill>
                  <a:schemeClr val="bg1"/>
                </a:solidFill>
              </a:rPr>
              <a:t>, que, na prática, é mais protegido com a ACP. </a:t>
            </a:r>
          </a:p>
        </p:txBody>
      </p:sp>
      <p:sp>
        <p:nvSpPr>
          <p:cNvPr id="4" name="Espaço Reservado para Número de Slide 3"/>
          <p:cNvSpPr>
            <a:spLocks noGrp="1"/>
          </p:cNvSpPr>
          <p:nvPr>
            <p:ph type="sldNum" sz="quarter" idx="12"/>
          </p:nvPr>
        </p:nvSpPr>
        <p:spPr/>
        <p:txBody>
          <a:bodyPr/>
          <a:lstStyle/>
          <a:p>
            <a:pPr>
              <a:defRPr/>
            </a:pPr>
            <a:fld id="{321AB3AF-B372-44F3-96FC-F857BD7F7EEC}" type="slidenum">
              <a:rPr lang="pt-BR" smtClean="0"/>
              <a:pPr>
                <a:defRPr/>
              </a:pPr>
              <a:t>33</a:t>
            </a:fld>
            <a:endParaRPr lang="pt-B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ítulo 1"/>
          <p:cNvSpPr>
            <a:spLocks noGrp="1"/>
          </p:cNvSpPr>
          <p:nvPr>
            <p:ph type="title"/>
          </p:nvPr>
        </p:nvSpPr>
        <p:spPr>
          <a:xfrm>
            <a:off x="468313" y="1412875"/>
            <a:ext cx="8229600" cy="3600450"/>
          </a:xfrm>
        </p:spPr>
        <p:txBody>
          <a:bodyPr/>
          <a:lstStyle/>
          <a:p>
            <a:r>
              <a:rPr lang="pt-BR" sz="6000" dirty="0" smtClean="0">
                <a:solidFill>
                  <a:schemeClr val="bg1"/>
                </a:solidFill>
                <a:latin typeface="Calibri" pitchFamily="34" charset="0"/>
              </a:rPr>
              <a:t>Uma visão holística – O uso inadequado dos espaços urbanos...</a:t>
            </a:r>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idx="1"/>
          </p:nvPr>
        </p:nvSpPr>
        <p:spPr>
          <a:xfrm>
            <a:off x="468313" y="692150"/>
            <a:ext cx="8229600" cy="5649913"/>
          </a:xfrm>
        </p:spPr>
        <p:txBody>
          <a:bodyPr/>
          <a:lstStyle/>
          <a:p>
            <a:pPr algn="just" eaLnBrk="1" hangingPunct="1">
              <a:lnSpc>
                <a:spcPct val="90000"/>
              </a:lnSpc>
              <a:buFontTx/>
              <a:buNone/>
            </a:pPr>
            <a:r>
              <a:rPr lang="pt-BR" smtClean="0">
                <a:solidFill>
                  <a:schemeClr val="bg1"/>
                </a:solidFill>
                <a:latin typeface="Calibri" pitchFamily="34" charset="0"/>
              </a:rPr>
              <a:t>     Artigo </a:t>
            </a:r>
            <a:r>
              <a:rPr lang="pt-BR" b="1" smtClean="0">
                <a:solidFill>
                  <a:schemeClr val="bg1"/>
                </a:solidFill>
                <a:latin typeface="Calibri" pitchFamily="34" charset="0"/>
              </a:rPr>
              <a:t>46 da Lei nº 11.977/2009</a:t>
            </a:r>
            <a:r>
              <a:rPr lang="pt-BR" smtClean="0">
                <a:solidFill>
                  <a:schemeClr val="bg1"/>
                </a:solidFill>
                <a:latin typeface="Calibri" pitchFamily="34" charset="0"/>
              </a:rPr>
              <a:t>, estabelece o conceito de regularização fundiária: </a:t>
            </a:r>
          </a:p>
          <a:p>
            <a:pPr algn="just" eaLnBrk="1" hangingPunct="1">
              <a:lnSpc>
                <a:spcPct val="90000"/>
              </a:lnSpc>
              <a:buFontTx/>
              <a:buNone/>
            </a:pPr>
            <a:endParaRPr lang="pt-BR" smtClean="0">
              <a:solidFill>
                <a:schemeClr val="bg1"/>
              </a:solidFill>
              <a:latin typeface="Calibri" pitchFamily="34" charset="0"/>
            </a:endParaRPr>
          </a:p>
          <a:p>
            <a:pPr algn="just" eaLnBrk="1" hangingPunct="1">
              <a:lnSpc>
                <a:spcPct val="90000"/>
              </a:lnSpc>
              <a:buFontTx/>
              <a:buNone/>
            </a:pPr>
            <a:r>
              <a:rPr lang="pt-BR" sz="2800" smtClean="0">
                <a:solidFill>
                  <a:schemeClr val="bg1"/>
                </a:solidFill>
                <a:latin typeface="Calibri" pitchFamily="34" charset="0"/>
              </a:rPr>
              <a:t>     </a:t>
            </a:r>
            <a:r>
              <a:rPr lang="pt-BR" sz="2800" i="1" smtClean="0">
                <a:solidFill>
                  <a:schemeClr val="bg1"/>
                </a:solidFill>
                <a:latin typeface="Calibri" pitchFamily="34" charset="0"/>
              </a:rPr>
              <a:t>A regularização fundiária consiste no </a:t>
            </a:r>
            <a:r>
              <a:rPr lang="pt-BR" sz="2800" b="1" i="1" smtClean="0">
                <a:solidFill>
                  <a:srgbClr val="FFC000"/>
                </a:solidFill>
                <a:latin typeface="Calibri" pitchFamily="34" charset="0"/>
              </a:rPr>
              <a:t>conjunto</a:t>
            </a:r>
            <a:r>
              <a:rPr lang="pt-BR" sz="2800" i="1" smtClean="0">
                <a:solidFill>
                  <a:schemeClr val="bg1"/>
                </a:solidFill>
                <a:latin typeface="Calibri" pitchFamily="34" charset="0"/>
              </a:rPr>
              <a:t> de </a:t>
            </a:r>
            <a:r>
              <a:rPr lang="pt-BR" sz="2800" b="1" i="1" smtClean="0">
                <a:solidFill>
                  <a:srgbClr val="FFC000"/>
                </a:solidFill>
                <a:latin typeface="Calibri" pitchFamily="34" charset="0"/>
              </a:rPr>
              <a:t>medidas jurídicas</a:t>
            </a:r>
            <a:r>
              <a:rPr lang="pt-BR" sz="2800" i="1" smtClean="0">
                <a:solidFill>
                  <a:schemeClr val="bg1"/>
                </a:solidFill>
                <a:latin typeface="Calibri" pitchFamily="34" charset="0"/>
              </a:rPr>
              <a:t>, </a:t>
            </a:r>
            <a:r>
              <a:rPr lang="pt-BR" sz="2800" b="1" i="1" smtClean="0">
                <a:solidFill>
                  <a:srgbClr val="FFC000"/>
                </a:solidFill>
                <a:latin typeface="Calibri" pitchFamily="34" charset="0"/>
              </a:rPr>
              <a:t>urbanísticas</a:t>
            </a:r>
            <a:r>
              <a:rPr lang="pt-BR" sz="2800" i="1" smtClean="0">
                <a:solidFill>
                  <a:schemeClr val="bg1"/>
                </a:solidFill>
                <a:latin typeface="Calibri" pitchFamily="34" charset="0"/>
              </a:rPr>
              <a:t>, </a:t>
            </a:r>
            <a:r>
              <a:rPr lang="pt-BR" sz="2800" b="1" i="1" smtClean="0">
                <a:solidFill>
                  <a:srgbClr val="FFC000"/>
                </a:solidFill>
                <a:latin typeface="Calibri" pitchFamily="34" charset="0"/>
              </a:rPr>
              <a:t>ambientais</a:t>
            </a:r>
            <a:r>
              <a:rPr lang="pt-BR" sz="2800" i="1" smtClean="0">
                <a:solidFill>
                  <a:schemeClr val="bg1"/>
                </a:solidFill>
                <a:latin typeface="Calibri" pitchFamily="34" charset="0"/>
              </a:rPr>
              <a:t> e </a:t>
            </a:r>
            <a:r>
              <a:rPr lang="pt-BR" sz="2800" b="1" i="1" smtClean="0">
                <a:solidFill>
                  <a:srgbClr val="FFC000"/>
                </a:solidFill>
                <a:latin typeface="Calibri" pitchFamily="34" charset="0"/>
              </a:rPr>
              <a:t>sociais</a:t>
            </a:r>
            <a:r>
              <a:rPr lang="pt-BR" sz="2800" i="1" smtClean="0">
                <a:solidFill>
                  <a:schemeClr val="bg1"/>
                </a:solidFill>
                <a:latin typeface="Calibri" pitchFamily="34" charset="0"/>
              </a:rPr>
              <a:t> que visam à </a:t>
            </a:r>
            <a:r>
              <a:rPr lang="pt-BR" sz="2800" b="1" i="1" smtClean="0">
                <a:solidFill>
                  <a:srgbClr val="FFC000"/>
                </a:solidFill>
                <a:latin typeface="Calibri" pitchFamily="34" charset="0"/>
              </a:rPr>
              <a:t>regularização</a:t>
            </a:r>
            <a:r>
              <a:rPr lang="pt-BR" sz="2800" i="1" smtClean="0">
                <a:solidFill>
                  <a:schemeClr val="bg1"/>
                </a:solidFill>
                <a:latin typeface="Calibri" pitchFamily="34" charset="0"/>
              </a:rPr>
              <a:t> de assentamentos irregulares e à titulação de seus ocupantes, de modo a </a:t>
            </a:r>
            <a:r>
              <a:rPr lang="pt-BR" sz="2800" b="1" i="1" smtClean="0">
                <a:solidFill>
                  <a:srgbClr val="FFC000"/>
                </a:solidFill>
                <a:latin typeface="Calibri" pitchFamily="34" charset="0"/>
              </a:rPr>
              <a:t>garantir</a:t>
            </a:r>
            <a:r>
              <a:rPr lang="pt-BR" sz="2800" i="1" smtClean="0">
                <a:solidFill>
                  <a:schemeClr val="bg1"/>
                </a:solidFill>
                <a:latin typeface="Calibri" pitchFamily="34" charset="0"/>
              </a:rPr>
              <a:t> o direito social à moradia, o pleno desenvolvimento das funções sociais da propriedade urbana e o direito ao meio ambiente ecologicamente equilibrado.</a:t>
            </a:r>
            <a:r>
              <a:rPr lang="pt-BR" smtClean="0">
                <a:solidFill>
                  <a:schemeClr val="bg1"/>
                </a:solidFill>
                <a:latin typeface="Calibri" pitchFamily="34" charset="0"/>
              </a:rPr>
              <a:t> </a:t>
            </a: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pt-BR" dirty="0" smtClean="0">
                <a:solidFill>
                  <a:schemeClr val="bg1"/>
                </a:solidFill>
              </a:rPr>
              <a:t>ASPECTOS A CONSIDERAR</a:t>
            </a:r>
            <a:br>
              <a:rPr lang="pt-BR" dirty="0" smtClean="0">
                <a:solidFill>
                  <a:schemeClr val="bg1"/>
                </a:solidFill>
              </a:rPr>
            </a:br>
            <a:endParaRPr lang="pt-BR" dirty="0"/>
          </a:p>
        </p:txBody>
      </p:sp>
      <p:graphicFrame>
        <p:nvGraphicFramePr>
          <p:cNvPr id="14341" name="Diagram 5"/>
          <p:cNvGraphicFramePr>
            <a:graphicFrameLocks/>
          </p:cNvGraphicFramePr>
          <p:nvPr>
            <p:ph idx="4294967295"/>
          </p:nvPr>
        </p:nvGraphicFramePr>
        <p:xfrm>
          <a:off x="971600" y="1556792"/>
          <a:ext cx="7344816" cy="4895602"/>
        </p:xfrm>
        <a:graphic>
          <a:graphicData uri="http://schemas.openxmlformats.org/drawingml/2006/compatibility">
            <com:legacyDrawing xmlns:com="http://schemas.openxmlformats.org/drawingml/2006/compatibility" spid="_x0000_s82946"/>
          </a:graphicData>
        </a:graphic>
      </p:graphicFrame>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9" name="Picture 11" descr="digitalizar0196"/>
          <p:cNvPicPr>
            <a:picLocks noGrp="1" noChangeAspect="1" noChangeArrowheads="1"/>
          </p:cNvPicPr>
          <p:nvPr>
            <p:ph sz="half" idx="1"/>
          </p:nvPr>
        </p:nvPicPr>
        <p:blipFill>
          <a:blip r:embed="rId2" cstate="print"/>
          <a:srcRect/>
          <a:stretch>
            <a:fillRect/>
          </a:stretch>
        </p:blipFill>
        <p:spPr>
          <a:xfrm>
            <a:off x="-36513" y="0"/>
            <a:ext cx="4968876" cy="6858000"/>
          </a:xfrm>
        </p:spPr>
      </p:pic>
      <p:pic>
        <p:nvPicPr>
          <p:cNvPr id="94220" name="Picture 12" descr="digitalizar0198"/>
          <p:cNvPicPr>
            <a:picLocks noGrp="1" noChangeAspect="1" noChangeArrowheads="1"/>
          </p:cNvPicPr>
          <p:nvPr>
            <p:ph sz="quarter" idx="2"/>
          </p:nvPr>
        </p:nvPicPr>
        <p:blipFill>
          <a:blip r:embed="rId3" cstate="print"/>
          <a:srcRect/>
          <a:stretch>
            <a:fillRect/>
          </a:stretch>
        </p:blipFill>
        <p:spPr>
          <a:xfrm>
            <a:off x="4932363" y="0"/>
            <a:ext cx="4235450" cy="6858000"/>
          </a:xfrm>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7" name="Picture 7" descr="digitalizar0197"/>
          <p:cNvPicPr>
            <a:picLocks noGrp="1" noChangeAspect="1" noChangeArrowheads="1"/>
          </p:cNvPicPr>
          <p:nvPr>
            <p:ph sz="half" idx="2"/>
          </p:nvPr>
        </p:nvPicPr>
        <p:blipFill>
          <a:blip r:embed="rId2" cstate="print"/>
          <a:srcRect/>
          <a:stretch>
            <a:fillRect/>
          </a:stretch>
        </p:blipFill>
        <p:spPr>
          <a:xfrm>
            <a:off x="4500563" y="0"/>
            <a:ext cx="4643437" cy="6858000"/>
          </a:xfrm>
        </p:spPr>
      </p:pic>
      <p:pic>
        <p:nvPicPr>
          <p:cNvPr id="97288" name="Picture 8" descr="digitalizar0194"/>
          <p:cNvPicPr>
            <a:picLocks noGrp="1" noChangeAspect="1" noChangeArrowheads="1"/>
          </p:cNvPicPr>
          <p:nvPr>
            <p:ph sz="half" idx="1"/>
          </p:nvPr>
        </p:nvPicPr>
        <p:blipFill>
          <a:blip r:embed="rId3" cstate="print"/>
          <a:srcRect/>
          <a:stretch>
            <a:fillRect/>
          </a:stretch>
        </p:blipFill>
        <p:spPr>
          <a:xfrm>
            <a:off x="0" y="0"/>
            <a:ext cx="4495800" cy="6858000"/>
          </a:xfrm>
        </p:spPr>
      </p:pic>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Espaço Reservado para Conteúdo 3" descr="digitalizar0190.jpg"/>
          <p:cNvPicPr>
            <a:picLocks noGrp="1" noChangeAspect="1"/>
          </p:cNvPicPr>
          <p:nvPr>
            <p:ph idx="1"/>
          </p:nvPr>
        </p:nvPicPr>
        <p:blipFill>
          <a:blip r:embed="rId2" cstate="print"/>
          <a:srcRect/>
          <a:stretch>
            <a:fillRect/>
          </a:stretch>
        </p:blipFill>
        <p:spPr>
          <a:xfrm>
            <a:off x="0" y="0"/>
            <a:ext cx="9144000" cy="6858000"/>
          </a:xfrm>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bg1"/>
                </a:solidFill>
              </a:rPr>
              <a:t>NORMA PENAL EM BRANCO/TIPOS ABERTOS</a:t>
            </a:r>
            <a:endParaRPr lang="pt-BR" dirty="0">
              <a:solidFill>
                <a:schemeClr val="bg1"/>
              </a:solidFill>
            </a:endParaRPr>
          </a:p>
        </p:txBody>
      </p:sp>
      <p:sp>
        <p:nvSpPr>
          <p:cNvPr id="3" name="Espaço Reservado para Conteúdo 2"/>
          <p:cNvSpPr>
            <a:spLocks noGrp="1"/>
          </p:cNvSpPr>
          <p:nvPr>
            <p:ph idx="1"/>
          </p:nvPr>
        </p:nvSpPr>
        <p:spPr/>
        <p:txBody>
          <a:bodyPr/>
          <a:lstStyle/>
          <a:p>
            <a:endParaRPr lang="pt-BR" dirty="0" smtClean="0"/>
          </a:p>
          <a:p>
            <a:r>
              <a:rPr lang="pt-BR" dirty="0" smtClean="0">
                <a:solidFill>
                  <a:schemeClr val="bg1"/>
                </a:solidFill>
                <a:hlinkClick r:id="rId2" action="ppaction://hlinkfile"/>
              </a:rPr>
              <a:t>NBR 10004</a:t>
            </a:r>
            <a:endParaRPr lang="pt-BR" dirty="0" smtClean="0">
              <a:solidFill>
                <a:schemeClr val="bg1"/>
              </a:solidFill>
            </a:endParaRPr>
          </a:p>
          <a:p>
            <a:endParaRPr lang="pt-BR" dirty="0" smtClean="0">
              <a:solidFill>
                <a:schemeClr val="bg1"/>
              </a:solidFill>
            </a:endParaRPr>
          </a:p>
          <a:p>
            <a:r>
              <a:rPr lang="pt-BR" dirty="0" smtClean="0">
                <a:solidFill>
                  <a:schemeClr val="bg1"/>
                </a:solidFill>
                <a:hlinkClick r:id="rId3" action="ppaction://hlinkfile"/>
              </a:rPr>
              <a:t>NBR 12235</a:t>
            </a:r>
            <a:endParaRPr lang="pt-BR" dirty="0" smtClean="0">
              <a:solidFill>
                <a:schemeClr val="bg1"/>
              </a:solidFill>
            </a:endParaRPr>
          </a:p>
          <a:p>
            <a:endParaRPr lang="pt-BR" dirty="0" smtClean="0">
              <a:solidFill>
                <a:schemeClr val="bg1"/>
              </a:solidFill>
            </a:endParaRPr>
          </a:p>
          <a:p>
            <a:r>
              <a:rPr lang="pt-BR" dirty="0" smtClean="0">
                <a:solidFill>
                  <a:schemeClr val="bg1"/>
                </a:solidFill>
                <a:hlinkClick r:id="rId4" action="ppaction://hlinkfile"/>
              </a:rPr>
              <a:t>LAUDO PRELIMINAR</a:t>
            </a:r>
            <a:endParaRPr lang="pt-BR" dirty="0">
              <a:solidFill>
                <a:schemeClr val="bg1"/>
              </a:solidFill>
            </a:endParaRPr>
          </a:p>
        </p:txBody>
      </p:sp>
      <p:sp>
        <p:nvSpPr>
          <p:cNvPr id="4" name="Espaço Reservado para Número de Slide 3"/>
          <p:cNvSpPr>
            <a:spLocks noGrp="1"/>
          </p:cNvSpPr>
          <p:nvPr>
            <p:ph type="sldNum" sz="quarter" idx="12"/>
          </p:nvPr>
        </p:nvSpPr>
        <p:spPr/>
        <p:txBody>
          <a:bodyPr/>
          <a:lstStyle/>
          <a:p>
            <a:pPr>
              <a:defRPr/>
            </a:pPr>
            <a:fld id="{E6FCF81C-1FA5-4717-ACBC-CEE3E34CEE72}" type="slidenum">
              <a:rPr lang="pt-BR" smtClean="0"/>
              <a:pPr>
                <a:defRPr/>
              </a:pPr>
              <a:t>4</a:t>
            </a:fld>
            <a:endParaRPr lang="pt-BR"/>
          </a:p>
        </p:txBody>
      </p:sp>
      <p:pic>
        <p:nvPicPr>
          <p:cNvPr id="6" name="Picture 2"/>
          <p:cNvPicPr>
            <a:picLocks noChangeAspect="1" noChangeArrowheads="1"/>
          </p:cNvPicPr>
          <p:nvPr/>
        </p:nvPicPr>
        <p:blipFill>
          <a:blip r:embed="rId5" cstate="print"/>
          <a:srcRect l="8263" t="8041" r="6688" b="4851"/>
          <a:stretch>
            <a:fillRect/>
          </a:stretch>
        </p:blipFill>
        <p:spPr bwMode="auto">
          <a:xfrm>
            <a:off x="1259632" y="1916832"/>
            <a:ext cx="7128792" cy="4680520"/>
          </a:xfrm>
          <a:prstGeom prst="rect">
            <a:avLst/>
          </a:prstGeom>
          <a:noFill/>
          <a:ln w="9525">
            <a:noFill/>
            <a:miter lim="800000"/>
            <a:headEnd/>
            <a:tailEnd/>
          </a:ln>
        </p:spPr>
      </p:pic>
      <p:pic>
        <p:nvPicPr>
          <p:cNvPr id="61442" name="Picture 2"/>
          <p:cNvPicPr>
            <a:picLocks noChangeAspect="1" noChangeArrowheads="1"/>
          </p:cNvPicPr>
          <p:nvPr/>
        </p:nvPicPr>
        <p:blipFill>
          <a:blip r:embed="rId6" cstate="print"/>
          <a:srcRect l="22410" t="34078" r="20033" b="24579"/>
          <a:stretch>
            <a:fillRect/>
          </a:stretch>
        </p:blipFill>
        <p:spPr bwMode="auto">
          <a:xfrm>
            <a:off x="683568" y="3833664"/>
            <a:ext cx="7488832" cy="3024336"/>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1442"/>
                                        </p:tgtEl>
                                        <p:attrNameLst>
                                          <p:attrName>style.visibility</p:attrName>
                                        </p:attrNameLst>
                                      </p:cBhvr>
                                      <p:to>
                                        <p:strVal val="visible"/>
                                      </p:to>
                                    </p:set>
                                    <p:animEffect transition="in" filter="box(in)">
                                      <p:cBhvr>
                                        <p:cTn id="17" dur="500"/>
                                        <p:tgtEl>
                                          <p:spTgt spid="6144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nodeType="clickEffect">
                                  <p:stCondLst>
                                    <p:cond delay="0"/>
                                  </p:stCondLst>
                                  <p:childTnLst>
                                    <p:animEffect transition="out" filter="box(in)">
                                      <p:cBhvr>
                                        <p:cTn id="21" dur="500"/>
                                        <p:tgtEl>
                                          <p:spTgt spid="61442"/>
                                        </p:tgtEl>
                                      </p:cBhvr>
                                    </p:animEffect>
                                    <p:set>
                                      <p:cBhvr>
                                        <p:cTn id="22" dur="1" fill="hold">
                                          <p:stCondLst>
                                            <p:cond delay="499"/>
                                          </p:stCondLst>
                                        </p:cTn>
                                        <p:tgtEl>
                                          <p:spTgt spid="614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Espaço Reservado para Conteúdo 3" descr="digitalizar0191.jpg"/>
          <p:cNvPicPr>
            <a:picLocks noGrp="1" noChangeAspect="1"/>
          </p:cNvPicPr>
          <p:nvPr>
            <p:ph idx="1"/>
          </p:nvPr>
        </p:nvPicPr>
        <p:blipFill>
          <a:blip r:embed="rId2" cstate="print"/>
          <a:srcRect/>
          <a:stretch>
            <a:fillRect/>
          </a:stretch>
        </p:blipFill>
        <p:spPr>
          <a:xfrm>
            <a:off x="0" y="0"/>
            <a:ext cx="9144000" cy="6858000"/>
          </a:xfrm>
        </p:spPr>
      </p:pic>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bg1"/>
                </a:solidFill>
              </a:rPr>
              <a:t>ASPECTOS AMBIENTAIS</a:t>
            </a:r>
            <a:endParaRPr lang="pt-BR" dirty="0">
              <a:solidFill>
                <a:schemeClr val="bg1"/>
              </a:solidFill>
            </a:endParaRPr>
          </a:p>
        </p:txBody>
      </p:sp>
      <p:sp>
        <p:nvSpPr>
          <p:cNvPr id="4" name="Espaço Reservado para Conteúdo 3"/>
          <p:cNvSpPr>
            <a:spLocks noGrp="1"/>
          </p:cNvSpPr>
          <p:nvPr>
            <p:ph idx="1"/>
          </p:nvPr>
        </p:nvSpPr>
        <p:spPr/>
        <p:txBody>
          <a:bodyPr/>
          <a:lstStyle/>
          <a:p>
            <a:r>
              <a:rPr lang="pt-BR" dirty="0" smtClean="0">
                <a:solidFill>
                  <a:schemeClr val="bg1"/>
                </a:solidFill>
              </a:rPr>
              <a:t>Salubridade do meio</a:t>
            </a:r>
          </a:p>
          <a:p>
            <a:endParaRPr lang="pt-BR" dirty="0" smtClean="0">
              <a:solidFill>
                <a:schemeClr val="bg1"/>
              </a:solidFill>
            </a:endParaRPr>
          </a:p>
          <a:p>
            <a:r>
              <a:rPr lang="pt-BR" dirty="0" smtClean="0">
                <a:solidFill>
                  <a:schemeClr val="bg1"/>
                </a:solidFill>
              </a:rPr>
              <a:t>Licenciamento ambiental</a:t>
            </a:r>
          </a:p>
          <a:p>
            <a:endParaRPr lang="pt-BR" dirty="0" smtClean="0">
              <a:solidFill>
                <a:schemeClr val="bg1"/>
              </a:solidFill>
            </a:endParaRPr>
          </a:p>
          <a:p>
            <a:r>
              <a:rPr lang="pt-BR" dirty="0" err="1" smtClean="0">
                <a:solidFill>
                  <a:schemeClr val="bg1"/>
                </a:solidFill>
              </a:rPr>
              <a:t>APPs</a:t>
            </a:r>
            <a:r>
              <a:rPr lang="pt-BR" dirty="0" smtClean="0">
                <a:solidFill>
                  <a:schemeClr val="bg1"/>
                </a:solidFill>
              </a:rPr>
              <a:t> – Novo Código Florestal – faixa </a:t>
            </a:r>
            <a:r>
              <a:rPr lang="pt-BR" i="1" dirty="0" smtClean="0">
                <a:solidFill>
                  <a:schemeClr val="bg1"/>
                </a:solidFill>
              </a:rPr>
              <a:t>não </a:t>
            </a:r>
            <a:r>
              <a:rPr lang="pt-BR" i="1" dirty="0" err="1" smtClean="0">
                <a:solidFill>
                  <a:schemeClr val="bg1"/>
                </a:solidFill>
              </a:rPr>
              <a:t>edificável</a:t>
            </a:r>
            <a:endParaRPr lang="pt-BR" i="1" dirty="0" smtClean="0">
              <a:solidFill>
                <a:schemeClr val="bg1"/>
              </a:solidFill>
            </a:endParaRPr>
          </a:p>
          <a:p>
            <a:endParaRPr lang="pt-BR" dirty="0" smtClean="0">
              <a:solidFill>
                <a:schemeClr val="bg1"/>
              </a:solidFill>
            </a:endParaRPr>
          </a:p>
          <a:p>
            <a:r>
              <a:rPr lang="pt-BR" dirty="0" smtClean="0">
                <a:solidFill>
                  <a:schemeClr val="bg1"/>
                </a:solidFill>
              </a:rPr>
              <a:t>ÁREAS VERDES E INSTITUCIONAIS (possibilidade de desafetação)</a:t>
            </a:r>
          </a:p>
          <a:p>
            <a:endParaRPr lang="pt-BR" dirty="0" smtClean="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3600" dirty="0" smtClean="0">
                <a:solidFill>
                  <a:schemeClr val="bg1"/>
                </a:solidFill>
              </a:rPr>
              <a:t>LICENCIAMENTO </a:t>
            </a:r>
            <a:r>
              <a:rPr lang="pt-BR" sz="3600" dirty="0" smtClean="0">
                <a:solidFill>
                  <a:schemeClr val="bg1"/>
                </a:solidFill>
              </a:rPr>
              <a:t>AMBIENTAL</a:t>
            </a:r>
            <a:endParaRPr lang="pt-BR" sz="3600" dirty="0">
              <a:solidFill>
                <a:schemeClr val="bg1"/>
              </a:solidFill>
            </a:endParaRPr>
          </a:p>
        </p:txBody>
      </p:sp>
      <p:sp>
        <p:nvSpPr>
          <p:cNvPr id="3" name="Espaço Reservado para Conteúdo 2"/>
          <p:cNvSpPr>
            <a:spLocks noGrp="1"/>
          </p:cNvSpPr>
          <p:nvPr>
            <p:ph idx="1"/>
          </p:nvPr>
        </p:nvSpPr>
        <p:spPr/>
        <p:txBody>
          <a:bodyPr/>
          <a:lstStyle/>
          <a:p>
            <a:pPr algn="just"/>
            <a:r>
              <a:rPr lang="pt-BR" dirty="0" smtClean="0">
                <a:solidFill>
                  <a:schemeClr val="bg1"/>
                </a:solidFill>
              </a:rPr>
              <a:t>(Lei 6938/81)- Art. 10. A construção, instalação, ampliação e funcionamento de estabelecimentos e atividades utilizadores de recursos ambientais, efetiva ou potencialmente poluidores ou capazes, sob qualquer forma, de causar degradação ambiental dependerão de prévio licenciamento ambiental. (Redação dada pela Lei Complementar nº 140, de 2011)</a:t>
            </a:r>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3600" dirty="0" smtClean="0">
                <a:solidFill>
                  <a:schemeClr val="bg1"/>
                </a:solidFill>
              </a:rPr>
              <a:t>LICENCIAMENTO </a:t>
            </a:r>
            <a:r>
              <a:rPr lang="pt-BR" sz="3600" dirty="0" smtClean="0">
                <a:solidFill>
                  <a:schemeClr val="bg1"/>
                </a:solidFill>
              </a:rPr>
              <a:t>AMBIENTAL</a:t>
            </a:r>
            <a:endParaRPr lang="pt-BR" sz="3600" dirty="0">
              <a:solidFill>
                <a:schemeClr val="bg1"/>
              </a:solidFill>
            </a:endParaRPr>
          </a:p>
        </p:txBody>
      </p:sp>
      <p:sp>
        <p:nvSpPr>
          <p:cNvPr id="3" name="Espaço Reservado para Conteúdo 2"/>
          <p:cNvSpPr>
            <a:spLocks noGrp="1"/>
          </p:cNvSpPr>
          <p:nvPr>
            <p:ph idx="1"/>
          </p:nvPr>
        </p:nvSpPr>
        <p:spPr/>
        <p:txBody>
          <a:bodyPr/>
          <a:lstStyle/>
          <a:p>
            <a:pPr algn="just"/>
            <a:r>
              <a:rPr lang="pt-BR" sz="2800" dirty="0" smtClean="0">
                <a:solidFill>
                  <a:schemeClr val="bg1"/>
                </a:solidFill>
              </a:rPr>
              <a:t>(CONAMA 237) </a:t>
            </a:r>
            <a:r>
              <a:rPr lang="pt-BR" sz="1600" dirty="0" smtClean="0">
                <a:solidFill>
                  <a:schemeClr val="bg1"/>
                </a:solidFill>
              </a:rPr>
              <a:t>Art. 8º - O Poder Público, no exercício de sua competência de controle, expedirá as seguintes licenças:</a:t>
            </a:r>
          </a:p>
          <a:p>
            <a:pPr algn="just"/>
            <a:r>
              <a:rPr lang="pt-BR" sz="1600" dirty="0" smtClean="0">
                <a:solidFill>
                  <a:schemeClr val="bg1"/>
                </a:solidFill>
              </a:rPr>
              <a:t>I - Licença Prévia (LP) - concedida na fase preliminar do planejamento do empreendimento ou atividade aprovando sua localização e concepção, atestando a viabilidade ambiental e estabelecendo os requisitos básicos e condicionantes a serem atendidos nas próximas fases de sua implementação;</a:t>
            </a:r>
          </a:p>
          <a:p>
            <a:pPr algn="just"/>
            <a:r>
              <a:rPr lang="pt-BR" sz="1600" dirty="0" smtClean="0">
                <a:solidFill>
                  <a:schemeClr val="bg1"/>
                </a:solidFill>
              </a:rPr>
              <a:t>II - Licença de Instalação (LI) - autoriza</a:t>
            </a:r>
            <a:r>
              <a:rPr lang="pt-BR" sz="1600" i="1" dirty="0" smtClean="0">
                <a:solidFill>
                  <a:schemeClr val="bg1"/>
                </a:solidFill>
              </a:rPr>
              <a:t> </a:t>
            </a:r>
            <a:r>
              <a:rPr lang="pt-BR" sz="1600" dirty="0" smtClean="0">
                <a:solidFill>
                  <a:schemeClr val="bg1"/>
                </a:solidFill>
              </a:rPr>
              <a:t>a instalação do empreendimento ou atividade de acordo com as especificações constantes dos planos, programas e projetos aprovados, incluindo as medidas de controle ambiental e demais condicionantes</a:t>
            </a:r>
            <a:r>
              <a:rPr lang="pt-BR" sz="1600" i="1" dirty="0" smtClean="0">
                <a:solidFill>
                  <a:schemeClr val="bg1"/>
                </a:solidFill>
              </a:rPr>
              <a:t>, </a:t>
            </a:r>
            <a:r>
              <a:rPr lang="pt-BR" sz="1600" dirty="0" smtClean="0">
                <a:solidFill>
                  <a:schemeClr val="bg1"/>
                </a:solidFill>
              </a:rPr>
              <a:t>da qual constituem motivo determinante;</a:t>
            </a:r>
          </a:p>
          <a:p>
            <a:pPr algn="just"/>
            <a:r>
              <a:rPr lang="pt-BR" sz="1600" dirty="0" smtClean="0">
                <a:solidFill>
                  <a:schemeClr val="bg1"/>
                </a:solidFill>
              </a:rPr>
              <a:t>III - Licença de Operação (LO) - autoriza</a:t>
            </a:r>
            <a:r>
              <a:rPr lang="pt-BR" sz="1600" i="1" dirty="0" smtClean="0">
                <a:solidFill>
                  <a:schemeClr val="bg1"/>
                </a:solidFill>
              </a:rPr>
              <a:t> </a:t>
            </a:r>
            <a:r>
              <a:rPr lang="pt-BR" sz="1600" dirty="0" smtClean="0">
                <a:solidFill>
                  <a:schemeClr val="bg1"/>
                </a:solidFill>
              </a:rPr>
              <a:t>a operação da atividade ou empreendimento, após a verificação do efetivo cumprimento do que consta das licenças anteriores, com as medidas de controle ambiental e condicionantes determinados para a operação.</a:t>
            </a:r>
          </a:p>
          <a:p>
            <a:pPr algn="just"/>
            <a:r>
              <a:rPr lang="pt-BR" sz="1600" dirty="0" smtClean="0">
                <a:solidFill>
                  <a:schemeClr val="bg1"/>
                </a:solidFill>
              </a:rPr>
              <a:t>Parágrafo único - As licenças ambientais poderão ser expedidas isolada ou sucessivamente, de acordo com a natureza, características e fase do empreendimento ou atividade.</a:t>
            </a:r>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3600" dirty="0" smtClean="0">
                <a:solidFill>
                  <a:schemeClr val="bg1"/>
                </a:solidFill>
              </a:rPr>
              <a:t>LICENCIAMENTO AMBIENTAL DOS LOTEAMENTOS</a:t>
            </a:r>
            <a:endParaRPr lang="pt-BR" sz="3600" dirty="0">
              <a:solidFill>
                <a:schemeClr val="bg1"/>
              </a:solidFill>
            </a:endParaRPr>
          </a:p>
        </p:txBody>
      </p:sp>
      <p:sp>
        <p:nvSpPr>
          <p:cNvPr id="3" name="Espaço Reservado para Conteúdo 2"/>
          <p:cNvSpPr>
            <a:spLocks noGrp="1"/>
          </p:cNvSpPr>
          <p:nvPr>
            <p:ph idx="1"/>
          </p:nvPr>
        </p:nvSpPr>
        <p:spPr/>
        <p:txBody>
          <a:bodyPr/>
          <a:lstStyle/>
          <a:p>
            <a:pPr algn="just"/>
            <a:r>
              <a:rPr lang="pt-BR" sz="2800" dirty="0" smtClean="0">
                <a:solidFill>
                  <a:schemeClr val="bg1"/>
                </a:solidFill>
              </a:rPr>
              <a:t>(CONAMA 237)</a:t>
            </a:r>
          </a:p>
          <a:p>
            <a:pPr algn="just"/>
            <a:endParaRPr lang="pt-BR" sz="2800" dirty="0" smtClean="0">
              <a:solidFill>
                <a:schemeClr val="bg1"/>
              </a:solidFill>
            </a:endParaRPr>
          </a:p>
          <a:p>
            <a:pPr algn="just"/>
            <a:endParaRPr lang="pt-BR" sz="1600" dirty="0" smtClean="0">
              <a:solidFill>
                <a:schemeClr val="bg1"/>
              </a:solidFill>
            </a:endParaRPr>
          </a:p>
          <a:p>
            <a:r>
              <a:rPr lang="pt-BR" sz="1600" dirty="0" smtClean="0">
                <a:solidFill>
                  <a:schemeClr val="bg1"/>
                </a:solidFill>
              </a:rPr>
              <a:t>ANEXO 1 </a:t>
            </a:r>
          </a:p>
          <a:p>
            <a:r>
              <a:rPr lang="pt-BR" sz="1600" b="1" dirty="0" smtClean="0">
                <a:solidFill>
                  <a:schemeClr val="bg1"/>
                </a:solidFill>
              </a:rPr>
              <a:t>ATIVIDADES OU EMPREENDIMENTOS </a:t>
            </a:r>
            <a:br>
              <a:rPr lang="pt-BR" sz="1600" b="1" dirty="0" smtClean="0">
                <a:solidFill>
                  <a:schemeClr val="bg1"/>
                </a:solidFill>
              </a:rPr>
            </a:br>
            <a:r>
              <a:rPr lang="pt-BR" sz="1600" b="1" dirty="0" smtClean="0">
                <a:solidFill>
                  <a:schemeClr val="bg1"/>
                </a:solidFill>
              </a:rPr>
              <a:t>SUJEITAS AO LICENCIAMENTO AMBIENTAL</a:t>
            </a:r>
          </a:p>
          <a:p>
            <a:pPr algn="just"/>
            <a:endParaRPr lang="pt-BR" sz="1600" dirty="0" smtClean="0">
              <a:solidFill>
                <a:schemeClr val="bg1"/>
              </a:solidFill>
            </a:endParaRPr>
          </a:p>
          <a:p>
            <a:r>
              <a:rPr lang="pt-BR" sz="1600" b="1" dirty="0" smtClean="0">
                <a:solidFill>
                  <a:schemeClr val="bg1"/>
                </a:solidFill>
              </a:rPr>
              <a:t>Atividades diversas</a:t>
            </a:r>
          </a:p>
          <a:p>
            <a:r>
              <a:rPr lang="pt-BR" sz="1600" dirty="0" smtClean="0">
                <a:solidFill>
                  <a:schemeClr val="bg1"/>
                </a:solidFill>
              </a:rPr>
              <a:t>- parcelamento do solo</a:t>
            </a:r>
          </a:p>
          <a:p>
            <a:pPr algn="just"/>
            <a:endParaRPr lang="pt-BR" sz="1600" dirty="0" smtClean="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3600" dirty="0" smtClean="0">
                <a:solidFill>
                  <a:schemeClr val="bg1"/>
                </a:solidFill>
              </a:rPr>
              <a:t>LICENCIAMENTO AMBIENTAL DOS LOTEAMENTOS</a:t>
            </a:r>
            <a:endParaRPr lang="pt-BR" sz="3600" dirty="0">
              <a:solidFill>
                <a:schemeClr val="bg1"/>
              </a:solidFill>
            </a:endParaRPr>
          </a:p>
        </p:txBody>
      </p:sp>
      <p:sp>
        <p:nvSpPr>
          <p:cNvPr id="5" name="Espaço Reservado para Conteúdo 4"/>
          <p:cNvSpPr>
            <a:spLocks noGrp="1"/>
          </p:cNvSpPr>
          <p:nvPr>
            <p:ph idx="1"/>
          </p:nvPr>
        </p:nvSpPr>
        <p:spPr/>
        <p:txBody>
          <a:bodyPr/>
          <a:lstStyle/>
          <a:p>
            <a:pPr algn="just"/>
            <a:r>
              <a:rPr lang="pt-BR" sz="2000" dirty="0" smtClean="0">
                <a:solidFill>
                  <a:schemeClr val="bg1"/>
                </a:solidFill>
              </a:rPr>
              <a:t>Novos loteamentos: LP, LI e LO (caso necessário)</a:t>
            </a:r>
          </a:p>
          <a:p>
            <a:pPr algn="just"/>
            <a:endParaRPr lang="pt-BR" sz="2000" dirty="0" smtClean="0">
              <a:solidFill>
                <a:schemeClr val="bg1"/>
              </a:solidFill>
            </a:endParaRPr>
          </a:p>
          <a:p>
            <a:pPr algn="just"/>
            <a:r>
              <a:rPr lang="pt-BR" sz="2000" dirty="0" smtClean="0">
                <a:solidFill>
                  <a:schemeClr val="bg1"/>
                </a:solidFill>
              </a:rPr>
              <a:t>REGULARIZAÇÃO:</a:t>
            </a:r>
          </a:p>
          <a:p>
            <a:pPr algn="just"/>
            <a:endParaRPr lang="pt-BR" sz="2000" dirty="0" smtClean="0">
              <a:solidFill>
                <a:schemeClr val="bg1"/>
              </a:solidFill>
            </a:endParaRPr>
          </a:p>
          <a:p>
            <a:pPr lvl="1" algn="just">
              <a:buFontTx/>
              <a:buChar char="-"/>
            </a:pPr>
            <a:r>
              <a:rPr lang="pt-BR" sz="2000" dirty="0" smtClean="0">
                <a:solidFill>
                  <a:schemeClr val="bg1"/>
                </a:solidFill>
              </a:rPr>
              <a:t>Na r</a:t>
            </a:r>
            <a:r>
              <a:rPr lang="pt-BR" sz="2000" dirty="0" smtClean="0">
                <a:solidFill>
                  <a:schemeClr val="bg1"/>
                </a:solidFill>
              </a:rPr>
              <a:t>eg. </a:t>
            </a:r>
            <a:r>
              <a:rPr lang="pt-BR" sz="2000" dirty="0" smtClean="0">
                <a:solidFill>
                  <a:schemeClr val="bg1"/>
                </a:solidFill>
              </a:rPr>
              <a:t>p</a:t>
            </a:r>
            <a:r>
              <a:rPr lang="pt-BR" sz="2000" dirty="0" smtClean="0">
                <a:solidFill>
                  <a:schemeClr val="bg1"/>
                </a:solidFill>
              </a:rPr>
              <a:t>or interesse social e interesse específico (Lei 11977/09 – </a:t>
            </a:r>
            <a:r>
              <a:rPr lang="pt-BR" sz="2000" dirty="0" err="1" smtClean="0">
                <a:solidFill>
                  <a:schemeClr val="bg1"/>
                </a:solidFill>
              </a:rPr>
              <a:t>arts</a:t>
            </a:r>
            <a:r>
              <a:rPr lang="pt-BR" sz="2000" dirty="0" smtClean="0">
                <a:solidFill>
                  <a:schemeClr val="bg1"/>
                </a:solidFill>
              </a:rPr>
              <a:t>. 53 e 61) – exige LA</a:t>
            </a:r>
          </a:p>
          <a:p>
            <a:pPr algn="just"/>
            <a:endParaRPr lang="pt-BR" sz="2000" dirty="0" smtClean="0">
              <a:solidFill>
                <a:schemeClr val="bg1"/>
              </a:solidFill>
            </a:endParaRPr>
          </a:p>
          <a:p>
            <a:pPr lvl="1" algn="just"/>
            <a:r>
              <a:rPr lang="pt-BR" sz="2000" dirty="0" smtClean="0">
                <a:solidFill>
                  <a:schemeClr val="bg1"/>
                </a:solidFill>
              </a:rPr>
              <a:t>Na </a:t>
            </a:r>
            <a:r>
              <a:rPr lang="pt-BR" sz="2000" dirty="0" smtClean="0">
                <a:solidFill>
                  <a:schemeClr val="bg1"/>
                </a:solidFill>
              </a:rPr>
              <a:t>regularização pelo More Legal:</a:t>
            </a:r>
          </a:p>
          <a:p>
            <a:pPr algn="just"/>
            <a:endParaRPr lang="pt-BR" sz="2000" dirty="0" smtClean="0">
              <a:solidFill>
                <a:schemeClr val="bg1"/>
              </a:solidFill>
            </a:endParaRPr>
          </a:p>
          <a:p>
            <a:pPr lvl="2" algn="just"/>
            <a:r>
              <a:rPr lang="pt-BR" sz="2000" dirty="0" smtClean="0">
                <a:solidFill>
                  <a:schemeClr val="bg1"/>
                </a:solidFill>
              </a:rPr>
              <a:t>Novas obras: exige-se</a:t>
            </a:r>
          </a:p>
          <a:p>
            <a:pPr algn="just"/>
            <a:endParaRPr lang="pt-BR" sz="2000" dirty="0" smtClean="0">
              <a:solidFill>
                <a:schemeClr val="bg1"/>
              </a:solidFill>
            </a:endParaRPr>
          </a:p>
          <a:p>
            <a:pPr lvl="2" algn="just"/>
            <a:r>
              <a:rPr lang="pt-BR" sz="2000" dirty="0" smtClean="0">
                <a:solidFill>
                  <a:schemeClr val="bg1"/>
                </a:solidFill>
              </a:rPr>
              <a:t>Regularização da situação consolidada: não se exige</a:t>
            </a:r>
          </a:p>
          <a:p>
            <a:pPr algn="just"/>
            <a:endParaRPr lang="pt-BR" sz="2000" dirty="0" smtClean="0">
              <a:solidFill>
                <a:schemeClr val="bg1"/>
              </a:solidFill>
            </a:endParaRPr>
          </a:p>
          <a:p>
            <a:pPr algn="just"/>
            <a:endParaRPr lang="pt-BR" sz="2000" dirty="0" smtClean="0">
              <a:solidFill>
                <a:schemeClr val="bg1"/>
              </a:solidFill>
            </a:endParaRPr>
          </a:p>
          <a:p>
            <a:pPr algn="just"/>
            <a:endParaRPr lang="pt-BR" sz="2000"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bg1"/>
                </a:solidFill>
              </a:rPr>
              <a:t>APP e faixas não edificáveis</a:t>
            </a:r>
            <a:endParaRPr lang="pt-BR" dirty="0">
              <a:solidFill>
                <a:schemeClr val="bg1"/>
              </a:solidFill>
            </a:endParaRPr>
          </a:p>
        </p:txBody>
      </p:sp>
      <p:sp>
        <p:nvSpPr>
          <p:cNvPr id="3" name="Espaço Reservado para Conteúdo 2"/>
          <p:cNvSpPr>
            <a:spLocks noGrp="1"/>
          </p:cNvSpPr>
          <p:nvPr>
            <p:ph idx="1"/>
          </p:nvPr>
        </p:nvSpPr>
        <p:spPr/>
        <p:txBody>
          <a:bodyPr/>
          <a:lstStyle/>
          <a:p>
            <a:pPr algn="just"/>
            <a:r>
              <a:rPr lang="pt-BR" sz="2800" dirty="0" smtClean="0">
                <a:solidFill>
                  <a:schemeClr val="bg1"/>
                </a:solidFill>
              </a:rPr>
              <a:t>Qual a área/espaço </a:t>
            </a:r>
            <a:r>
              <a:rPr lang="pt-BR" sz="2800" dirty="0" err="1" smtClean="0">
                <a:solidFill>
                  <a:schemeClr val="bg1"/>
                </a:solidFill>
              </a:rPr>
              <a:t>não-edificável</a:t>
            </a:r>
            <a:r>
              <a:rPr lang="pt-BR" sz="2800" dirty="0" smtClean="0">
                <a:solidFill>
                  <a:schemeClr val="bg1"/>
                </a:solidFill>
              </a:rPr>
              <a:t> em solo urbano????</a:t>
            </a:r>
          </a:p>
          <a:p>
            <a:pPr algn="just"/>
            <a:endParaRPr lang="pt-BR" sz="2800" dirty="0" smtClean="0">
              <a:solidFill>
                <a:schemeClr val="bg1"/>
              </a:solidFill>
            </a:endParaRPr>
          </a:p>
          <a:p>
            <a:pPr algn="just"/>
            <a:r>
              <a:rPr lang="pt-BR" sz="2800" dirty="0" smtClean="0">
                <a:solidFill>
                  <a:schemeClr val="bg1"/>
                </a:solidFill>
              </a:rPr>
              <a:t>Lei </a:t>
            </a:r>
            <a:r>
              <a:rPr lang="pt-BR" sz="2800" dirty="0" smtClean="0">
                <a:solidFill>
                  <a:schemeClr val="bg1"/>
                </a:solidFill>
              </a:rPr>
              <a:t>6766/79- Art. 4º - III - ao longo das águas correntes e dormentes e das faixas de domínio público das rodovias e ferrovias, será obrigatória a reserva de </a:t>
            </a:r>
            <a:r>
              <a:rPr lang="pt-BR" sz="2800" b="1" u="sng" dirty="0" smtClean="0">
                <a:solidFill>
                  <a:schemeClr val="bg1"/>
                </a:solidFill>
              </a:rPr>
              <a:t>uma faixa </a:t>
            </a:r>
            <a:r>
              <a:rPr lang="pt-BR" sz="2800" b="1" u="sng" dirty="0" err="1" smtClean="0">
                <a:solidFill>
                  <a:schemeClr val="bg1"/>
                </a:solidFill>
              </a:rPr>
              <a:t>não-edificável</a:t>
            </a:r>
            <a:r>
              <a:rPr lang="pt-BR" sz="2800" b="1" u="sng" dirty="0" smtClean="0">
                <a:solidFill>
                  <a:schemeClr val="bg1"/>
                </a:solidFill>
              </a:rPr>
              <a:t> de 15 (quinze) metros de cada lado</a:t>
            </a:r>
            <a:r>
              <a:rPr lang="pt-BR" sz="2800" dirty="0" smtClean="0">
                <a:solidFill>
                  <a:schemeClr val="bg1"/>
                </a:solidFill>
              </a:rPr>
              <a:t>, salvo maiores exigências da legislação </a:t>
            </a:r>
            <a:r>
              <a:rPr lang="pt-BR" sz="2800" dirty="0" smtClean="0">
                <a:solidFill>
                  <a:schemeClr val="bg1"/>
                </a:solidFill>
              </a:rPr>
              <a:t>específica;</a:t>
            </a:r>
            <a:endParaRPr lang="pt-BR" sz="2800" dirty="0" smtClean="0">
              <a:solidFill>
                <a:schemeClr val="bg1"/>
              </a:solidFill>
            </a:endParaRPr>
          </a:p>
          <a:p>
            <a:endParaRPr lang="pt-BR" sz="2800" dirty="0"/>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2800" dirty="0" smtClean="0">
                <a:solidFill>
                  <a:schemeClr val="bg1"/>
                </a:solidFill>
                <a:latin typeface="Calibri" pitchFamily="34" charset="0"/>
                <a:cs typeface="Calibri" pitchFamily="34" charset="0"/>
              </a:rPr>
              <a:t>Lei Federal nº 12.651/2012 – Novo Código Florestal</a:t>
            </a:r>
            <a:endParaRPr lang="pt-BR" sz="2800" dirty="0">
              <a:solidFill>
                <a:schemeClr val="bg1"/>
              </a:solidFill>
            </a:endParaRPr>
          </a:p>
        </p:txBody>
      </p:sp>
      <p:sp>
        <p:nvSpPr>
          <p:cNvPr id="3" name="Espaço Reservado para Conteúdo 2"/>
          <p:cNvSpPr>
            <a:spLocks noGrp="1"/>
          </p:cNvSpPr>
          <p:nvPr>
            <p:ph idx="1"/>
          </p:nvPr>
        </p:nvSpPr>
        <p:spPr/>
        <p:txBody>
          <a:bodyPr/>
          <a:lstStyle/>
          <a:p>
            <a:pPr marL="0" indent="360363" algn="just">
              <a:defRPr/>
            </a:pPr>
            <a:r>
              <a:rPr lang="pt-BR" b="1" dirty="0" smtClean="0">
                <a:solidFill>
                  <a:schemeClr val="bg1"/>
                </a:solidFill>
                <a:latin typeface="Calibri" pitchFamily="34" charset="0"/>
                <a:cs typeface="Calibri" pitchFamily="34" charset="0"/>
              </a:rPr>
              <a:t>Área de Preservação Permanente - APP: </a:t>
            </a:r>
          </a:p>
          <a:p>
            <a:pPr marL="0" indent="360363" algn="just">
              <a:defRPr/>
            </a:pPr>
            <a:r>
              <a:rPr lang="pt-BR" b="1" dirty="0" smtClean="0">
                <a:solidFill>
                  <a:schemeClr val="bg1"/>
                </a:solidFill>
                <a:latin typeface="Calibri" pitchFamily="34" charset="0"/>
                <a:cs typeface="Calibri" pitchFamily="34" charset="0"/>
              </a:rPr>
              <a:t>(art. 3º, II) área protegida, </a:t>
            </a:r>
            <a:r>
              <a:rPr lang="pt-BR" b="1" u="sng" dirty="0" smtClean="0">
                <a:solidFill>
                  <a:srgbClr val="FFFF00"/>
                </a:solidFill>
                <a:latin typeface="Calibri" pitchFamily="34" charset="0"/>
                <a:cs typeface="Calibri" pitchFamily="34" charset="0"/>
              </a:rPr>
              <a:t>coberta ou não por vegetação nativa</a:t>
            </a:r>
            <a:r>
              <a:rPr lang="pt-BR" b="1" dirty="0" smtClean="0">
                <a:solidFill>
                  <a:schemeClr val="bg1"/>
                </a:solidFill>
                <a:latin typeface="Calibri" pitchFamily="34" charset="0"/>
                <a:cs typeface="Calibri" pitchFamily="34" charset="0"/>
              </a:rPr>
              <a:t>, com a função ambiental de preservar os recursos hídricos, a paisagem, a estabilidade geológica e a biodiversidade, facilitar o fluxo gênico de fauna e flora, proteger o solo e assegurar o bem-estar das populações humanas; </a:t>
            </a:r>
          </a:p>
          <a:p>
            <a:pPr marL="0" indent="360363" algn="just">
              <a:buNone/>
              <a:defRPr/>
            </a:pPr>
            <a:endParaRPr lang="pt-BR" b="1" dirty="0" smtClean="0">
              <a:solidFill>
                <a:schemeClr val="bg1"/>
              </a:solidFill>
              <a:latin typeface="Calibri" pitchFamily="34" charset="0"/>
              <a:cs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2800" dirty="0" smtClean="0">
                <a:solidFill>
                  <a:schemeClr val="bg1"/>
                </a:solidFill>
                <a:latin typeface="Calibri" pitchFamily="34" charset="0"/>
                <a:cs typeface="Calibri" pitchFamily="34" charset="0"/>
              </a:rPr>
              <a:t>Lei Federal nº 12.651/2012 – Novo Código Florestal</a:t>
            </a:r>
            <a:endParaRPr lang="pt-BR" sz="2800" dirty="0">
              <a:solidFill>
                <a:schemeClr val="bg1"/>
              </a:solidFill>
            </a:endParaRPr>
          </a:p>
        </p:txBody>
      </p:sp>
      <p:sp>
        <p:nvSpPr>
          <p:cNvPr id="3" name="Espaço Reservado para Conteúdo 2"/>
          <p:cNvSpPr>
            <a:spLocks noGrp="1"/>
          </p:cNvSpPr>
          <p:nvPr>
            <p:ph idx="1"/>
          </p:nvPr>
        </p:nvSpPr>
        <p:spPr/>
        <p:txBody>
          <a:bodyPr/>
          <a:lstStyle/>
          <a:p>
            <a:pPr marL="0" indent="0" algn="just">
              <a:buFont typeface="Wingdings" pitchFamily="2" charset="2"/>
              <a:buNone/>
              <a:defRPr/>
            </a:pPr>
            <a:r>
              <a:rPr lang="pt-BR" sz="2800" b="1" dirty="0" smtClean="0">
                <a:solidFill>
                  <a:schemeClr val="bg1"/>
                </a:solidFill>
                <a:latin typeface="Calibri" pitchFamily="34" charset="0"/>
                <a:cs typeface="Calibri" pitchFamily="34" charset="0"/>
              </a:rPr>
              <a:t>Art. 4º Considera-se Área de Preservação Permanente, em </a:t>
            </a:r>
            <a:r>
              <a:rPr lang="pt-BR" sz="2800" b="1" u="sng" dirty="0" smtClean="0">
                <a:solidFill>
                  <a:srgbClr val="FFFF00"/>
                </a:solidFill>
                <a:latin typeface="Calibri" pitchFamily="34" charset="0"/>
                <a:cs typeface="Calibri" pitchFamily="34" charset="0"/>
              </a:rPr>
              <a:t>zonas rurais ou urbanas</a:t>
            </a:r>
            <a:r>
              <a:rPr lang="pt-BR" sz="2800" b="1" dirty="0" smtClean="0">
                <a:solidFill>
                  <a:schemeClr val="bg1"/>
                </a:solidFill>
                <a:latin typeface="Calibri" pitchFamily="34" charset="0"/>
                <a:cs typeface="Calibri" pitchFamily="34" charset="0"/>
              </a:rPr>
              <a:t>, para os efeitos desta Lei:</a:t>
            </a:r>
          </a:p>
          <a:p>
            <a:pPr marL="0" indent="0" algn="just">
              <a:buFont typeface="Wingdings" pitchFamily="2" charset="2"/>
              <a:buNone/>
              <a:defRPr/>
            </a:pPr>
            <a:r>
              <a:rPr lang="pt-BR" sz="2800" b="1" dirty="0" smtClean="0">
                <a:solidFill>
                  <a:schemeClr val="bg1"/>
                </a:solidFill>
                <a:latin typeface="Calibri" pitchFamily="34" charset="0"/>
                <a:cs typeface="Calibri" pitchFamily="34" charset="0"/>
              </a:rPr>
              <a:t>I – as faixas marginais de qualquer </a:t>
            </a:r>
            <a:r>
              <a:rPr lang="pt-BR" sz="2800" b="1" dirty="0" smtClean="0">
                <a:solidFill>
                  <a:srgbClr val="FFFF00"/>
                </a:solidFill>
                <a:latin typeface="Calibri" pitchFamily="34" charset="0"/>
                <a:cs typeface="Calibri" pitchFamily="34" charset="0"/>
              </a:rPr>
              <a:t>curso d’água natural</a:t>
            </a:r>
            <a:r>
              <a:rPr lang="pt-BR" sz="2800" b="1" dirty="0" smtClean="0">
                <a:solidFill>
                  <a:schemeClr val="bg1"/>
                </a:solidFill>
                <a:latin typeface="Calibri" pitchFamily="34" charset="0"/>
                <a:cs typeface="Calibri" pitchFamily="34" charset="0"/>
              </a:rPr>
              <a:t>, </a:t>
            </a:r>
            <a:r>
              <a:rPr lang="pt-BR" sz="2800" b="1" dirty="0" smtClean="0">
                <a:solidFill>
                  <a:srgbClr val="FFFF00"/>
                </a:solidFill>
                <a:latin typeface="Calibri" pitchFamily="34" charset="0"/>
                <a:cs typeface="Calibri" pitchFamily="34" charset="0"/>
              </a:rPr>
              <a:t>desde a borda da calha do leito regular</a:t>
            </a:r>
            <a:r>
              <a:rPr lang="pt-BR" sz="2800" b="1" dirty="0" smtClean="0">
                <a:solidFill>
                  <a:schemeClr val="bg1"/>
                </a:solidFill>
                <a:latin typeface="Calibri" pitchFamily="34" charset="0"/>
                <a:cs typeface="Calibri" pitchFamily="34" charset="0"/>
              </a:rPr>
              <a:t>, em largura mínima de:</a:t>
            </a:r>
          </a:p>
          <a:p>
            <a:pPr marL="0" indent="0" algn="just">
              <a:buFont typeface="Wingdings" pitchFamily="2" charset="2"/>
              <a:buNone/>
              <a:defRPr/>
            </a:pPr>
            <a:r>
              <a:rPr lang="pt-BR" sz="2800" b="1" dirty="0" smtClean="0">
                <a:solidFill>
                  <a:schemeClr val="bg1"/>
                </a:solidFill>
                <a:latin typeface="Calibri" pitchFamily="34" charset="0"/>
                <a:cs typeface="Calibri" pitchFamily="34" charset="0"/>
              </a:rPr>
              <a:t>a) 30 (trinta) metros, para os cursos d’água de menos de 10 (dez) metros de largura;</a:t>
            </a:r>
          </a:p>
          <a:p>
            <a:pPr marL="0" indent="0" algn="just">
              <a:buFont typeface="Wingdings" pitchFamily="2" charset="2"/>
              <a:buNone/>
              <a:defRPr/>
            </a:pPr>
            <a:r>
              <a:rPr lang="pt-BR" sz="2800" b="1" dirty="0" smtClean="0">
                <a:solidFill>
                  <a:schemeClr val="bg1"/>
                </a:solidFill>
                <a:latin typeface="Calibri" pitchFamily="34" charset="0"/>
                <a:cs typeface="Calibri" pitchFamily="34" charset="0"/>
              </a:rPr>
              <a:t>b) 50 c) 100 d) 200 e) 500</a:t>
            </a:r>
            <a:endParaRPr lang="pt-BR" sz="2400" b="1" dirty="0" smtClean="0">
              <a:solidFill>
                <a:schemeClr val="bg1"/>
              </a:solidFill>
              <a:latin typeface="Calibri" pitchFamily="34" charset="0"/>
              <a:cs typeface="Calibri" pitchFamily="34" charset="0"/>
            </a:endParaRPr>
          </a:p>
          <a:p>
            <a:pPr marL="0" indent="360363" algn="just">
              <a:defRPr/>
            </a:pPr>
            <a:endParaRPr lang="pt-BR" b="1" dirty="0" smtClean="0">
              <a:solidFill>
                <a:schemeClr val="bg1"/>
              </a:solidFill>
              <a:latin typeface="Calibri" pitchFamily="34" charset="0"/>
              <a:cs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2800" dirty="0" smtClean="0">
                <a:solidFill>
                  <a:schemeClr val="bg1"/>
                </a:solidFill>
                <a:latin typeface="Calibri" pitchFamily="34" charset="0"/>
                <a:cs typeface="Calibri" pitchFamily="34" charset="0"/>
              </a:rPr>
              <a:t>Lei Federal nº 12.651/2012 – Novo Código Florestal</a:t>
            </a:r>
            <a:endParaRPr lang="pt-BR" sz="2800" dirty="0">
              <a:solidFill>
                <a:schemeClr val="bg1"/>
              </a:solidFill>
            </a:endParaRPr>
          </a:p>
        </p:txBody>
      </p:sp>
      <p:sp>
        <p:nvSpPr>
          <p:cNvPr id="3" name="Espaço Reservado para Conteúdo 2"/>
          <p:cNvSpPr>
            <a:spLocks noGrp="1"/>
          </p:cNvSpPr>
          <p:nvPr>
            <p:ph idx="1"/>
          </p:nvPr>
        </p:nvSpPr>
        <p:spPr/>
        <p:txBody>
          <a:bodyPr/>
          <a:lstStyle/>
          <a:p>
            <a:pPr marL="0" indent="0" algn="just">
              <a:buFont typeface="Wingdings" pitchFamily="2" charset="2"/>
              <a:buNone/>
              <a:defRPr/>
            </a:pPr>
            <a:r>
              <a:rPr lang="pt-BR" sz="2800" b="1" dirty="0" smtClean="0">
                <a:solidFill>
                  <a:schemeClr val="bg1"/>
                </a:solidFill>
                <a:latin typeface="Calibri" pitchFamily="34" charset="0"/>
                <a:cs typeface="Calibri" pitchFamily="34" charset="0"/>
              </a:rPr>
              <a:t>§10. No caso de</a:t>
            </a:r>
            <a:r>
              <a:rPr lang="pt-BR" sz="2800" b="1" dirty="0" smtClean="0">
                <a:solidFill>
                  <a:srgbClr val="FFFF00"/>
                </a:solidFill>
                <a:latin typeface="Calibri" pitchFamily="34" charset="0"/>
                <a:cs typeface="Calibri" pitchFamily="34" charset="0"/>
              </a:rPr>
              <a:t> áreas urbanas</a:t>
            </a:r>
            <a:r>
              <a:rPr lang="pt-BR" sz="2800" b="1" dirty="0" smtClean="0">
                <a:solidFill>
                  <a:schemeClr val="bg1"/>
                </a:solidFill>
                <a:latin typeface="Calibri" pitchFamily="34" charset="0"/>
                <a:cs typeface="Calibri" pitchFamily="34" charset="0"/>
              </a:rPr>
              <a:t>, assim entendidas as compreendidas nos perímetros urbanos definidos por lei municipal,  e nas  regiões  metropolitanas e aglomerações urbanas, </a:t>
            </a:r>
            <a:r>
              <a:rPr lang="pt-BR" sz="2800" b="1" dirty="0" smtClean="0">
                <a:solidFill>
                  <a:srgbClr val="FFFF00"/>
                </a:solidFill>
                <a:latin typeface="Calibri" pitchFamily="34" charset="0"/>
                <a:cs typeface="Calibri" pitchFamily="34" charset="0"/>
              </a:rPr>
              <a:t>observar-se-á o disposto nos respectivos Planos Diretores e Leis Municipais de Uso do Solo</a:t>
            </a:r>
            <a:r>
              <a:rPr lang="pt-BR" sz="2800" b="1" dirty="0" smtClean="0">
                <a:solidFill>
                  <a:schemeClr val="bg1"/>
                </a:solidFill>
                <a:latin typeface="Calibri" pitchFamily="34" charset="0"/>
                <a:cs typeface="Calibri" pitchFamily="34" charset="0"/>
              </a:rPr>
              <a:t>, </a:t>
            </a:r>
            <a:r>
              <a:rPr lang="pt-BR" sz="2800" b="1" u="sng" dirty="0" smtClean="0">
                <a:solidFill>
                  <a:srgbClr val="FFFF00"/>
                </a:solidFill>
                <a:latin typeface="Calibri" pitchFamily="34" charset="0"/>
                <a:cs typeface="Calibri" pitchFamily="34" charset="0"/>
              </a:rPr>
              <a:t>sem prejuízo do disposto nos incisos do caput</a:t>
            </a:r>
            <a:r>
              <a:rPr lang="pt-BR" sz="2800" b="1" dirty="0" smtClean="0">
                <a:solidFill>
                  <a:srgbClr val="FFFF00"/>
                </a:solidFill>
                <a:latin typeface="Calibri" pitchFamily="34" charset="0"/>
                <a:cs typeface="Calibri" pitchFamily="34" charset="0"/>
              </a:rPr>
              <a:t>. </a:t>
            </a:r>
            <a:r>
              <a:rPr lang="pt-BR" sz="2800" b="1" dirty="0" smtClean="0">
                <a:solidFill>
                  <a:schemeClr val="bg1"/>
                </a:solidFill>
                <a:latin typeface="Calibri" pitchFamily="34" charset="0"/>
                <a:cs typeface="Calibri" pitchFamily="34" charset="0"/>
              </a:rPr>
              <a:t>(Incluído pela Medida Provisória nº 571, de 2012).</a:t>
            </a:r>
            <a:endParaRPr lang="pt-BR" sz="2400" b="1" dirty="0" smtClean="0">
              <a:solidFill>
                <a:schemeClr val="bg1"/>
              </a:solidFill>
              <a:latin typeface="Calibri" pitchFamily="34" charset="0"/>
              <a:cs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r>
              <a:rPr lang="pt-BR" smtClean="0">
                <a:solidFill>
                  <a:schemeClr val="bg1"/>
                </a:solidFill>
                <a:latin typeface="Calibri" pitchFamily="34" charset="0"/>
              </a:rPr>
              <a:t>Estado Liberal – Estado Social</a:t>
            </a:r>
          </a:p>
        </p:txBody>
      </p:sp>
      <p:sp>
        <p:nvSpPr>
          <p:cNvPr id="9219" name="Rectangle 3"/>
          <p:cNvSpPr>
            <a:spLocks noGrp="1" noChangeArrowheads="1"/>
          </p:cNvSpPr>
          <p:nvPr>
            <p:ph type="body" idx="4294967295"/>
          </p:nvPr>
        </p:nvSpPr>
        <p:spPr>
          <a:xfrm>
            <a:off x="395288" y="1916113"/>
            <a:ext cx="8229600" cy="4525962"/>
          </a:xfrm>
        </p:spPr>
        <p:txBody>
          <a:bodyPr/>
          <a:lstStyle/>
          <a:p>
            <a:pPr algn="just">
              <a:lnSpc>
                <a:spcPct val="80000"/>
              </a:lnSpc>
            </a:pPr>
            <a:endParaRPr lang="pt-BR" sz="2800" smtClean="0">
              <a:latin typeface="Calibri" pitchFamily="34" charset="0"/>
            </a:endParaRPr>
          </a:p>
          <a:p>
            <a:pPr algn="just">
              <a:lnSpc>
                <a:spcPct val="80000"/>
              </a:lnSpc>
              <a:buFont typeface="Wingdings" pitchFamily="2" charset="2"/>
              <a:buChar char="ü"/>
            </a:pPr>
            <a:r>
              <a:rPr lang="pt-BR" sz="2800" b="1" smtClean="0">
                <a:solidFill>
                  <a:schemeClr val="bg1"/>
                </a:solidFill>
                <a:latin typeface="Calibri" pitchFamily="34" charset="0"/>
              </a:rPr>
              <a:t>Estado Liberal (mínimo):</a:t>
            </a:r>
            <a:r>
              <a:rPr lang="pt-BR" sz="2800" smtClean="0">
                <a:solidFill>
                  <a:schemeClr val="bg1"/>
                </a:solidFill>
                <a:latin typeface="Calibri" pitchFamily="34" charset="0"/>
              </a:rPr>
              <a:t> garantir os direitos de liberdade, através de prestações eminentemente negativas e que incorporava vedações;</a:t>
            </a:r>
          </a:p>
          <a:p>
            <a:pPr algn="just">
              <a:lnSpc>
                <a:spcPct val="80000"/>
              </a:lnSpc>
              <a:buFont typeface="Wingdings" pitchFamily="2" charset="2"/>
              <a:buChar char="ü"/>
            </a:pPr>
            <a:endParaRPr lang="pt-BR" sz="2800" smtClean="0">
              <a:solidFill>
                <a:schemeClr val="bg1"/>
              </a:solidFill>
              <a:latin typeface="Calibri" pitchFamily="34" charset="0"/>
            </a:endParaRPr>
          </a:p>
          <a:p>
            <a:pPr algn="just">
              <a:lnSpc>
                <a:spcPct val="80000"/>
              </a:lnSpc>
              <a:buFont typeface="Wingdings" pitchFamily="2" charset="2"/>
              <a:buChar char="ü"/>
            </a:pPr>
            <a:r>
              <a:rPr lang="pt-BR" sz="2800" b="1" smtClean="0">
                <a:solidFill>
                  <a:schemeClr val="bg1"/>
                </a:solidFill>
                <a:latin typeface="Calibri" pitchFamily="34" charset="0"/>
              </a:rPr>
              <a:t>Estado Social</a:t>
            </a:r>
            <a:r>
              <a:rPr lang="pt-BR" sz="2800" smtClean="0">
                <a:solidFill>
                  <a:schemeClr val="bg1"/>
                </a:solidFill>
                <a:latin typeface="Calibri" pitchFamily="34" charset="0"/>
              </a:rPr>
              <a:t>: pressupõe prestações positivas do Estado, modo a proporcionar a igualdade, sendo sua obrigação não apenas não piorar as condições de vida dos cidadãos (Estado Liberal, compreendendo “direitos de”) mas também ainda melhorar (Estado Social, de bem-estar, que especifica “direitos a”). </a:t>
            </a:r>
          </a:p>
        </p:txBody>
      </p:sp>
      <p:sp>
        <p:nvSpPr>
          <p:cNvPr id="9220" name="Espaço Reservado para Número de Slide 3"/>
          <p:cNvSpPr>
            <a:spLocks noGrp="1"/>
          </p:cNvSpPr>
          <p:nvPr>
            <p:ph type="sldNum" sz="quarter" idx="12"/>
          </p:nvPr>
        </p:nvSpPr>
        <p:spPr>
          <a:noFill/>
        </p:spPr>
        <p:txBody>
          <a:bodyPr/>
          <a:lstStyle/>
          <a:p>
            <a:fld id="{48A06464-82F4-4457-95D3-67FFC8E7EC6D}" type="slidenum">
              <a:rPr lang="pt-BR" smtClean="0"/>
              <a:pPr/>
              <a:t>5</a:t>
            </a:fld>
            <a:endParaRPr lang="pt-BR" smtClean="0"/>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692696"/>
            <a:ext cx="8229600" cy="5433467"/>
          </a:xfrm>
        </p:spPr>
        <p:txBody>
          <a:bodyPr/>
          <a:lstStyle/>
          <a:p>
            <a:pPr algn="just"/>
            <a:r>
              <a:rPr lang="pt-BR" dirty="0" smtClean="0">
                <a:solidFill>
                  <a:schemeClr val="bg1"/>
                </a:solidFill>
              </a:rPr>
              <a:t>Assim, para novos empreendimentos, observar a APP integral prevista no Código Florestal e as faixas não </a:t>
            </a:r>
            <a:r>
              <a:rPr lang="pt-BR" dirty="0" err="1" smtClean="0">
                <a:solidFill>
                  <a:schemeClr val="bg1"/>
                </a:solidFill>
              </a:rPr>
              <a:t>eficáveis</a:t>
            </a:r>
            <a:r>
              <a:rPr lang="pt-BR" dirty="0" smtClean="0">
                <a:solidFill>
                  <a:schemeClr val="bg1"/>
                </a:solidFill>
              </a:rPr>
              <a:t> (margens de rodovias, ferrovias </a:t>
            </a:r>
            <a:r>
              <a:rPr lang="pt-BR" dirty="0" err="1" smtClean="0">
                <a:solidFill>
                  <a:schemeClr val="bg1"/>
                </a:solidFill>
              </a:rPr>
              <a:t>etc</a:t>
            </a:r>
            <a:r>
              <a:rPr lang="pt-BR" dirty="0" smtClean="0">
                <a:solidFill>
                  <a:schemeClr val="bg1"/>
                </a:solidFill>
              </a:rPr>
              <a:t>).</a:t>
            </a:r>
          </a:p>
          <a:p>
            <a:pPr algn="just"/>
            <a:endParaRPr lang="pt-BR" dirty="0" smtClean="0">
              <a:solidFill>
                <a:schemeClr val="bg1"/>
              </a:solidFill>
            </a:endParaRPr>
          </a:p>
          <a:p>
            <a:pPr algn="just"/>
            <a:r>
              <a:rPr lang="pt-BR" dirty="0" smtClean="0">
                <a:solidFill>
                  <a:schemeClr val="bg1"/>
                </a:solidFill>
              </a:rPr>
              <a:t>Não há incompatibilidade entre APP e faixa não </a:t>
            </a:r>
            <a:r>
              <a:rPr lang="pt-BR" dirty="0" err="1" smtClean="0">
                <a:solidFill>
                  <a:schemeClr val="bg1"/>
                </a:solidFill>
              </a:rPr>
              <a:t>edificável</a:t>
            </a:r>
            <a:r>
              <a:rPr lang="pt-BR" dirty="0" smtClean="0">
                <a:solidFill>
                  <a:schemeClr val="bg1"/>
                </a:solidFill>
              </a:rPr>
              <a:t>.</a:t>
            </a:r>
          </a:p>
          <a:p>
            <a:pPr algn="just"/>
            <a:endParaRPr lang="pt-BR" dirty="0" smtClean="0">
              <a:solidFill>
                <a:schemeClr val="bg1"/>
              </a:solidFill>
            </a:endParaRPr>
          </a:p>
          <a:p>
            <a:pPr algn="just"/>
            <a:r>
              <a:rPr lang="pt-BR" dirty="0" smtClean="0">
                <a:solidFill>
                  <a:schemeClr val="bg1"/>
                </a:solidFill>
              </a:rPr>
              <a:t>Mas, e na regularização de empreendimentos consolidados?</a:t>
            </a:r>
            <a:endParaRPr lang="pt-BR" dirty="0">
              <a:solidFill>
                <a:schemeClr val="bg1"/>
              </a:solidFill>
            </a:endParaRP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3"/>
          <p:cNvSpPr>
            <a:spLocks noGrp="1" noChangeArrowheads="1"/>
          </p:cNvSpPr>
          <p:nvPr>
            <p:ph sz="quarter" idx="1"/>
          </p:nvPr>
        </p:nvSpPr>
        <p:spPr>
          <a:xfrm>
            <a:off x="214313" y="836613"/>
            <a:ext cx="8501062" cy="5792787"/>
          </a:xfrm>
          <a:solidFill>
            <a:srgbClr val="FFFFCC"/>
          </a:solidFill>
          <a:ln>
            <a:solidFill>
              <a:schemeClr val="tx1"/>
            </a:solidFill>
          </a:ln>
        </p:spPr>
        <p:txBody>
          <a:bodyPr>
            <a:normAutofit/>
          </a:bodyPr>
          <a:lstStyle/>
          <a:p>
            <a:pPr marL="0" indent="0" algn="just" eaLnBrk="1" fontAlgn="auto" hangingPunct="1">
              <a:lnSpc>
                <a:spcPct val="90000"/>
              </a:lnSpc>
              <a:spcAft>
                <a:spcPts val="0"/>
              </a:spcAft>
              <a:buFont typeface="Wingdings"/>
              <a:buChar char=""/>
              <a:defRPr/>
            </a:pPr>
            <a:endParaRPr lang="pt-BR" sz="800" b="1" u="sng" dirty="0" smtClean="0">
              <a:effectLst>
                <a:outerShdw blurRad="38100" dist="38100" dir="2700000" algn="tl">
                  <a:srgbClr val="C0C0C0"/>
                </a:outerShdw>
              </a:effectLst>
              <a:latin typeface="Calibri" pitchFamily="34" charset="0"/>
              <a:cs typeface="Arial" pitchFamily="34" charset="0"/>
            </a:endParaRPr>
          </a:p>
          <a:p>
            <a:pPr marL="0" indent="0" algn="just" eaLnBrk="1" fontAlgn="auto" hangingPunct="1">
              <a:lnSpc>
                <a:spcPct val="90000"/>
              </a:lnSpc>
              <a:spcAft>
                <a:spcPts val="0"/>
              </a:spcAft>
              <a:buNone/>
              <a:defRPr/>
            </a:pPr>
            <a:r>
              <a:rPr lang="pt-BR" b="1" dirty="0" smtClean="0">
                <a:solidFill>
                  <a:srgbClr val="C00000"/>
                </a:solidFill>
                <a:latin typeface="Calibri" pitchFamily="34" charset="0"/>
                <a:cs typeface="Arial" pitchFamily="34" charset="0"/>
              </a:rPr>
              <a:t>Nas APP’s </a:t>
            </a:r>
            <a:r>
              <a:rPr lang="pt-BR" b="1" dirty="0">
                <a:solidFill>
                  <a:srgbClr val="C00000"/>
                </a:solidFill>
                <a:latin typeface="Calibri" pitchFamily="34" charset="0"/>
                <a:cs typeface="Arial" pitchFamily="34" charset="0"/>
              </a:rPr>
              <a:t>não se </a:t>
            </a:r>
            <a:r>
              <a:rPr lang="pt-BR" b="1" dirty="0" smtClean="0">
                <a:solidFill>
                  <a:srgbClr val="C00000"/>
                </a:solidFill>
                <a:latin typeface="Calibri" pitchFamily="34" charset="0"/>
                <a:cs typeface="Arial" pitchFamily="34" charset="0"/>
              </a:rPr>
              <a:t>permitia </a:t>
            </a:r>
            <a:r>
              <a:rPr lang="pt-BR" b="1" dirty="0">
                <a:solidFill>
                  <a:srgbClr val="C00000"/>
                </a:solidFill>
                <a:latin typeface="Calibri" pitchFamily="34" charset="0"/>
                <a:cs typeface="Arial" pitchFamily="34" charset="0"/>
              </a:rPr>
              <a:t>qualquer tipo de supressão de vegetação ou  utilização econômica </a:t>
            </a:r>
            <a:r>
              <a:rPr lang="pt-BR" b="1" dirty="0" smtClean="0">
                <a:solidFill>
                  <a:srgbClr val="C00000"/>
                </a:solidFill>
                <a:latin typeface="Calibri" pitchFamily="34" charset="0"/>
                <a:cs typeface="Arial" pitchFamily="34" charset="0"/>
              </a:rPr>
              <a:t>direta.</a:t>
            </a:r>
            <a:r>
              <a:rPr lang="pt-BR" i="1" dirty="0" smtClean="0">
                <a:solidFill>
                  <a:srgbClr val="00B050"/>
                </a:solidFill>
                <a:latin typeface="Calibri" pitchFamily="34" charset="0"/>
                <a:cs typeface="Arial" pitchFamily="34" charset="0"/>
              </a:rPr>
              <a:t> </a:t>
            </a:r>
            <a:endParaRPr lang="pt-BR" i="1" dirty="0">
              <a:solidFill>
                <a:srgbClr val="00B050"/>
              </a:solidFill>
              <a:latin typeface="Calibri" pitchFamily="34" charset="0"/>
              <a:cs typeface="Arial" pitchFamily="34" charset="0"/>
            </a:endParaRPr>
          </a:p>
          <a:p>
            <a:pPr marL="0" indent="0" algn="just" eaLnBrk="1" fontAlgn="auto" hangingPunct="1">
              <a:lnSpc>
                <a:spcPct val="90000"/>
              </a:lnSpc>
              <a:spcAft>
                <a:spcPts val="0"/>
              </a:spcAft>
              <a:buFont typeface="Wingdings" pitchFamily="2" charset="2"/>
              <a:buNone/>
              <a:defRPr/>
            </a:pPr>
            <a:endParaRPr lang="pt-BR" sz="800" b="1" dirty="0">
              <a:latin typeface="Calibri" pitchFamily="34" charset="0"/>
              <a:cs typeface="Arial" pitchFamily="34" charset="0"/>
            </a:endParaRPr>
          </a:p>
          <a:p>
            <a:pPr marL="0" indent="273050" algn="just">
              <a:lnSpc>
                <a:spcPct val="90000"/>
              </a:lnSpc>
              <a:buNone/>
              <a:defRPr/>
            </a:pPr>
            <a:r>
              <a:rPr lang="pt-BR" b="1" u="sng" dirty="0" smtClean="0">
                <a:effectLst>
                  <a:outerShdw blurRad="38100" dist="38100" dir="2700000" algn="tl">
                    <a:srgbClr val="C0C0C0"/>
                  </a:outerShdw>
                </a:effectLst>
                <a:latin typeface="Calibri" pitchFamily="34" charset="0"/>
                <a:cs typeface="Arial" pitchFamily="34" charset="0"/>
              </a:rPr>
              <a:t>Exceção</a:t>
            </a:r>
            <a:r>
              <a:rPr lang="pt-BR" b="1" dirty="0" smtClean="0">
                <a:effectLst>
                  <a:outerShdw blurRad="38100" dist="38100" dir="2700000" algn="tl">
                    <a:srgbClr val="C0C0C0"/>
                  </a:outerShdw>
                </a:effectLst>
                <a:latin typeface="Calibri" pitchFamily="34" charset="0"/>
                <a:cs typeface="Arial" pitchFamily="34" charset="0"/>
              </a:rPr>
              <a:t>: </a:t>
            </a:r>
          </a:p>
          <a:p>
            <a:pPr marL="0" indent="273050" algn="just">
              <a:lnSpc>
                <a:spcPct val="90000"/>
              </a:lnSpc>
              <a:buFont typeface="Courier New" pitchFamily="49" charset="0"/>
              <a:buChar char="o"/>
              <a:defRPr/>
            </a:pPr>
            <a:endParaRPr lang="pt-BR" sz="900" b="1" dirty="0" smtClean="0">
              <a:effectLst>
                <a:outerShdw blurRad="38100" dist="38100" dir="2700000" algn="tl">
                  <a:srgbClr val="C0C0C0"/>
                </a:outerShdw>
              </a:effectLst>
              <a:latin typeface="Calibri" pitchFamily="34" charset="0"/>
              <a:cs typeface="Arial" pitchFamily="34" charset="0"/>
            </a:endParaRPr>
          </a:p>
          <a:p>
            <a:pPr marL="0" indent="273050" algn="just">
              <a:lnSpc>
                <a:spcPct val="90000"/>
              </a:lnSpc>
              <a:buFont typeface="Courier New" pitchFamily="49" charset="0"/>
              <a:buChar char="o"/>
              <a:defRPr/>
            </a:pPr>
            <a:r>
              <a:rPr lang="pt-BR" sz="2200" dirty="0" smtClean="0">
                <a:latin typeface="Calibri" pitchFamily="34" charset="0"/>
                <a:cs typeface="Arial" pitchFamily="34" charset="0"/>
              </a:rPr>
              <a:t>Art. 4º- A </a:t>
            </a:r>
            <a:r>
              <a:rPr lang="pt-BR" sz="2200" b="1" u="sng" dirty="0" smtClean="0">
                <a:latin typeface="Calibri" pitchFamily="34" charset="0"/>
                <a:cs typeface="Arial" pitchFamily="34" charset="0"/>
              </a:rPr>
              <a:t>supressão de vegetação em área de preservação permanente somente poderá ser autorizada </a:t>
            </a:r>
            <a:r>
              <a:rPr lang="pt-BR" sz="2200" dirty="0" smtClean="0">
                <a:latin typeface="Calibri" pitchFamily="34" charset="0"/>
                <a:cs typeface="Arial" pitchFamily="34" charset="0"/>
              </a:rPr>
              <a:t>em caso de </a:t>
            </a:r>
            <a:r>
              <a:rPr lang="pt-BR" sz="2200" b="1" u="sng" dirty="0" smtClean="0">
                <a:solidFill>
                  <a:srgbClr val="C00000"/>
                </a:solidFill>
                <a:latin typeface="Calibri" pitchFamily="34" charset="0"/>
                <a:cs typeface="Arial" pitchFamily="34" charset="0"/>
              </a:rPr>
              <a:t>utilidade pública</a:t>
            </a:r>
            <a:r>
              <a:rPr lang="pt-BR" sz="2200" b="1" dirty="0" smtClean="0">
                <a:solidFill>
                  <a:schemeClr val="accent1"/>
                </a:solidFill>
                <a:latin typeface="Calibri" pitchFamily="34" charset="0"/>
                <a:cs typeface="Arial" pitchFamily="34" charset="0"/>
              </a:rPr>
              <a:t> </a:t>
            </a:r>
            <a:r>
              <a:rPr lang="pt-BR" sz="2200" dirty="0" smtClean="0">
                <a:latin typeface="Calibri" pitchFamily="34" charset="0"/>
                <a:cs typeface="Arial" pitchFamily="34" charset="0"/>
              </a:rPr>
              <a:t>(Art. 1º, §2º, IV)   ou de </a:t>
            </a:r>
            <a:r>
              <a:rPr lang="pt-BR" sz="2200" b="1" u="sng" dirty="0" smtClean="0">
                <a:solidFill>
                  <a:srgbClr val="C00000"/>
                </a:solidFill>
                <a:latin typeface="Calibri" pitchFamily="34" charset="0"/>
                <a:cs typeface="Arial" pitchFamily="34" charset="0"/>
              </a:rPr>
              <a:t>interesse social </a:t>
            </a:r>
            <a:r>
              <a:rPr lang="pt-BR" sz="2200" dirty="0" smtClean="0">
                <a:latin typeface="Calibri" pitchFamily="34" charset="0"/>
                <a:cs typeface="Arial" pitchFamily="34" charset="0"/>
              </a:rPr>
              <a:t>(Art. 1º, §2º, V), devidamente caracterizados e motivados em procedimento administrativo próprio, </a:t>
            </a:r>
            <a:r>
              <a:rPr lang="pt-BR" sz="2200" b="1" u="sng" dirty="0" smtClean="0">
                <a:solidFill>
                  <a:srgbClr val="C00000"/>
                </a:solidFill>
                <a:latin typeface="Calibri" pitchFamily="34" charset="0"/>
                <a:cs typeface="Arial" pitchFamily="34" charset="0"/>
              </a:rPr>
              <a:t>quando inexistir alternativa técnica e </a:t>
            </a:r>
            <a:r>
              <a:rPr lang="pt-BR" sz="2200" b="1" u="sng" dirty="0" err="1" smtClean="0">
                <a:solidFill>
                  <a:srgbClr val="C00000"/>
                </a:solidFill>
                <a:latin typeface="Calibri" pitchFamily="34" charset="0"/>
                <a:cs typeface="Arial" pitchFamily="34" charset="0"/>
              </a:rPr>
              <a:t>locacional</a:t>
            </a:r>
            <a:r>
              <a:rPr lang="pt-BR" sz="2200" b="1" u="sng" dirty="0" smtClean="0">
                <a:solidFill>
                  <a:srgbClr val="C00000"/>
                </a:solidFill>
                <a:latin typeface="Calibri" pitchFamily="34" charset="0"/>
                <a:cs typeface="Arial" pitchFamily="34" charset="0"/>
              </a:rPr>
              <a:t> ao empreendimento proposto</a:t>
            </a:r>
            <a:r>
              <a:rPr lang="pt-BR" sz="2200" dirty="0" smtClean="0">
                <a:latin typeface="Calibri" pitchFamily="34" charset="0"/>
                <a:cs typeface="Arial" pitchFamily="34" charset="0"/>
              </a:rPr>
              <a:t>. </a:t>
            </a:r>
            <a:endParaRPr lang="pt-BR" sz="1800" b="1" dirty="0">
              <a:latin typeface="Arial" pitchFamily="34" charset="0"/>
              <a:cs typeface="Arial" pitchFamily="34" charset="0"/>
            </a:endParaRPr>
          </a:p>
          <a:p>
            <a:pPr marL="0" indent="0" eaLnBrk="1" fontAlgn="auto" hangingPunct="1">
              <a:lnSpc>
                <a:spcPct val="90000"/>
              </a:lnSpc>
              <a:spcAft>
                <a:spcPts val="0"/>
              </a:spcAft>
              <a:buFont typeface="Wingdings"/>
              <a:buChar char=""/>
              <a:defRPr/>
            </a:pPr>
            <a:endParaRPr lang="pt-BR" sz="1800" dirty="0">
              <a:latin typeface="Book Antiqua" pitchFamily="18" charset="0"/>
            </a:endParaRPr>
          </a:p>
        </p:txBody>
      </p:sp>
      <p:sp>
        <p:nvSpPr>
          <p:cNvPr id="2" name="Retângulo de cantos arredondados 1"/>
          <p:cNvSpPr/>
          <p:nvPr/>
        </p:nvSpPr>
        <p:spPr>
          <a:xfrm>
            <a:off x="1258888" y="115888"/>
            <a:ext cx="6697662" cy="601662"/>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0000"/>
              </a:lnSpc>
              <a:spcAft>
                <a:spcPts val="0"/>
              </a:spcAft>
              <a:buFont typeface="Wingdings" pitchFamily="2" charset="2"/>
              <a:buNone/>
              <a:defRPr/>
            </a:pPr>
            <a:r>
              <a:rPr lang="pt-BR" sz="2400" b="1" dirty="0">
                <a:solidFill>
                  <a:srgbClr val="FF0000"/>
                </a:solidFill>
                <a:latin typeface="Calibri" pitchFamily="34" charset="0"/>
                <a:cs typeface="Arial" pitchFamily="34" charset="0"/>
              </a:rPr>
              <a:t>Supressão e utilização de APP na Lei nº 4771 :</a:t>
            </a:r>
          </a:p>
        </p:txBody>
      </p:sp>
    </p:spTree>
  </p:cSld>
  <p:clrMapOvr>
    <a:masterClrMapping/>
  </p:clrMapOvr>
  <p:transition spd="med" advClick="0">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1"/>
          </p:nvPr>
        </p:nvSpPr>
        <p:spPr>
          <a:xfrm>
            <a:off x="323850" y="692150"/>
            <a:ext cx="8424863" cy="5781675"/>
          </a:xfrm>
          <a:solidFill>
            <a:srgbClr val="3366FF"/>
          </a:solidFill>
          <a:ln>
            <a:solidFill>
              <a:schemeClr val="tx1"/>
            </a:solidFill>
          </a:ln>
        </p:spPr>
        <p:txBody>
          <a:bodyPr/>
          <a:lstStyle/>
          <a:p>
            <a:pPr marL="0" indent="0" algn="just">
              <a:buFont typeface="Wingdings" pitchFamily="2" charset="2"/>
              <a:buNone/>
              <a:defRPr/>
            </a:pPr>
            <a:r>
              <a:rPr lang="pt-BR" dirty="0" smtClean="0">
                <a:solidFill>
                  <a:schemeClr val="bg1"/>
                </a:solidFill>
                <a:latin typeface="Calibri" pitchFamily="34" charset="0"/>
                <a:cs typeface="Calibri" pitchFamily="34" charset="0"/>
              </a:rPr>
              <a:t>Supressão de vegetação em APP na Lei 12651/2012</a:t>
            </a:r>
            <a:endParaRPr lang="pt-BR" sz="3600" dirty="0" smtClean="0">
              <a:solidFill>
                <a:schemeClr val="bg1"/>
              </a:solidFill>
              <a:latin typeface="Calibri" pitchFamily="34" charset="0"/>
              <a:cs typeface="Calibri" pitchFamily="34" charset="0"/>
            </a:endParaRPr>
          </a:p>
          <a:p>
            <a:pPr marL="0" indent="0" algn="just">
              <a:buFont typeface="Wingdings" pitchFamily="2" charset="2"/>
              <a:buNone/>
              <a:defRPr/>
            </a:pPr>
            <a:endParaRPr lang="pt-BR" sz="3600" dirty="0" smtClean="0">
              <a:solidFill>
                <a:schemeClr val="bg1"/>
              </a:solidFill>
              <a:latin typeface="Calibri" pitchFamily="34" charset="0"/>
              <a:cs typeface="Calibri" pitchFamily="34" charset="0"/>
            </a:endParaRPr>
          </a:p>
          <a:p>
            <a:pPr marL="0" indent="0" algn="just">
              <a:buFont typeface="Wingdings" pitchFamily="2" charset="2"/>
              <a:buNone/>
              <a:defRPr/>
            </a:pPr>
            <a:r>
              <a:rPr lang="pt-BR" sz="3600" dirty="0" smtClean="0">
                <a:solidFill>
                  <a:schemeClr val="bg1"/>
                </a:solidFill>
                <a:latin typeface="Calibri" pitchFamily="34" charset="0"/>
                <a:cs typeface="Calibri" pitchFamily="34" charset="0"/>
              </a:rPr>
              <a:t>Art</a:t>
            </a:r>
            <a:r>
              <a:rPr lang="pt-BR" sz="3600" dirty="0" smtClean="0">
                <a:solidFill>
                  <a:schemeClr val="bg1"/>
                </a:solidFill>
                <a:latin typeface="Calibri" pitchFamily="34" charset="0"/>
                <a:cs typeface="Calibri" pitchFamily="34" charset="0"/>
              </a:rPr>
              <a:t>. 8º </a:t>
            </a:r>
            <a:r>
              <a:rPr lang="pt-BR" sz="3600" b="1" dirty="0" smtClean="0">
                <a:solidFill>
                  <a:schemeClr val="bg1"/>
                </a:solidFill>
                <a:latin typeface="Calibri" pitchFamily="34" charset="0"/>
                <a:cs typeface="Calibri" pitchFamily="34" charset="0"/>
              </a:rPr>
              <a:t>A </a:t>
            </a:r>
            <a:r>
              <a:rPr lang="pt-BR" sz="3600" b="1" u="sng" dirty="0" smtClean="0">
                <a:solidFill>
                  <a:srgbClr val="FFFF00"/>
                </a:solidFill>
                <a:latin typeface="Calibri" pitchFamily="34" charset="0"/>
                <a:cs typeface="Calibri" pitchFamily="34" charset="0"/>
              </a:rPr>
              <a:t>intervenção ou a supressão de vegetação nativa</a:t>
            </a:r>
            <a:r>
              <a:rPr lang="pt-BR" sz="3600" b="1" u="sng" dirty="0" smtClean="0">
                <a:solidFill>
                  <a:schemeClr val="bg1"/>
                </a:solidFill>
                <a:latin typeface="Calibri" pitchFamily="34" charset="0"/>
                <a:cs typeface="Calibri" pitchFamily="34" charset="0"/>
              </a:rPr>
              <a:t> </a:t>
            </a:r>
            <a:r>
              <a:rPr lang="pt-BR" sz="3600" b="1" dirty="0" smtClean="0">
                <a:solidFill>
                  <a:schemeClr val="bg1"/>
                </a:solidFill>
                <a:latin typeface="Calibri" pitchFamily="34" charset="0"/>
                <a:cs typeface="Calibri" pitchFamily="34" charset="0"/>
              </a:rPr>
              <a:t>em Área de Preservação Permanente somente </a:t>
            </a:r>
            <a:r>
              <a:rPr lang="pt-BR" sz="3600" b="1" u="sng" dirty="0" smtClean="0">
                <a:solidFill>
                  <a:schemeClr val="bg1"/>
                </a:solidFill>
                <a:latin typeface="Calibri" pitchFamily="34" charset="0"/>
                <a:cs typeface="Calibri" pitchFamily="34" charset="0"/>
              </a:rPr>
              <a:t>ocorrerá</a:t>
            </a:r>
            <a:r>
              <a:rPr lang="pt-BR" sz="3600" b="1" dirty="0" smtClean="0">
                <a:solidFill>
                  <a:schemeClr val="bg1"/>
                </a:solidFill>
                <a:latin typeface="Calibri" pitchFamily="34" charset="0"/>
                <a:cs typeface="Calibri" pitchFamily="34" charset="0"/>
              </a:rPr>
              <a:t> </a:t>
            </a:r>
            <a:r>
              <a:rPr lang="pt-BR" sz="3600" dirty="0" smtClean="0">
                <a:solidFill>
                  <a:schemeClr val="bg1"/>
                </a:solidFill>
                <a:latin typeface="Calibri" pitchFamily="34" charset="0"/>
                <a:cs typeface="Calibri" pitchFamily="34" charset="0"/>
              </a:rPr>
              <a:t>nas hipóteses de </a:t>
            </a:r>
            <a:r>
              <a:rPr lang="pt-BR" sz="3600" b="1" u="sng" dirty="0" smtClean="0">
                <a:solidFill>
                  <a:srgbClr val="FFFF00"/>
                </a:solidFill>
                <a:latin typeface="Calibri" pitchFamily="34" charset="0"/>
                <a:cs typeface="Calibri" pitchFamily="34" charset="0"/>
              </a:rPr>
              <a:t>utilidade pública</a:t>
            </a:r>
            <a:r>
              <a:rPr lang="pt-BR" sz="3600" dirty="0" smtClean="0">
                <a:solidFill>
                  <a:schemeClr val="bg1"/>
                </a:solidFill>
                <a:latin typeface="Calibri" pitchFamily="34" charset="0"/>
                <a:cs typeface="Calibri" pitchFamily="34" charset="0"/>
              </a:rPr>
              <a:t>, de </a:t>
            </a:r>
            <a:r>
              <a:rPr lang="pt-BR" sz="3600" b="1" u="sng" dirty="0" smtClean="0">
                <a:solidFill>
                  <a:srgbClr val="FFFF00"/>
                </a:solidFill>
                <a:latin typeface="Calibri" pitchFamily="34" charset="0"/>
                <a:cs typeface="Calibri" pitchFamily="34" charset="0"/>
              </a:rPr>
              <a:t>interesse social</a:t>
            </a:r>
            <a:r>
              <a:rPr lang="pt-BR" sz="3600" b="1" u="sng" dirty="0" smtClean="0">
                <a:solidFill>
                  <a:schemeClr val="bg1"/>
                </a:solidFill>
                <a:latin typeface="Calibri" pitchFamily="34" charset="0"/>
                <a:cs typeface="Calibri" pitchFamily="34" charset="0"/>
              </a:rPr>
              <a:t> </a:t>
            </a:r>
            <a:r>
              <a:rPr lang="pt-BR" sz="3600" dirty="0" smtClean="0">
                <a:solidFill>
                  <a:schemeClr val="bg1"/>
                </a:solidFill>
                <a:latin typeface="Calibri" pitchFamily="34" charset="0"/>
                <a:cs typeface="Calibri" pitchFamily="34" charset="0"/>
              </a:rPr>
              <a:t>ou de </a:t>
            </a:r>
            <a:r>
              <a:rPr lang="pt-BR" sz="3600" b="1" u="sng" dirty="0" smtClean="0">
                <a:solidFill>
                  <a:srgbClr val="FFFF00"/>
                </a:solidFill>
                <a:latin typeface="Calibri" pitchFamily="34" charset="0"/>
                <a:cs typeface="Calibri" pitchFamily="34" charset="0"/>
              </a:rPr>
              <a:t>baixo impacto ambiental</a:t>
            </a:r>
            <a:r>
              <a:rPr lang="pt-BR" sz="3600" b="1" u="sng" dirty="0" smtClean="0">
                <a:solidFill>
                  <a:schemeClr val="bg1"/>
                </a:solidFill>
                <a:latin typeface="Calibri" pitchFamily="34" charset="0"/>
                <a:cs typeface="Calibri" pitchFamily="34" charset="0"/>
              </a:rPr>
              <a:t> </a:t>
            </a:r>
            <a:r>
              <a:rPr lang="pt-BR" sz="3600" dirty="0" smtClean="0">
                <a:solidFill>
                  <a:schemeClr val="bg1"/>
                </a:solidFill>
                <a:latin typeface="Calibri" pitchFamily="34" charset="0"/>
                <a:cs typeface="Calibri" pitchFamily="34" charset="0"/>
              </a:rPr>
              <a:t>previstas nesta Lei</a:t>
            </a:r>
            <a:r>
              <a:rPr lang="pt-BR" sz="3600" dirty="0" smtClean="0">
                <a:solidFill>
                  <a:schemeClr val="bg1"/>
                </a:solidFill>
                <a:latin typeface="Calibri" pitchFamily="34" charset="0"/>
                <a:cs typeface="Calibri" pitchFamily="34" charset="0"/>
              </a:rPr>
              <a:t>.</a:t>
            </a:r>
            <a:endParaRPr lang="pt-BR" sz="3600" dirty="0" smtClean="0">
              <a:solidFill>
                <a:schemeClr val="bg1"/>
              </a:solidFill>
              <a:latin typeface="Calibri" pitchFamily="34" charset="0"/>
              <a:cs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ço Reservado para Conteúdo 2"/>
          <p:cNvSpPr>
            <a:spLocks noGrp="1"/>
          </p:cNvSpPr>
          <p:nvPr>
            <p:ph sz="quarter" idx="1"/>
          </p:nvPr>
        </p:nvSpPr>
        <p:spPr>
          <a:xfrm>
            <a:off x="457200" y="980728"/>
            <a:ext cx="3657600" cy="5327997"/>
          </a:xfrm>
          <a:solidFill>
            <a:srgbClr val="FFFFCC"/>
          </a:solidFill>
          <a:ln>
            <a:solidFill>
              <a:srgbClr val="E8AB30"/>
            </a:solidFill>
          </a:ln>
        </p:spPr>
        <p:txBody>
          <a:bodyPr/>
          <a:lstStyle/>
          <a:p>
            <a:pPr marL="0" indent="0">
              <a:buFont typeface="Wingdings" pitchFamily="2" charset="2"/>
              <a:buNone/>
            </a:pPr>
            <a:r>
              <a:rPr lang="pt-BR" sz="1600" b="1" dirty="0" smtClean="0">
                <a:latin typeface="Calibri" pitchFamily="34" charset="0"/>
                <a:cs typeface="Calibri" pitchFamily="34" charset="0"/>
              </a:rPr>
              <a:t>Art. 1º.  </a:t>
            </a:r>
          </a:p>
          <a:p>
            <a:pPr marL="0" indent="0">
              <a:buFont typeface="Wingdings" pitchFamily="2" charset="2"/>
              <a:buNone/>
            </a:pPr>
            <a:r>
              <a:rPr lang="pt-BR" sz="1600" b="1" dirty="0" smtClean="0">
                <a:solidFill>
                  <a:srgbClr val="C00000"/>
                </a:solidFill>
                <a:latin typeface="Calibri" pitchFamily="34" charset="0"/>
                <a:cs typeface="Calibri" pitchFamily="34" charset="0"/>
              </a:rPr>
              <a:t>IV - utilidade pública:</a:t>
            </a:r>
            <a:r>
              <a:rPr lang="pt-BR" sz="1600" b="1" dirty="0" smtClean="0">
                <a:latin typeface="Calibri" pitchFamily="34" charset="0"/>
                <a:cs typeface="Calibri" pitchFamily="34" charset="0"/>
              </a:rPr>
              <a:t> </a:t>
            </a:r>
          </a:p>
          <a:p>
            <a:pPr marL="0" indent="0" algn="just">
              <a:buFont typeface="Wingdings" pitchFamily="2" charset="2"/>
              <a:buNone/>
            </a:pPr>
            <a:r>
              <a:rPr lang="pt-BR" sz="1600" dirty="0" smtClean="0">
                <a:latin typeface="Calibri" pitchFamily="34" charset="0"/>
                <a:cs typeface="Calibri" pitchFamily="34" charset="0"/>
              </a:rPr>
              <a:t>a) as atividades de segurança nacional e proteção sanitária; </a:t>
            </a:r>
          </a:p>
          <a:p>
            <a:pPr marL="0" indent="0" algn="just">
              <a:buFont typeface="Wingdings" pitchFamily="2" charset="2"/>
              <a:buNone/>
            </a:pPr>
            <a:r>
              <a:rPr lang="pt-BR" sz="1600" dirty="0" smtClean="0">
                <a:latin typeface="Calibri" pitchFamily="34" charset="0"/>
                <a:cs typeface="Calibri" pitchFamily="34" charset="0"/>
              </a:rPr>
              <a:t>b) as obras essenciais de </a:t>
            </a:r>
            <a:r>
              <a:rPr lang="pt-BR" sz="1600" dirty="0" err="1" smtClean="0">
                <a:latin typeface="Calibri" pitchFamily="34" charset="0"/>
                <a:cs typeface="Calibri" pitchFamily="34" charset="0"/>
              </a:rPr>
              <a:t>infra-estrutura</a:t>
            </a:r>
            <a:r>
              <a:rPr lang="pt-BR" sz="1600" dirty="0" smtClean="0">
                <a:latin typeface="Calibri" pitchFamily="34" charset="0"/>
                <a:cs typeface="Calibri" pitchFamily="34" charset="0"/>
              </a:rPr>
              <a:t> destinadas aos serviços públicos de transporte, saneamento e energia; e</a:t>
            </a:r>
          </a:p>
          <a:p>
            <a:pPr marL="0" indent="0" algn="just">
              <a:buFont typeface="Wingdings" pitchFamily="2" charset="2"/>
              <a:buNone/>
            </a:pPr>
            <a:r>
              <a:rPr lang="pt-BR" sz="1600" dirty="0" smtClean="0">
                <a:latin typeface="Calibri" pitchFamily="34" charset="0"/>
                <a:cs typeface="Calibri" pitchFamily="34" charset="0"/>
              </a:rPr>
              <a:t>b) as obras essenciais de infraestrutura destinadas aos serviços públicos de transporte, saneamento e energia e aos serviços de telecomunicações e de radiodifusão; (Redação dada pela Lei nº 11.934, de 2009)</a:t>
            </a:r>
          </a:p>
          <a:p>
            <a:pPr marL="0" indent="0" algn="just">
              <a:buFont typeface="Wingdings" pitchFamily="2" charset="2"/>
              <a:buNone/>
            </a:pPr>
            <a:r>
              <a:rPr lang="pt-BR" sz="1600" dirty="0" smtClean="0">
                <a:latin typeface="Calibri" pitchFamily="34" charset="0"/>
                <a:cs typeface="Calibri" pitchFamily="34" charset="0"/>
              </a:rPr>
              <a:t>c) demais obras, planos, atividades ou projetos previstos em resolução do </a:t>
            </a:r>
            <a:r>
              <a:rPr lang="pt-BR" sz="1600" b="1" dirty="0" smtClean="0">
                <a:solidFill>
                  <a:srgbClr val="C00000"/>
                </a:solidFill>
                <a:latin typeface="Calibri" pitchFamily="34" charset="0"/>
                <a:cs typeface="Calibri" pitchFamily="34" charset="0"/>
              </a:rPr>
              <a:t>Conselho Nacional de Meio Ambiente - CONAMA</a:t>
            </a:r>
            <a:r>
              <a:rPr lang="pt-BR" sz="1600" b="1" dirty="0" smtClean="0">
                <a:solidFill>
                  <a:schemeClr val="accent1"/>
                </a:solidFill>
                <a:latin typeface="Calibri" pitchFamily="34" charset="0"/>
                <a:cs typeface="Calibri" pitchFamily="34" charset="0"/>
              </a:rPr>
              <a:t>; </a:t>
            </a:r>
          </a:p>
        </p:txBody>
      </p:sp>
      <p:sp>
        <p:nvSpPr>
          <p:cNvPr id="20483" name="Espaço Reservado para Conteúdo 3"/>
          <p:cNvSpPr>
            <a:spLocks noGrp="1"/>
          </p:cNvSpPr>
          <p:nvPr>
            <p:ph sz="quarter" idx="2"/>
          </p:nvPr>
        </p:nvSpPr>
        <p:spPr>
          <a:xfrm>
            <a:off x="4355976" y="908720"/>
            <a:ext cx="4405312" cy="5428133"/>
          </a:xfrm>
          <a:solidFill>
            <a:schemeClr val="accent1">
              <a:lumMod val="50000"/>
            </a:schemeClr>
          </a:solidFill>
          <a:ln>
            <a:solidFill>
              <a:srgbClr val="FFFF00"/>
            </a:solidFill>
          </a:ln>
        </p:spPr>
        <p:txBody>
          <a:bodyPr/>
          <a:lstStyle/>
          <a:p>
            <a:pPr marL="0" indent="0" algn="just">
              <a:buFont typeface="Wingdings" pitchFamily="2" charset="2"/>
              <a:buNone/>
              <a:defRPr/>
            </a:pPr>
            <a:r>
              <a:rPr lang="pt-BR" sz="1400" b="1" dirty="0" smtClean="0">
                <a:solidFill>
                  <a:schemeClr val="bg1"/>
                </a:solidFill>
                <a:latin typeface="Calibri" pitchFamily="34" charset="0"/>
                <a:cs typeface="Calibri" pitchFamily="34" charset="0"/>
              </a:rPr>
              <a:t>Art. 3º</a:t>
            </a:r>
          </a:p>
          <a:p>
            <a:pPr marL="0" indent="0" algn="just">
              <a:buFont typeface="Wingdings" pitchFamily="2" charset="2"/>
              <a:buNone/>
              <a:defRPr/>
            </a:pPr>
            <a:r>
              <a:rPr lang="pt-BR" sz="2000" b="1" dirty="0" smtClean="0">
                <a:solidFill>
                  <a:schemeClr val="bg1"/>
                </a:solidFill>
                <a:latin typeface="Calibri" pitchFamily="34" charset="0"/>
                <a:cs typeface="Calibri" pitchFamily="34" charset="0"/>
              </a:rPr>
              <a:t> </a:t>
            </a:r>
            <a:r>
              <a:rPr lang="pt-BR" sz="2000" b="1" dirty="0" smtClean="0">
                <a:solidFill>
                  <a:srgbClr val="FFFF00"/>
                </a:solidFill>
                <a:latin typeface="Calibri" pitchFamily="34" charset="0"/>
                <a:cs typeface="Calibri" pitchFamily="34" charset="0"/>
              </a:rPr>
              <a:t>VIII – utilidade pública:</a:t>
            </a:r>
          </a:p>
          <a:p>
            <a:pPr marL="0" indent="0" algn="just">
              <a:buFont typeface="Wingdings" pitchFamily="2" charset="2"/>
              <a:buNone/>
              <a:defRPr/>
            </a:pPr>
            <a:r>
              <a:rPr lang="pt-BR" sz="1400" dirty="0" smtClean="0">
                <a:solidFill>
                  <a:schemeClr val="bg1"/>
                </a:solidFill>
                <a:latin typeface="Calibri" pitchFamily="34" charset="0"/>
                <a:cs typeface="Calibri" pitchFamily="34" charset="0"/>
              </a:rPr>
              <a:t>a) as atividades de segurança nacional e proteção sanitária;</a:t>
            </a:r>
          </a:p>
          <a:p>
            <a:pPr marL="0" indent="0" algn="just">
              <a:buFont typeface="Wingdings" pitchFamily="2" charset="2"/>
              <a:buNone/>
              <a:defRPr/>
            </a:pPr>
            <a:r>
              <a:rPr lang="pt-BR" sz="1400" dirty="0" smtClean="0">
                <a:solidFill>
                  <a:schemeClr val="bg1"/>
                </a:solidFill>
                <a:latin typeface="Calibri" pitchFamily="34" charset="0"/>
                <a:cs typeface="Calibri" pitchFamily="34" charset="0"/>
              </a:rPr>
              <a:t>b) as obras de infraestrutura destinadas às concessões e aos serviços públicos de transporte, </a:t>
            </a:r>
            <a:r>
              <a:rPr lang="pt-BR" sz="1400" dirty="0" smtClean="0">
                <a:solidFill>
                  <a:srgbClr val="FFFF00"/>
                </a:solidFill>
                <a:latin typeface="Calibri" pitchFamily="34" charset="0"/>
                <a:cs typeface="Calibri" pitchFamily="34" charset="0"/>
              </a:rPr>
              <a:t>sistema viário, inclusive aquele necessário aos parcelamentos de solo urbano aprovados pelos Municípios,</a:t>
            </a:r>
            <a:r>
              <a:rPr lang="pt-BR" sz="1400" dirty="0" smtClean="0">
                <a:solidFill>
                  <a:schemeClr val="bg1"/>
                </a:solidFill>
                <a:latin typeface="Calibri" pitchFamily="34" charset="0"/>
                <a:cs typeface="Calibri" pitchFamily="34" charset="0"/>
              </a:rPr>
              <a:t> saneamento</a:t>
            </a:r>
            <a:r>
              <a:rPr lang="pt-BR" sz="1400" dirty="0" smtClean="0">
                <a:solidFill>
                  <a:srgbClr val="FFFF00"/>
                </a:solidFill>
                <a:latin typeface="Calibri" pitchFamily="34" charset="0"/>
                <a:cs typeface="Calibri" pitchFamily="34" charset="0"/>
              </a:rPr>
              <a:t>, gestão de resíduos</a:t>
            </a:r>
            <a:r>
              <a:rPr lang="pt-BR" sz="1400" dirty="0" smtClean="0">
                <a:solidFill>
                  <a:schemeClr val="bg1"/>
                </a:solidFill>
                <a:latin typeface="Calibri" pitchFamily="34" charset="0"/>
                <a:cs typeface="Calibri" pitchFamily="34" charset="0"/>
              </a:rPr>
              <a:t>, energia, telecomunicações, radiodifusão, </a:t>
            </a:r>
            <a:r>
              <a:rPr lang="pt-BR" sz="1400" dirty="0" smtClean="0">
                <a:solidFill>
                  <a:srgbClr val="FFFF00"/>
                </a:solidFill>
                <a:latin typeface="Calibri" pitchFamily="34" charset="0"/>
                <a:cs typeface="Calibri" pitchFamily="34" charset="0"/>
              </a:rPr>
              <a:t>instalações necessárias à realização de competições esportivas estaduais, nacionais ou internacionais</a:t>
            </a:r>
            <a:r>
              <a:rPr lang="pt-BR" sz="1400" dirty="0" smtClean="0">
                <a:solidFill>
                  <a:schemeClr val="bg1"/>
                </a:solidFill>
                <a:latin typeface="Calibri" pitchFamily="34" charset="0"/>
                <a:cs typeface="Calibri" pitchFamily="34" charset="0"/>
              </a:rPr>
              <a:t>, bem como mineração, exceto, neste último caso, a extração de areia, argila, saibro e cascalho;</a:t>
            </a:r>
          </a:p>
          <a:p>
            <a:pPr marL="0" indent="0" algn="just">
              <a:buFont typeface="Wingdings" pitchFamily="2" charset="2"/>
              <a:buNone/>
              <a:defRPr/>
            </a:pPr>
            <a:r>
              <a:rPr lang="pt-BR" sz="1400" dirty="0" smtClean="0">
                <a:solidFill>
                  <a:schemeClr val="bg1"/>
                </a:solidFill>
                <a:latin typeface="Calibri" pitchFamily="34" charset="0"/>
                <a:cs typeface="Calibri" pitchFamily="34" charset="0"/>
              </a:rPr>
              <a:t>c) atividades e obras de defesa civil;</a:t>
            </a:r>
          </a:p>
          <a:p>
            <a:pPr marL="0" indent="0" algn="just">
              <a:buFont typeface="Wingdings" pitchFamily="2" charset="2"/>
              <a:buNone/>
              <a:defRPr/>
            </a:pPr>
            <a:r>
              <a:rPr lang="pt-BR" sz="1400" dirty="0" smtClean="0">
                <a:solidFill>
                  <a:schemeClr val="bg1"/>
                </a:solidFill>
                <a:latin typeface="Calibri" pitchFamily="34" charset="0"/>
                <a:cs typeface="Calibri" pitchFamily="34" charset="0"/>
              </a:rPr>
              <a:t>d) atividades que comprovadamente proporcionem melhorias na proteção das funções ambientais referidas no inciso II deste artigo;</a:t>
            </a:r>
          </a:p>
          <a:p>
            <a:pPr marL="0" indent="0" algn="just">
              <a:buFont typeface="Wingdings" pitchFamily="2" charset="2"/>
              <a:buNone/>
              <a:defRPr/>
            </a:pPr>
            <a:r>
              <a:rPr lang="pt-BR" sz="1400" dirty="0" smtClean="0">
                <a:solidFill>
                  <a:schemeClr val="bg1"/>
                </a:solidFill>
                <a:latin typeface="Calibri" pitchFamily="34" charset="0"/>
                <a:cs typeface="Calibri" pitchFamily="34" charset="0"/>
              </a:rPr>
              <a:t>e) outras atividades similares devidamente caracterizadas e motivadas em procedimento administrativo próprio, </a:t>
            </a:r>
            <a:r>
              <a:rPr lang="pt-BR" sz="1400" b="1" dirty="0" smtClean="0">
                <a:solidFill>
                  <a:srgbClr val="FFFF00"/>
                </a:solidFill>
                <a:latin typeface="Calibri" pitchFamily="34" charset="0"/>
                <a:cs typeface="Calibri" pitchFamily="34" charset="0"/>
              </a:rPr>
              <a:t>quando inexistir alternativa técnica e locacional</a:t>
            </a:r>
            <a:r>
              <a:rPr lang="pt-BR" sz="1400" dirty="0" smtClean="0">
                <a:solidFill>
                  <a:schemeClr val="bg1"/>
                </a:solidFill>
                <a:latin typeface="Calibri" pitchFamily="34" charset="0"/>
                <a:cs typeface="Calibri" pitchFamily="34" charset="0"/>
              </a:rPr>
              <a:t> ao empreendimento proposto, </a:t>
            </a:r>
            <a:r>
              <a:rPr lang="pt-BR" sz="1400" b="1" u="sng" dirty="0" smtClean="0">
                <a:solidFill>
                  <a:srgbClr val="FFFF00"/>
                </a:solidFill>
                <a:latin typeface="Calibri" pitchFamily="34" charset="0"/>
                <a:cs typeface="Calibri" pitchFamily="34" charset="0"/>
              </a:rPr>
              <a:t>definidas em ato do Chefe do Poder Executivo federa</a:t>
            </a:r>
            <a:r>
              <a:rPr lang="pt-BR" sz="1400" b="1" dirty="0" smtClean="0">
                <a:solidFill>
                  <a:srgbClr val="FFFF00"/>
                </a:solidFill>
                <a:latin typeface="Calibri" pitchFamily="34" charset="0"/>
                <a:cs typeface="Calibri" pitchFamily="34" charset="0"/>
              </a:rPr>
              <a:t>l</a:t>
            </a:r>
            <a:r>
              <a:rPr lang="pt-BR" sz="1400" dirty="0" smtClean="0">
                <a:solidFill>
                  <a:schemeClr val="bg1"/>
                </a:solidFill>
                <a:latin typeface="Calibri" pitchFamily="34" charset="0"/>
                <a:cs typeface="Calibri" pitchFamily="34" charset="0"/>
              </a:rPr>
              <a:t>;</a:t>
            </a:r>
          </a:p>
          <a:p>
            <a:pPr marL="0" indent="0" algn="just">
              <a:buFont typeface="Wingdings" pitchFamily="2" charset="2"/>
              <a:buNone/>
              <a:defRPr/>
            </a:pPr>
            <a:endParaRPr lang="pt-BR" sz="1400" dirty="0" smtClean="0">
              <a:latin typeface="Calibri" pitchFamily="34" charset="0"/>
              <a:cs typeface="Calibri" pitchFamily="34" charset="0"/>
            </a:endParaRPr>
          </a:p>
          <a:p>
            <a:pPr marL="0" indent="0">
              <a:buFont typeface="Wingdings" pitchFamily="2" charset="2"/>
              <a:buNone/>
              <a:defRPr/>
            </a:pPr>
            <a:endParaRPr lang="pt-BR" sz="1400" dirty="0" smtClean="0">
              <a:latin typeface="Calibri" pitchFamily="34" charset="0"/>
              <a:cs typeface="Calibri" pitchFamily="34" charset="0"/>
            </a:endParaRPr>
          </a:p>
        </p:txBody>
      </p:sp>
      <p:sp>
        <p:nvSpPr>
          <p:cNvPr id="5" name="Retângulo 4"/>
          <p:cNvSpPr/>
          <p:nvPr/>
        </p:nvSpPr>
        <p:spPr>
          <a:xfrm>
            <a:off x="467544" y="188640"/>
            <a:ext cx="36004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solidFill>
                  <a:schemeClr val="tx1"/>
                </a:solidFill>
              </a:rPr>
              <a:t>Lei 4771/65</a:t>
            </a:r>
            <a:endParaRPr lang="pt-BR" dirty="0">
              <a:solidFill>
                <a:schemeClr val="tx1"/>
              </a:solidFill>
            </a:endParaRPr>
          </a:p>
        </p:txBody>
      </p:sp>
      <p:sp>
        <p:nvSpPr>
          <p:cNvPr id="6" name="Retângulo 5"/>
          <p:cNvSpPr/>
          <p:nvPr/>
        </p:nvSpPr>
        <p:spPr>
          <a:xfrm>
            <a:off x="4644008" y="188640"/>
            <a:ext cx="36004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solidFill>
                  <a:schemeClr val="tx1"/>
                </a:solidFill>
              </a:rPr>
              <a:t>Lei 12.651/12</a:t>
            </a:r>
            <a:endParaRPr lang="pt-BR" dirty="0">
              <a:solidFill>
                <a:schemeClr val="tx1"/>
              </a:solidFill>
            </a:endParaRPr>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ço Reservado para Conteúdo 2"/>
          <p:cNvSpPr>
            <a:spLocks noGrp="1"/>
          </p:cNvSpPr>
          <p:nvPr>
            <p:ph sz="quarter" idx="1"/>
          </p:nvPr>
        </p:nvSpPr>
        <p:spPr>
          <a:xfrm>
            <a:off x="457200" y="188913"/>
            <a:ext cx="3657600" cy="6120407"/>
          </a:xfrm>
          <a:solidFill>
            <a:srgbClr val="FFFFCC"/>
          </a:solidFill>
          <a:ln>
            <a:solidFill>
              <a:srgbClr val="E8AB30"/>
            </a:solidFill>
          </a:ln>
        </p:spPr>
        <p:txBody>
          <a:bodyPr/>
          <a:lstStyle/>
          <a:p>
            <a:pPr marL="0" indent="0">
              <a:buFont typeface="Wingdings" pitchFamily="2" charset="2"/>
              <a:buNone/>
            </a:pPr>
            <a:r>
              <a:rPr lang="pt-BR" sz="1800" dirty="0" smtClean="0">
                <a:latin typeface="Calibri" pitchFamily="34" charset="0"/>
                <a:cs typeface="Calibri" pitchFamily="34" charset="0"/>
              </a:rPr>
              <a:t>Art. 1º </a:t>
            </a:r>
            <a:r>
              <a:rPr lang="pt-BR" sz="1800" b="1" dirty="0" smtClean="0">
                <a:latin typeface="Calibri" pitchFamily="34" charset="0"/>
                <a:cs typeface="Calibri" pitchFamily="34" charset="0"/>
              </a:rPr>
              <a:t>. </a:t>
            </a:r>
          </a:p>
          <a:p>
            <a:pPr marL="0" indent="0">
              <a:buFont typeface="Wingdings" pitchFamily="2" charset="2"/>
              <a:buNone/>
            </a:pPr>
            <a:r>
              <a:rPr lang="pt-BR" sz="2000" b="1" dirty="0" smtClean="0">
                <a:solidFill>
                  <a:srgbClr val="C00000"/>
                </a:solidFill>
                <a:latin typeface="Calibri" pitchFamily="34" charset="0"/>
                <a:cs typeface="Calibri" pitchFamily="34" charset="0"/>
              </a:rPr>
              <a:t>V - interesse social:</a:t>
            </a:r>
          </a:p>
          <a:p>
            <a:pPr marL="0" indent="0" algn="just">
              <a:buFont typeface="Wingdings" pitchFamily="2" charset="2"/>
              <a:buNone/>
            </a:pPr>
            <a:r>
              <a:rPr lang="pt-BR" sz="1800" dirty="0" smtClean="0">
                <a:latin typeface="Calibri" pitchFamily="34" charset="0"/>
                <a:cs typeface="Calibri" pitchFamily="34" charset="0"/>
              </a:rPr>
              <a:t>a) as atividades imprescindíveis à proteção da integridade da vegetação nativa, tais como: prevenção, combate e controle do fogo, controle da erosão, erradicação de invasoras e proteção de plantios com espécies nativas, conforme resolução do CONAMA; </a:t>
            </a:r>
          </a:p>
          <a:p>
            <a:pPr marL="0" indent="0" algn="just">
              <a:buFont typeface="Wingdings" pitchFamily="2" charset="2"/>
              <a:buNone/>
            </a:pPr>
            <a:r>
              <a:rPr lang="pt-BR" sz="1800" dirty="0" smtClean="0">
                <a:latin typeface="Calibri" pitchFamily="34" charset="0"/>
                <a:cs typeface="Calibri" pitchFamily="34" charset="0"/>
              </a:rPr>
              <a:t>b) as atividades de manejo </a:t>
            </a:r>
            <a:r>
              <a:rPr lang="pt-BR" sz="1800" dirty="0" err="1" smtClean="0">
                <a:latin typeface="Calibri" pitchFamily="34" charset="0"/>
                <a:cs typeface="Calibri" pitchFamily="34" charset="0"/>
              </a:rPr>
              <a:t>agroflorestal</a:t>
            </a:r>
            <a:r>
              <a:rPr lang="pt-BR" sz="1800" dirty="0" smtClean="0">
                <a:latin typeface="Calibri" pitchFamily="34" charset="0"/>
                <a:cs typeface="Calibri" pitchFamily="34" charset="0"/>
              </a:rPr>
              <a:t> sustentável praticadas na pequena propriedade ou posse rural familiar, que não descaracterizem a cobertura vegetal e não prejudiquem a função ambiental da área; e</a:t>
            </a:r>
          </a:p>
          <a:p>
            <a:pPr marL="0" indent="0" algn="just">
              <a:buFont typeface="Wingdings" pitchFamily="2" charset="2"/>
              <a:buNone/>
            </a:pPr>
            <a:r>
              <a:rPr lang="pt-BR" sz="1800" dirty="0" smtClean="0">
                <a:latin typeface="Calibri" pitchFamily="34" charset="0"/>
                <a:cs typeface="Calibri" pitchFamily="34" charset="0"/>
              </a:rPr>
              <a:t>c) </a:t>
            </a:r>
            <a:r>
              <a:rPr lang="pt-BR" sz="1800" b="1" dirty="0" smtClean="0">
                <a:solidFill>
                  <a:srgbClr val="C00000"/>
                </a:solidFill>
                <a:latin typeface="Calibri" pitchFamily="34" charset="0"/>
                <a:cs typeface="Calibri" pitchFamily="34" charset="0"/>
              </a:rPr>
              <a:t>demais obras, planos, atividades ou projetos definidos em resolução do CONAMA</a:t>
            </a:r>
            <a:r>
              <a:rPr lang="pt-BR" sz="1800" dirty="0" smtClean="0">
                <a:latin typeface="Calibri" pitchFamily="34" charset="0"/>
                <a:cs typeface="Calibri" pitchFamily="34" charset="0"/>
              </a:rPr>
              <a:t>.</a:t>
            </a:r>
          </a:p>
        </p:txBody>
      </p:sp>
      <p:sp>
        <p:nvSpPr>
          <p:cNvPr id="21507" name="Espaço Reservado para Conteúdo 3"/>
          <p:cNvSpPr>
            <a:spLocks noGrp="1"/>
          </p:cNvSpPr>
          <p:nvPr>
            <p:ph sz="quarter" idx="2"/>
          </p:nvPr>
        </p:nvSpPr>
        <p:spPr>
          <a:xfrm>
            <a:off x="4211638" y="188913"/>
            <a:ext cx="4464050" cy="6192837"/>
          </a:xfrm>
          <a:solidFill>
            <a:schemeClr val="accent1">
              <a:lumMod val="50000"/>
            </a:schemeClr>
          </a:solidFill>
          <a:ln>
            <a:solidFill>
              <a:srgbClr val="FFFF00"/>
            </a:solidFill>
          </a:ln>
        </p:spPr>
        <p:txBody>
          <a:bodyPr/>
          <a:lstStyle/>
          <a:p>
            <a:pPr marL="0" indent="0" algn="just">
              <a:buFont typeface="Wingdings" pitchFamily="2" charset="2"/>
              <a:buNone/>
              <a:defRPr/>
            </a:pPr>
            <a:r>
              <a:rPr lang="pt-BR" sz="1400" dirty="0" smtClean="0">
                <a:solidFill>
                  <a:schemeClr val="bg1"/>
                </a:solidFill>
                <a:latin typeface="Calibri" pitchFamily="34" charset="0"/>
                <a:cs typeface="Calibri" pitchFamily="34" charset="0"/>
              </a:rPr>
              <a:t>Art. 3º.</a:t>
            </a:r>
          </a:p>
          <a:p>
            <a:pPr marL="0" indent="0" algn="just">
              <a:buFont typeface="Wingdings" pitchFamily="2" charset="2"/>
              <a:buNone/>
              <a:defRPr/>
            </a:pPr>
            <a:r>
              <a:rPr lang="pt-BR" sz="2000" b="1" dirty="0" smtClean="0">
                <a:solidFill>
                  <a:srgbClr val="FFFF00"/>
                </a:solidFill>
                <a:latin typeface="Calibri" pitchFamily="34" charset="0"/>
                <a:cs typeface="Calibri" pitchFamily="34" charset="0"/>
              </a:rPr>
              <a:t>IX – interesse social:</a:t>
            </a:r>
          </a:p>
          <a:p>
            <a:pPr marL="0" indent="0" algn="just">
              <a:buFont typeface="Wingdings" pitchFamily="2" charset="2"/>
              <a:buNone/>
              <a:defRPr/>
            </a:pPr>
            <a:r>
              <a:rPr lang="pt-BR" sz="1200" dirty="0" smtClean="0">
                <a:solidFill>
                  <a:schemeClr val="bg1"/>
                </a:solidFill>
                <a:latin typeface="Calibri" pitchFamily="34" charset="0"/>
                <a:cs typeface="Calibri" pitchFamily="34" charset="0"/>
              </a:rPr>
              <a:t>a) as atividades imprescindíveis à proteção da integridade da vegetação nativa, tais como prevenção, combate e controle do fogo, controle da erosão, erradicação de invasoras e proteção de plantios com espécies nativas;</a:t>
            </a:r>
          </a:p>
          <a:p>
            <a:pPr marL="0" indent="0" algn="just">
              <a:buFont typeface="Wingdings" pitchFamily="2" charset="2"/>
              <a:buNone/>
              <a:defRPr/>
            </a:pPr>
            <a:r>
              <a:rPr lang="pt-BR" sz="1200" dirty="0" smtClean="0">
                <a:solidFill>
                  <a:schemeClr val="bg1"/>
                </a:solidFill>
                <a:latin typeface="Calibri" pitchFamily="34" charset="0"/>
                <a:cs typeface="Calibri" pitchFamily="34" charset="0"/>
              </a:rPr>
              <a:t>b) a exploração agroflorestal sustentável praticada na pequena propriedade ou posse rural familiar ou por povos e comunidades tradicionais, desde que não descaracterize a cobertura vegetal existente e não prejudique a função ambiental da área;</a:t>
            </a:r>
          </a:p>
          <a:p>
            <a:pPr marL="0" indent="0" algn="just">
              <a:buFont typeface="Wingdings" pitchFamily="2" charset="2"/>
              <a:buNone/>
              <a:defRPr/>
            </a:pPr>
            <a:r>
              <a:rPr lang="pt-BR" sz="1200" dirty="0" smtClean="0">
                <a:solidFill>
                  <a:schemeClr val="bg1"/>
                </a:solidFill>
                <a:latin typeface="Calibri" pitchFamily="34" charset="0"/>
                <a:cs typeface="Calibri" pitchFamily="34" charset="0"/>
              </a:rPr>
              <a:t>c) </a:t>
            </a:r>
            <a:r>
              <a:rPr lang="pt-BR" sz="1200" dirty="0" smtClean="0">
                <a:solidFill>
                  <a:srgbClr val="FFFF00"/>
                </a:solidFill>
                <a:latin typeface="Calibri" pitchFamily="34" charset="0"/>
                <a:cs typeface="Calibri" pitchFamily="34" charset="0"/>
              </a:rPr>
              <a:t>a implantação de infraestrutura pública destinada a esportes, lazer e atividades educacionais e culturais ao ar livre em áreas urbanas e rurais consolidadas, observadas as condições estabelecidas nesta Le</a:t>
            </a:r>
            <a:r>
              <a:rPr lang="pt-BR" sz="1200" dirty="0" smtClean="0">
                <a:solidFill>
                  <a:schemeClr val="bg1"/>
                </a:solidFill>
                <a:latin typeface="Calibri" pitchFamily="34" charset="0"/>
                <a:cs typeface="Calibri" pitchFamily="34" charset="0"/>
              </a:rPr>
              <a:t>i;</a:t>
            </a:r>
          </a:p>
          <a:p>
            <a:pPr marL="0" indent="0" algn="just">
              <a:buFont typeface="Wingdings" pitchFamily="2" charset="2"/>
              <a:buNone/>
              <a:defRPr/>
            </a:pPr>
            <a:r>
              <a:rPr lang="pt-BR" sz="1200" dirty="0" smtClean="0">
                <a:solidFill>
                  <a:srgbClr val="FFFF00"/>
                </a:solidFill>
                <a:latin typeface="Calibri" pitchFamily="34" charset="0"/>
                <a:cs typeface="Calibri" pitchFamily="34" charset="0"/>
              </a:rPr>
              <a:t>d) a regularização fundiária de assentamentos humanos ocupados predominantemente por população de baixa renda em áreas urbanas consolidadas, observadas as condições estabelecidas na Lei nº 11.977, de 7 de julho de 2009;</a:t>
            </a:r>
          </a:p>
          <a:p>
            <a:pPr marL="0" indent="0" algn="just">
              <a:buFont typeface="Wingdings" pitchFamily="2" charset="2"/>
              <a:buNone/>
              <a:defRPr/>
            </a:pPr>
            <a:r>
              <a:rPr lang="pt-BR" sz="1200" dirty="0" smtClean="0">
                <a:solidFill>
                  <a:schemeClr val="bg1"/>
                </a:solidFill>
                <a:latin typeface="Calibri" pitchFamily="34" charset="0"/>
                <a:cs typeface="Calibri" pitchFamily="34" charset="0"/>
              </a:rPr>
              <a:t>e) implantação de instalações necessárias à captação e condução de água e de efluentes tratados para projetos cujos recursos hídricos são partes integrantes e essenciais da atividade;</a:t>
            </a:r>
          </a:p>
          <a:p>
            <a:pPr marL="0" indent="0" algn="just">
              <a:buFont typeface="Wingdings" pitchFamily="2" charset="2"/>
              <a:buNone/>
              <a:defRPr/>
            </a:pPr>
            <a:r>
              <a:rPr lang="pt-BR" sz="1200" dirty="0" smtClean="0">
                <a:solidFill>
                  <a:schemeClr val="bg1"/>
                </a:solidFill>
                <a:latin typeface="Calibri" pitchFamily="34" charset="0"/>
                <a:cs typeface="Calibri" pitchFamily="34" charset="0"/>
              </a:rPr>
              <a:t>f) as atividades de pesquisa e extração de areia, argila, saibro e cascalho, outorgadas pela autoridade competente;</a:t>
            </a:r>
          </a:p>
          <a:p>
            <a:pPr marL="0" indent="0" algn="just">
              <a:buFont typeface="Wingdings" pitchFamily="2" charset="2"/>
              <a:buNone/>
              <a:defRPr/>
            </a:pPr>
            <a:r>
              <a:rPr lang="pt-BR" sz="1200" dirty="0" smtClean="0">
                <a:solidFill>
                  <a:schemeClr val="bg1"/>
                </a:solidFill>
                <a:latin typeface="Calibri" pitchFamily="34" charset="0"/>
                <a:cs typeface="Calibri" pitchFamily="34" charset="0"/>
              </a:rPr>
              <a:t>g) outras atividades similares devidamente caracterizadas e motivadas em procedimento administrativo próprio, </a:t>
            </a:r>
            <a:r>
              <a:rPr lang="pt-BR" sz="1200" b="1" dirty="0" smtClean="0">
                <a:solidFill>
                  <a:srgbClr val="FFFF00"/>
                </a:solidFill>
                <a:latin typeface="Calibri" pitchFamily="34" charset="0"/>
                <a:cs typeface="Calibri" pitchFamily="34" charset="0"/>
              </a:rPr>
              <a:t>quando inexistir alternativa técnica e locacional à atividade proposta</a:t>
            </a:r>
            <a:r>
              <a:rPr lang="pt-BR" sz="1200" dirty="0" smtClean="0">
                <a:solidFill>
                  <a:schemeClr val="bg1"/>
                </a:solidFill>
                <a:latin typeface="Calibri" pitchFamily="34" charset="0"/>
                <a:cs typeface="Calibri" pitchFamily="34" charset="0"/>
              </a:rPr>
              <a:t>, </a:t>
            </a:r>
            <a:r>
              <a:rPr lang="pt-BR" sz="1200" b="1" u="sng" dirty="0" smtClean="0">
                <a:solidFill>
                  <a:srgbClr val="FFFF00"/>
                </a:solidFill>
                <a:latin typeface="Calibri" pitchFamily="34" charset="0"/>
                <a:cs typeface="Calibri" pitchFamily="34" charset="0"/>
              </a:rPr>
              <a:t>definidas em ato do Chefe do Poder Executivo federa</a:t>
            </a:r>
            <a:r>
              <a:rPr lang="pt-BR" sz="1200" b="1" u="sng" dirty="0" smtClean="0">
                <a:solidFill>
                  <a:schemeClr val="bg1"/>
                </a:solidFill>
                <a:latin typeface="Calibri" pitchFamily="34" charset="0"/>
                <a:cs typeface="Calibri" pitchFamily="34" charset="0"/>
              </a:rPr>
              <a:t>l</a:t>
            </a:r>
            <a:r>
              <a:rPr lang="pt-BR" sz="1200" b="1" dirty="0" smtClean="0">
                <a:solidFill>
                  <a:schemeClr val="bg1"/>
                </a:solidFill>
                <a:latin typeface="Calibri" pitchFamily="34" charset="0"/>
                <a:cs typeface="Calibri" pitchFamily="34" charset="0"/>
              </a:rPr>
              <a:t>;</a:t>
            </a:r>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5"/>
          <p:cNvSpPr>
            <a:spLocks noGrp="1"/>
          </p:cNvSpPr>
          <p:nvPr>
            <p:ph type="sldNum" sz="quarter" idx="12"/>
          </p:nvPr>
        </p:nvSpPr>
        <p:spPr/>
        <p:txBody>
          <a:bodyPr/>
          <a:lstStyle/>
          <a:p>
            <a:fld id="{6F857645-58DB-45E0-ACF6-842A1052F186}" type="slidenum">
              <a:rPr lang="pt-BR"/>
              <a:pPr/>
              <a:t>55</a:t>
            </a:fld>
            <a:endParaRPr lang="pt-BR"/>
          </a:p>
        </p:txBody>
      </p:sp>
      <p:sp>
        <p:nvSpPr>
          <p:cNvPr id="295939" name="Rectangle 3"/>
          <p:cNvSpPr>
            <a:spLocks noGrp="1" noChangeArrowheads="1"/>
          </p:cNvSpPr>
          <p:nvPr>
            <p:ph type="body" idx="1"/>
          </p:nvPr>
        </p:nvSpPr>
        <p:spPr>
          <a:xfrm>
            <a:off x="468313" y="548681"/>
            <a:ext cx="8229600" cy="5904508"/>
          </a:xfrm>
        </p:spPr>
        <p:txBody>
          <a:bodyPr/>
          <a:lstStyle/>
          <a:p>
            <a:pPr algn="just">
              <a:lnSpc>
                <a:spcPct val="90000"/>
              </a:lnSpc>
            </a:pPr>
            <a:r>
              <a:rPr lang="pt-BR" sz="2700" b="1" dirty="0">
                <a:solidFill>
                  <a:schemeClr val="bg1"/>
                </a:solidFill>
              </a:rPr>
              <a:t>Princípio da Proibição do Retrocesso Ecológico </a:t>
            </a:r>
          </a:p>
          <a:p>
            <a:pPr algn="just">
              <a:lnSpc>
                <a:spcPct val="90000"/>
              </a:lnSpc>
              <a:buFont typeface="Wingdings" pitchFamily="2" charset="2"/>
              <a:buNone/>
            </a:pPr>
            <a:endParaRPr lang="pt-BR" sz="2700" dirty="0" smtClean="0">
              <a:solidFill>
                <a:schemeClr val="bg1"/>
              </a:solidFill>
            </a:endParaRPr>
          </a:p>
          <a:p>
            <a:pPr algn="just">
              <a:lnSpc>
                <a:spcPct val="90000"/>
              </a:lnSpc>
              <a:buFont typeface="Wingdings" pitchFamily="2" charset="2"/>
              <a:buNone/>
            </a:pPr>
            <a:endParaRPr lang="pt-BR" sz="2700" dirty="0">
              <a:solidFill>
                <a:schemeClr val="bg1"/>
              </a:solidFill>
            </a:endParaRPr>
          </a:p>
          <a:p>
            <a:pPr lvl="1" algn="just">
              <a:lnSpc>
                <a:spcPct val="90000"/>
              </a:lnSpc>
            </a:pPr>
            <a:r>
              <a:rPr lang="pt-BR" sz="2300" dirty="0">
                <a:solidFill>
                  <a:schemeClr val="bg1"/>
                </a:solidFill>
              </a:rPr>
              <a:t>Pressupõe que a salvaguarda do meio ambiente tem caráter irretroativo: não pode admitir o recuo para níveis de proteção inferiores aos anteriormente consagrados, a menos que as circunstâncias de fato sejam significativamente alteradas. Essa argumentação busca estabelecer um piso mínimo de proteção ambiental, para além do qual devem rumar as futuras medidas normativas de tutela, impondo limites a impulsos revisionistas da legislação.</a:t>
            </a:r>
            <a:r>
              <a:rPr lang="pt-BR" sz="2400" dirty="0">
                <a:solidFill>
                  <a:schemeClr val="bg1"/>
                </a:solidFill>
              </a:rPr>
              <a:t> </a:t>
            </a:r>
          </a:p>
        </p:txBody>
      </p:sp>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bg1"/>
                </a:solidFill>
              </a:rPr>
              <a:t>Reg. Interesse social - 11977</a:t>
            </a:r>
            <a:endParaRPr lang="pt-BR" dirty="0">
              <a:solidFill>
                <a:schemeClr val="bg1"/>
              </a:solidFill>
            </a:endParaRPr>
          </a:p>
        </p:txBody>
      </p:sp>
      <p:sp>
        <p:nvSpPr>
          <p:cNvPr id="3" name="Espaço Reservado para Conteúdo 2"/>
          <p:cNvSpPr>
            <a:spLocks noGrp="1"/>
          </p:cNvSpPr>
          <p:nvPr>
            <p:ph idx="1"/>
          </p:nvPr>
        </p:nvSpPr>
        <p:spPr>
          <a:xfrm>
            <a:off x="457200" y="1196752"/>
            <a:ext cx="8229600" cy="4929411"/>
          </a:xfrm>
        </p:spPr>
        <p:txBody>
          <a:bodyPr/>
          <a:lstStyle/>
          <a:p>
            <a:pPr algn="just"/>
            <a:r>
              <a:rPr lang="pt-BR" sz="2000" dirty="0" smtClean="0">
                <a:solidFill>
                  <a:schemeClr val="bg1"/>
                </a:solidFill>
              </a:rPr>
              <a:t>Art. 47, VII – regularização fundiária de interesse social: regularização fundiária de assentamentos irregulares ocupados, predominantemente, por população de baixa renda, nos casos: </a:t>
            </a:r>
          </a:p>
          <a:p>
            <a:r>
              <a:rPr lang="pt-BR" sz="1600" dirty="0" smtClean="0">
                <a:solidFill>
                  <a:schemeClr val="bg1"/>
                </a:solidFill>
              </a:rPr>
              <a:t>a) em que a área esteja ocupada, de forma mansa e pacífica, há, pelo menos, 5 (cinco) anos; (Redação dada pela Lei nº 12.424, de 2011)</a:t>
            </a:r>
          </a:p>
          <a:p>
            <a:r>
              <a:rPr lang="pt-BR" sz="1600" dirty="0" smtClean="0">
                <a:solidFill>
                  <a:schemeClr val="bg1"/>
                </a:solidFill>
              </a:rPr>
              <a:t>b) de imóveis situados em ZEIS; ou </a:t>
            </a:r>
          </a:p>
          <a:p>
            <a:r>
              <a:rPr lang="pt-BR" sz="1600" dirty="0" smtClean="0">
                <a:solidFill>
                  <a:schemeClr val="bg1"/>
                </a:solidFill>
              </a:rPr>
              <a:t>c) de áreas da União, dos Estados, do Distrito Federal e dos Municípios declaradas de interesse para implantação de projetos de regularização fundiária de interesse social; </a:t>
            </a:r>
          </a:p>
          <a:p>
            <a:pPr algn="just"/>
            <a:endParaRPr lang="pt-BR" sz="2000" dirty="0" smtClean="0">
              <a:solidFill>
                <a:schemeClr val="bg1"/>
              </a:solidFill>
            </a:endParaRPr>
          </a:p>
          <a:p>
            <a:pPr algn="just"/>
            <a:r>
              <a:rPr lang="pt-BR" sz="1800" dirty="0" smtClean="0">
                <a:solidFill>
                  <a:schemeClr val="bg1"/>
                </a:solidFill>
              </a:rPr>
              <a:t>Art. 54. </a:t>
            </a:r>
          </a:p>
          <a:p>
            <a:pPr algn="just"/>
            <a:r>
              <a:rPr lang="pt-BR" sz="1800" dirty="0" smtClean="0">
                <a:solidFill>
                  <a:schemeClr val="bg1"/>
                </a:solidFill>
              </a:rPr>
              <a:t>§ 1</a:t>
            </a:r>
            <a:r>
              <a:rPr lang="pt-BR" sz="1800" u="sng" baseline="30000" dirty="0" smtClean="0">
                <a:solidFill>
                  <a:schemeClr val="bg1"/>
                </a:solidFill>
              </a:rPr>
              <a:t>o</a:t>
            </a:r>
            <a:r>
              <a:rPr lang="pt-BR" sz="1800" dirty="0" smtClean="0">
                <a:solidFill>
                  <a:schemeClr val="bg1"/>
                </a:solidFill>
              </a:rPr>
              <a:t> O Município poderá, por decisão motivada, </a:t>
            </a:r>
            <a:r>
              <a:rPr lang="pt-BR" sz="1800" b="1" u="sng" dirty="0" smtClean="0">
                <a:solidFill>
                  <a:schemeClr val="bg1"/>
                </a:solidFill>
              </a:rPr>
              <a:t>admitir a regularização fundiária de interesse social em Áreas de Preservação Permanente, </a:t>
            </a:r>
            <a:r>
              <a:rPr lang="pt-BR" sz="1800" dirty="0" smtClean="0">
                <a:solidFill>
                  <a:schemeClr val="bg1"/>
                </a:solidFill>
              </a:rPr>
              <a:t>ocupadas até 31 de dezembro de 2007 e inseridas em área urbana consolidada, desde que estudo técnico comprove que esta intervenção implica a melhoria das condições ambientais em relação à situação de ocupação irregular anterior. </a:t>
            </a: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bg1"/>
                </a:solidFill>
              </a:rPr>
              <a:t>Reg. Interesse Social - 12651</a:t>
            </a:r>
            <a:endParaRPr lang="pt-BR" dirty="0">
              <a:solidFill>
                <a:schemeClr val="bg1"/>
              </a:solidFill>
            </a:endParaRPr>
          </a:p>
        </p:txBody>
      </p:sp>
      <p:sp>
        <p:nvSpPr>
          <p:cNvPr id="3" name="Espaço Reservado para Conteúdo 2"/>
          <p:cNvSpPr>
            <a:spLocks noGrp="1"/>
          </p:cNvSpPr>
          <p:nvPr>
            <p:ph idx="1"/>
          </p:nvPr>
        </p:nvSpPr>
        <p:spPr/>
        <p:txBody>
          <a:bodyPr/>
          <a:lstStyle/>
          <a:p>
            <a:pPr algn="just"/>
            <a:r>
              <a:rPr lang="pt-BR" sz="2400" dirty="0" smtClean="0">
                <a:solidFill>
                  <a:schemeClr val="bg1"/>
                </a:solidFill>
              </a:rPr>
              <a:t>Art. 64. Na regularização fundiária de interesse social dos assentamentos inseridos em área urbana de ocupação consolidada e que ocupam Áreas de Preservação Permanente, a regularização ambiental será admitida por meio da aprovação do projeto de regularização fundiária, na forma da </a:t>
            </a:r>
            <a:r>
              <a:rPr lang="pt-BR" sz="2400" dirty="0" smtClean="0">
                <a:solidFill>
                  <a:schemeClr val="bg1"/>
                </a:solidFill>
                <a:hlinkClick r:id="rId2" action="ppaction://hlinkfile"/>
              </a:rPr>
              <a:t>Lei n</a:t>
            </a:r>
            <a:r>
              <a:rPr lang="pt-BR" sz="2400" u="sng" baseline="30000" dirty="0" smtClean="0">
                <a:solidFill>
                  <a:schemeClr val="bg1"/>
                </a:solidFill>
                <a:hlinkClick r:id="rId2" action="ppaction://hlinkfile"/>
              </a:rPr>
              <a:t>o</a:t>
            </a:r>
            <a:r>
              <a:rPr lang="pt-BR" sz="2400" dirty="0" smtClean="0">
                <a:solidFill>
                  <a:schemeClr val="bg1"/>
                </a:solidFill>
                <a:hlinkClick r:id="rId2" action="ppaction://hlinkfile"/>
              </a:rPr>
              <a:t> 11.977, de 7 de julho de 2009.</a:t>
            </a:r>
            <a:endParaRPr lang="pt-BR" sz="2400" dirty="0" smtClean="0">
              <a:solidFill>
                <a:schemeClr val="bg1"/>
              </a:solidFill>
            </a:endParaRPr>
          </a:p>
          <a:p>
            <a:pPr algn="just"/>
            <a:r>
              <a:rPr lang="pt-BR" sz="2400" dirty="0" smtClean="0">
                <a:solidFill>
                  <a:schemeClr val="bg1"/>
                </a:solidFill>
              </a:rPr>
              <a:t>§ 1</a:t>
            </a:r>
            <a:r>
              <a:rPr lang="pt-BR" sz="2400" u="sng" baseline="30000" dirty="0" smtClean="0">
                <a:solidFill>
                  <a:schemeClr val="bg1"/>
                </a:solidFill>
              </a:rPr>
              <a:t>o</a:t>
            </a:r>
            <a:r>
              <a:rPr lang="pt-BR" sz="2400" dirty="0" smtClean="0">
                <a:solidFill>
                  <a:schemeClr val="bg1"/>
                </a:solidFill>
              </a:rPr>
              <a:t> O projeto de regularização fundiária de interesse social deverá incluir estudo técnico que demonstre a melhoria das condições ambientais em relação à situação anterior com a adoção das medidas nele preconizadas</a:t>
            </a: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4000" dirty="0" smtClean="0">
                <a:solidFill>
                  <a:schemeClr val="bg1"/>
                </a:solidFill>
              </a:rPr>
              <a:t>Reg. Interesse específico - 11977</a:t>
            </a:r>
            <a:endParaRPr lang="pt-BR" sz="4000" dirty="0">
              <a:solidFill>
                <a:schemeClr val="bg1"/>
              </a:solidFill>
            </a:endParaRPr>
          </a:p>
        </p:txBody>
      </p:sp>
      <p:sp>
        <p:nvSpPr>
          <p:cNvPr id="3" name="Espaço Reservado para Conteúdo 2"/>
          <p:cNvSpPr>
            <a:spLocks noGrp="1"/>
          </p:cNvSpPr>
          <p:nvPr>
            <p:ph idx="1"/>
          </p:nvPr>
        </p:nvSpPr>
        <p:spPr/>
        <p:txBody>
          <a:bodyPr/>
          <a:lstStyle/>
          <a:p>
            <a:pPr algn="just"/>
            <a:r>
              <a:rPr lang="pt-BR" sz="2000" b="1" dirty="0" smtClean="0">
                <a:solidFill>
                  <a:srgbClr val="FF0000"/>
                </a:solidFill>
              </a:rPr>
              <a:t>Art. 47, VIII – regularização fundiária de interesse específico: regularização fundiária quando não caracterizado o interesse social nos termos do inciso VII. </a:t>
            </a:r>
          </a:p>
          <a:p>
            <a:pPr algn="just"/>
            <a:r>
              <a:rPr lang="pt-BR" sz="2400" dirty="0" smtClean="0">
                <a:solidFill>
                  <a:schemeClr val="bg1"/>
                </a:solidFill>
              </a:rPr>
              <a:t>Art. 61. A regularização fundiária de interesse específico depende da análise e da aprovação do projeto de que trata o art. 51 pela autoridade </a:t>
            </a:r>
            <a:r>
              <a:rPr lang="pt-BR" sz="2400" dirty="0" err="1" smtClean="0">
                <a:solidFill>
                  <a:schemeClr val="bg1"/>
                </a:solidFill>
              </a:rPr>
              <a:t>licenciadora</a:t>
            </a:r>
            <a:r>
              <a:rPr lang="pt-BR" sz="2400" dirty="0" smtClean="0">
                <a:solidFill>
                  <a:schemeClr val="bg1"/>
                </a:solidFill>
              </a:rPr>
              <a:t>, bem como da emissão das respectivas licenças urbanística e ambiental. </a:t>
            </a:r>
          </a:p>
          <a:p>
            <a:pPr algn="just"/>
            <a:r>
              <a:rPr lang="pt-BR" sz="2400" dirty="0" smtClean="0">
                <a:solidFill>
                  <a:schemeClr val="bg1"/>
                </a:solidFill>
              </a:rPr>
              <a:t>§ 1</a:t>
            </a:r>
            <a:r>
              <a:rPr lang="pt-BR" sz="2400" u="sng" baseline="30000" dirty="0" smtClean="0">
                <a:solidFill>
                  <a:schemeClr val="bg1"/>
                </a:solidFill>
              </a:rPr>
              <a:t>o</a:t>
            </a:r>
            <a:r>
              <a:rPr lang="pt-BR" sz="2400" dirty="0" smtClean="0">
                <a:solidFill>
                  <a:schemeClr val="bg1"/>
                </a:solidFill>
              </a:rPr>
              <a:t> O projeto de que trata o caput</a:t>
            </a:r>
            <a:r>
              <a:rPr lang="pt-BR" sz="2400" i="1" dirty="0" smtClean="0">
                <a:solidFill>
                  <a:schemeClr val="bg1"/>
                </a:solidFill>
              </a:rPr>
              <a:t> </a:t>
            </a:r>
            <a:r>
              <a:rPr lang="pt-BR" sz="2400" b="1" u="sng" dirty="0" smtClean="0">
                <a:solidFill>
                  <a:schemeClr val="bg1"/>
                </a:solidFill>
              </a:rPr>
              <a:t>deverá observar as restrições à ocupação de Áreas de Preservação Permanente</a:t>
            </a:r>
            <a:r>
              <a:rPr lang="pt-BR" sz="2400" dirty="0" smtClean="0">
                <a:solidFill>
                  <a:schemeClr val="bg1"/>
                </a:solidFill>
              </a:rPr>
              <a:t> e demais disposições previstas na legislação ambiental. </a:t>
            </a:r>
          </a:p>
          <a:p>
            <a:pPr algn="just"/>
            <a:endParaRPr lang="pt-BR" sz="2400" dirty="0" smtClean="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4000" dirty="0" smtClean="0">
                <a:solidFill>
                  <a:schemeClr val="bg1"/>
                </a:solidFill>
              </a:rPr>
              <a:t>Reg. Interesse específico - 12651</a:t>
            </a:r>
            <a:endParaRPr lang="pt-BR" sz="4000" dirty="0">
              <a:solidFill>
                <a:schemeClr val="bg1"/>
              </a:solidFill>
            </a:endParaRPr>
          </a:p>
        </p:txBody>
      </p:sp>
      <p:sp>
        <p:nvSpPr>
          <p:cNvPr id="3" name="Espaço Reservado para Conteúdo 2"/>
          <p:cNvSpPr>
            <a:spLocks noGrp="1"/>
          </p:cNvSpPr>
          <p:nvPr>
            <p:ph idx="1"/>
          </p:nvPr>
        </p:nvSpPr>
        <p:spPr/>
        <p:txBody>
          <a:bodyPr/>
          <a:lstStyle/>
          <a:p>
            <a:pPr algn="just"/>
            <a:r>
              <a:rPr lang="pt-BR" sz="2400" dirty="0" smtClean="0">
                <a:solidFill>
                  <a:schemeClr val="bg1"/>
                </a:solidFill>
              </a:rPr>
              <a:t>Art. 65. Na regularização fundiária de interesse específico dos assentamentos inseridos em área urbana consolidada e que ocupam Áreas de Preservação Permanente não identificadas como áreas de risco, a regularização ambiental será admitida por meio da aprovação do projeto de regularização fundiária, na forma da Lei n</a:t>
            </a:r>
            <a:r>
              <a:rPr lang="pt-BR" sz="2400" u="sng" baseline="30000" dirty="0" smtClean="0">
                <a:solidFill>
                  <a:schemeClr val="bg1"/>
                </a:solidFill>
              </a:rPr>
              <a:t>o</a:t>
            </a:r>
            <a:r>
              <a:rPr lang="pt-BR" sz="2400" dirty="0" smtClean="0">
                <a:solidFill>
                  <a:schemeClr val="bg1"/>
                </a:solidFill>
              </a:rPr>
              <a:t> 11.977, de 7 de julho de 2009.</a:t>
            </a:r>
          </a:p>
          <a:p>
            <a:endParaRPr lang="pt-BR" dirty="0" smtClean="0">
              <a:solidFill>
                <a:schemeClr val="bg1"/>
              </a:solidFill>
            </a:endParaRPr>
          </a:p>
          <a:p>
            <a:pPr algn="just"/>
            <a:r>
              <a:rPr lang="pt-BR" sz="2400" dirty="0" smtClean="0">
                <a:solidFill>
                  <a:schemeClr val="bg1"/>
                </a:solidFill>
              </a:rPr>
              <a:t>§ 2</a:t>
            </a:r>
            <a:r>
              <a:rPr lang="pt-BR" sz="2400" u="sng" baseline="30000" dirty="0" smtClean="0">
                <a:solidFill>
                  <a:schemeClr val="bg1"/>
                </a:solidFill>
              </a:rPr>
              <a:t>o</a:t>
            </a:r>
            <a:r>
              <a:rPr lang="pt-BR" sz="2400" dirty="0" smtClean="0">
                <a:solidFill>
                  <a:schemeClr val="bg1"/>
                </a:solidFill>
              </a:rPr>
              <a:t> Para fins da regularização ambiental prevista no caput, ao longo dos rios ou de qualquer curso d’água, será mantida faixa não </a:t>
            </a:r>
            <a:r>
              <a:rPr lang="pt-BR" sz="2400" dirty="0" err="1" smtClean="0">
                <a:solidFill>
                  <a:schemeClr val="bg1"/>
                </a:solidFill>
              </a:rPr>
              <a:t>edificável</a:t>
            </a:r>
            <a:r>
              <a:rPr lang="pt-BR" sz="2400" dirty="0" smtClean="0">
                <a:solidFill>
                  <a:schemeClr val="bg1"/>
                </a:solidFill>
              </a:rPr>
              <a:t> com largura mínima de 15 (quinze) metros de cada lado. </a:t>
            </a: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468313" y="404813"/>
            <a:ext cx="8229600" cy="1143000"/>
          </a:xfrm>
        </p:spPr>
        <p:txBody>
          <a:bodyPr/>
          <a:lstStyle/>
          <a:p>
            <a:r>
              <a:rPr lang="pt-BR" sz="4000" smtClean="0">
                <a:solidFill>
                  <a:schemeClr val="bg1"/>
                </a:solidFill>
                <a:latin typeface="Calibri" pitchFamily="34" charset="0"/>
              </a:rPr>
              <a:t>Estado Legal – Estado (Democrático) de Direito</a:t>
            </a:r>
          </a:p>
        </p:txBody>
      </p:sp>
      <p:sp>
        <p:nvSpPr>
          <p:cNvPr id="10243" name="Rectangle 3"/>
          <p:cNvSpPr>
            <a:spLocks noGrp="1" noChangeArrowheads="1"/>
          </p:cNvSpPr>
          <p:nvPr>
            <p:ph type="body" idx="4294967295"/>
          </p:nvPr>
        </p:nvSpPr>
        <p:spPr>
          <a:xfrm>
            <a:off x="468313" y="1916113"/>
            <a:ext cx="8229600" cy="4525962"/>
          </a:xfrm>
        </p:spPr>
        <p:txBody>
          <a:bodyPr/>
          <a:lstStyle/>
          <a:p>
            <a:pPr algn="just"/>
            <a:endParaRPr lang="pt-BR" sz="2800" smtClean="0">
              <a:latin typeface="Calibri" pitchFamily="34" charset="0"/>
            </a:endParaRPr>
          </a:p>
          <a:p>
            <a:pPr algn="just">
              <a:buFont typeface="Wingdings" pitchFamily="2" charset="2"/>
              <a:buChar char="ü"/>
            </a:pPr>
            <a:r>
              <a:rPr lang="pt-BR" smtClean="0">
                <a:solidFill>
                  <a:schemeClr val="bg1"/>
                </a:solidFill>
                <a:latin typeface="Calibri" pitchFamily="34" charset="0"/>
              </a:rPr>
              <a:t>Estado </a:t>
            </a:r>
            <a:r>
              <a:rPr lang="pt-BR" i="1" smtClean="0">
                <a:solidFill>
                  <a:schemeClr val="bg1"/>
                </a:solidFill>
                <a:latin typeface="Calibri" pitchFamily="34" charset="0"/>
              </a:rPr>
              <a:t>meramente</a:t>
            </a:r>
            <a:r>
              <a:rPr lang="pt-BR" smtClean="0">
                <a:solidFill>
                  <a:schemeClr val="bg1"/>
                </a:solidFill>
                <a:latin typeface="Calibri" pitchFamily="34" charset="0"/>
              </a:rPr>
              <a:t> Legal para o Estado (Democrático) de Direito (Revolução dos Cravos – 1974/1976[CF]), que vê diferenças entre validade e vigor, considerando, pois, que existem normas vigentes, porém inválidas, e, ainda, que se preocupa com as questões sociais (Welfare State).</a:t>
            </a:r>
          </a:p>
        </p:txBody>
      </p:sp>
      <p:sp>
        <p:nvSpPr>
          <p:cNvPr id="10244" name="Espaço Reservado para Número de Slide 3"/>
          <p:cNvSpPr>
            <a:spLocks noGrp="1"/>
          </p:cNvSpPr>
          <p:nvPr>
            <p:ph type="sldNum" sz="quarter" idx="12"/>
          </p:nvPr>
        </p:nvSpPr>
        <p:spPr>
          <a:noFill/>
        </p:spPr>
        <p:txBody>
          <a:bodyPr/>
          <a:lstStyle/>
          <a:p>
            <a:fld id="{A926D815-995C-4511-918C-40D1BA6B8187}" type="slidenum">
              <a:rPr lang="pt-BR" smtClean="0"/>
              <a:pPr/>
              <a:t>6</a:t>
            </a:fld>
            <a:endParaRPr lang="pt-BR" smtClean="0"/>
          </a:p>
        </p:txBody>
      </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bg1"/>
                </a:solidFill>
              </a:rPr>
              <a:t>Em conclusão</a:t>
            </a:r>
            <a:endParaRPr lang="pt-BR" dirty="0">
              <a:solidFill>
                <a:schemeClr val="bg1"/>
              </a:solidFill>
            </a:endParaRPr>
          </a:p>
        </p:txBody>
      </p:sp>
      <p:sp>
        <p:nvSpPr>
          <p:cNvPr id="3" name="Espaço Reservado para Conteúdo 2"/>
          <p:cNvSpPr>
            <a:spLocks noGrp="1"/>
          </p:cNvSpPr>
          <p:nvPr>
            <p:ph idx="1"/>
          </p:nvPr>
        </p:nvSpPr>
        <p:spPr/>
        <p:txBody>
          <a:bodyPr/>
          <a:lstStyle/>
          <a:p>
            <a:pPr algn="just"/>
            <a:r>
              <a:rPr lang="pt-BR" dirty="0" smtClean="0">
                <a:solidFill>
                  <a:schemeClr val="bg1"/>
                </a:solidFill>
              </a:rPr>
              <a:t>More Legal – não regulariza APP</a:t>
            </a:r>
          </a:p>
          <a:p>
            <a:pPr algn="just">
              <a:buNone/>
            </a:pPr>
            <a:endParaRPr lang="pt-BR" dirty="0" smtClean="0">
              <a:solidFill>
                <a:schemeClr val="bg1"/>
              </a:solidFill>
            </a:endParaRPr>
          </a:p>
          <a:p>
            <a:pPr algn="just"/>
            <a:r>
              <a:rPr lang="pt-BR" dirty="0" smtClean="0">
                <a:solidFill>
                  <a:schemeClr val="bg1"/>
                </a:solidFill>
              </a:rPr>
              <a:t>Reg. Int. Social – regulariza APP</a:t>
            </a:r>
          </a:p>
          <a:p>
            <a:pPr algn="just"/>
            <a:endParaRPr lang="pt-BR" dirty="0" smtClean="0">
              <a:solidFill>
                <a:schemeClr val="bg1"/>
              </a:solidFill>
            </a:endParaRPr>
          </a:p>
          <a:p>
            <a:pPr algn="just"/>
            <a:r>
              <a:rPr lang="pt-BR" dirty="0" smtClean="0">
                <a:solidFill>
                  <a:schemeClr val="bg1"/>
                </a:solidFill>
              </a:rPr>
              <a:t>Reg. Int. Específico </a:t>
            </a:r>
          </a:p>
          <a:p>
            <a:pPr algn="just"/>
            <a:endParaRPr lang="pt-BR" dirty="0" smtClean="0">
              <a:solidFill>
                <a:schemeClr val="bg1"/>
              </a:solidFill>
            </a:endParaRPr>
          </a:p>
          <a:p>
            <a:pPr algn="just"/>
            <a:r>
              <a:rPr lang="pt-BR" sz="2800" dirty="0" smtClean="0">
                <a:solidFill>
                  <a:schemeClr val="bg1"/>
                </a:solidFill>
              </a:rPr>
              <a:t>– não regulariza, apesar do art. 65 da Lei 12651.</a:t>
            </a:r>
          </a:p>
          <a:p>
            <a:pPr algn="just"/>
            <a:r>
              <a:rPr lang="pt-BR" sz="2800" dirty="0" smtClean="0">
                <a:solidFill>
                  <a:schemeClr val="bg1"/>
                </a:solidFill>
              </a:rPr>
              <a:t>- regulariza, mas não na faixa de 15m (§ 2º).</a:t>
            </a:r>
            <a:endParaRPr lang="pt-BR" sz="2800" dirty="0">
              <a:solidFill>
                <a:schemeClr val="bg1"/>
              </a:solidFill>
            </a:endParaRPr>
          </a:p>
        </p:txBody>
      </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ço Reservado para Conteúdo 3"/>
          <p:cNvSpPr>
            <a:spLocks noGrp="1"/>
          </p:cNvSpPr>
          <p:nvPr>
            <p:ph sz="quarter" idx="1"/>
          </p:nvPr>
        </p:nvSpPr>
        <p:spPr>
          <a:xfrm>
            <a:off x="539552" y="908720"/>
            <a:ext cx="8208912" cy="5400675"/>
          </a:xfrm>
          <a:solidFill>
            <a:srgbClr val="3366FF"/>
          </a:solidFill>
          <a:ln>
            <a:solidFill>
              <a:srgbClr val="FFFF00"/>
            </a:solidFill>
          </a:ln>
        </p:spPr>
        <p:txBody>
          <a:bodyPr/>
          <a:lstStyle/>
          <a:p>
            <a:pPr marL="0" indent="0" algn="just">
              <a:buFont typeface="Wingdings" pitchFamily="2" charset="2"/>
              <a:buNone/>
              <a:defRPr/>
            </a:pPr>
            <a:r>
              <a:rPr lang="pt-BR" sz="2000" b="1" dirty="0" smtClean="0">
                <a:solidFill>
                  <a:schemeClr val="bg1"/>
                </a:solidFill>
                <a:latin typeface="Calibri" pitchFamily="34" charset="0"/>
                <a:cs typeface="Calibri" pitchFamily="34" charset="0"/>
              </a:rPr>
              <a:t>Art. 4º. </a:t>
            </a:r>
          </a:p>
          <a:p>
            <a:pPr marL="0" indent="0" algn="just">
              <a:buFont typeface="Wingdings" pitchFamily="2" charset="2"/>
              <a:buNone/>
              <a:defRPr/>
            </a:pPr>
            <a:r>
              <a:rPr lang="pt-BR" sz="2000" b="1" dirty="0" smtClean="0">
                <a:solidFill>
                  <a:schemeClr val="bg1"/>
                </a:solidFill>
                <a:latin typeface="Calibri" pitchFamily="34" charset="0"/>
                <a:cs typeface="Calibri" pitchFamily="34" charset="0"/>
              </a:rPr>
              <a:t>§ 9o Em áreas urbanas, assim entendidas as áreas compreendidas nos perímetros urbanos definidos por lei municipal,  e nas  regiões  metropolitanas e aglomerações urbanas, as faixas marginais de qualquer curso d’água natural que delimitem as </a:t>
            </a:r>
            <a:r>
              <a:rPr lang="pt-BR" sz="2000" b="1" u="sng" dirty="0" smtClean="0">
                <a:solidFill>
                  <a:srgbClr val="FFFF00"/>
                </a:solidFill>
                <a:latin typeface="Calibri" pitchFamily="34" charset="0"/>
                <a:cs typeface="Calibri" pitchFamily="34" charset="0"/>
              </a:rPr>
              <a:t>áreas da faixa de passagem de inundação</a:t>
            </a:r>
            <a:r>
              <a:rPr lang="pt-BR" sz="2000" b="1" dirty="0" smtClean="0">
                <a:solidFill>
                  <a:schemeClr val="bg1"/>
                </a:solidFill>
                <a:latin typeface="Calibri" pitchFamily="34" charset="0"/>
                <a:cs typeface="Calibri" pitchFamily="34" charset="0"/>
              </a:rPr>
              <a:t> terão sua largura determinada pelos respectivos Planos Diretores e Leis de Uso do Solo, ouvidos os Conselhos Estaduais e Municipais de Meio Ambiente, sem prejuízo dos limites estabelecidos pelo inciso I do caput. (Incluído pela Medida Provisória nº 571, de 2012).</a:t>
            </a:r>
          </a:p>
          <a:p>
            <a:pPr marL="0" indent="0" algn="just">
              <a:buFont typeface="Wingdings" pitchFamily="2" charset="2"/>
              <a:buNone/>
              <a:defRPr/>
            </a:pPr>
            <a:endParaRPr lang="pt-BR" sz="2000" b="1" dirty="0" smtClean="0">
              <a:solidFill>
                <a:schemeClr val="bg1"/>
              </a:solidFill>
              <a:latin typeface="Calibri" pitchFamily="34" charset="0"/>
              <a:cs typeface="Calibri" pitchFamily="34" charset="0"/>
            </a:endParaRPr>
          </a:p>
          <a:p>
            <a:pPr marL="0" indent="0" algn="just">
              <a:buFont typeface="Wingdings" pitchFamily="2" charset="2"/>
              <a:buNone/>
              <a:defRPr/>
            </a:pPr>
            <a:r>
              <a:rPr lang="pt-BR" sz="2000" b="1" dirty="0" smtClean="0">
                <a:solidFill>
                  <a:schemeClr val="bg1"/>
                </a:solidFill>
                <a:latin typeface="Calibri" pitchFamily="34" charset="0"/>
                <a:cs typeface="Calibri" pitchFamily="34" charset="0"/>
              </a:rPr>
              <a:t>Art. 3º (...)</a:t>
            </a:r>
          </a:p>
          <a:p>
            <a:pPr marL="0" indent="0" algn="just">
              <a:buFont typeface="Wingdings" pitchFamily="2" charset="2"/>
              <a:buNone/>
              <a:defRPr/>
            </a:pPr>
            <a:r>
              <a:rPr lang="pt-BR" sz="2000" b="1" dirty="0" smtClean="0">
                <a:solidFill>
                  <a:schemeClr val="bg1"/>
                </a:solidFill>
                <a:latin typeface="Calibri" pitchFamily="34" charset="0"/>
                <a:cs typeface="Calibri" pitchFamily="34" charset="0"/>
              </a:rPr>
              <a:t>XXII – </a:t>
            </a:r>
            <a:r>
              <a:rPr lang="pt-BR" sz="2000" b="1" u="sng" dirty="0" smtClean="0">
                <a:solidFill>
                  <a:srgbClr val="FFFF00"/>
                </a:solidFill>
                <a:latin typeface="Calibri" pitchFamily="34" charset="0"/>
                <a:cs typeface="Calibri" pitchFamily="34" charset="0"/>
              </a:rPr>
              <a:t>faixa de passagem de inundação</a:t>
            </a:r>
            <a:r>
              <a:rPr lang="pt-BR" sz="2000" b="1" dirty="0" smtClean="0">
                <a:solidFill>
                  <a:schemeClr val="bg1"/>
                </a:solidFill>
                <a:latin typeface="Calibri" pitchFamily="34" charset="0"/>
                <a:cs typeface="Calibri" pitchFamily="34" charset="0"/>
              </a:rPr>
              <a:t>: área de várzea ou planície de inundação adjacente a cursos d’água que permite o escoamento da enchente; </a:t>
            </a:r>
          </a:p>
          <a:p>
            <a:pPr marL="0" indent="0" algn="just">
              <a:buFont typeface="Wingdings" pitchFamily="2" charset="2"/>
              <a:buNone/>
              <a:defRPr/>
            </a:pPr>
            <a:endParaRPr lang="pt-BR" sz="1600" b="1" dirty="0" smtClean="0">
              <a:solidFill>
                <a:schemeClr val="bg1"/>
              </a:solidFill>
              <a:latin typeface="Calibri" pitchFamily="34" charset="0"/>
              <a:cs typeface="Calibri" pitchFamily="34" charset="0"/>
            </a:endParaRPr>
          </a:p>
        </p:txBody>
      </p:sp>
      <p:sp>
        <p:nvSpPr>
          <p:cNvPr id="5" name="Retângulo de cantos arredondados 4"/>
          <p:cNvSpPr/>
          <p:nvPr/>
        </p:nvSpPr>
        <p:spPr>
          <a:xfrm>
            <a:off x="323528" y="0"/>
            <a:ext cx="8496944" cy="98072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dirty="0">
                <a:solidFill>
                  <a:schemeClr val="bg1"/>
                </a:solidFill>
                <a:latin typeface="Calibri" pitchFamily="34" charset="0"/>
                <a:cs typeface="Calibri" pitchFamily="34" charset="0"/>
              </a:rPr>
              <a:t>Áreas da Faixa de Passagem de </a:t>
            </a:r>
            <a:r>
              <a:rPr lang="pt-BR" sz="2400" b="1" dirty="0" smtClean="0">
                <a:solidFill>
                  <a:schemeClr val="bg1"/>
                </a:solidFill>
                <a:latin typeface="Calibri" pitchFamily="34" charset="0"/>
                <a:cs typeface="Calibri" pitchFamily="34" charset="0"/>
              </a:rPr>
              <a:t>Inundação – restrição administrativa??? </a:t>
            </a:r>
            <a:endParaRPr lang="pt-BR" sz="2400"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pPr algn="ctr">
              <a:buNone/>
            </a:pPr>
            <a:endParaRPr lang="pt-BR" dirty="0" smtClean="0"/>
          </a:p>
          <a:p>
            <a:pPr algn="ctr">
              <a:buNone/>
            </a:pPr>
            <a:endParaRPr lang="pt-BR" dirty="0" smtClean="0">
              <a:solidFill>
                <a:schemeClr val="bg1"/>
              </a:solidFill>
            </a:endParaRPr>
          </a:p>
          <a:p>
            <a:pPr algn="ctr">
              <a:buNone/>
            </a:pPr>
            <a:r>
              <a:rPr lang="pt-BR" dirty="0" smtClean="0">
                <a:solidFill>
                  <a:schemeClr val="bg1"/>
                </a:solidFill>
              </a:rPr>
              <a:t>QUAL O PAPEL DO DIREITO?</a:t>
            </a:r>
            <a:endParaRPr lang="pt-BR" dirty="0">
              <a:solidFill>
                <a:schemeClr val="bg1"/>
              </a:solidFill>
            </a:endParaRPr>
          </a:p>
        </p:txBody>
      </p:sp>
      <p:sp>
        <p:nvSpPr>
          <p:cNvPr id="4" name="Espaço Reservado para Número de Slide 3"/>
          <p:cNvSpPr>
            <a:spLocks noGrp="1"/>
          </p:cNvSpPr>
          <p:nvPr>
            <p:ph type="sldNum" sz="quarter" idx="12"/>
          </p:nvPr>
        </p:nvSpPr>
        <p:spPr/>
        <p:txBody>
          <a:bodyPr/>
          <a:lstStyle/>
          <a:p>
            <a:pPr>
              <a:defRPr/>
            </a:pPr>
            <a:fld id="{E6FCF81C-1FA5-4717-ACBC-CEE3E34CEE72}" type="slidenum">
              <a:rPr lang="pt-BR" smtClean="0"/>
              <a:pPr>
                <a:defRPr/>
              </a:pPr>
              <a:t>62</a:t>
            </a:fld>
            <a:endParaRPr lang="pt-BR"/>
          </a:p>
        </p:txBody>
      </p:sp>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pPr algn="ctr"/>
            <a:r>
              <a:rPr lang="pt-BR" dirty="0" smtClean="0">
                <a:solidFill>
                  <a:schemeClr val="bg1"/>
                </a:solidFill>
              </a:rPr>
              <a:t>REGULAÇÃO ?</a:t>
            </a:r>
          </a:p>
          <a:p>
            <a:pPr algn="ctr"/>
            <a:endParaRPr lang="pt-BR" dirty="0" smtClean="0"/>
          </a:p>
          <a:p>
            <a:pPr algn="ctr"/>
            <a:endParaRPr lang="pt-BR" dirty="0" smtClean="0"/>
          </a:p>
          <a:p>
            <a:pPr algn="ctr"/>
            <a:endParaRPr lang="pt-BR" dirty="0" smtClean="0"/>
          </a:p>
          <a:p>
            <a:pPr algn="ctr"/>
            <a:endParaRPr lang="pt-BR" dirty="0" smtClean="0"/>
          </a:p>
          <a:p>
            <a:pPr algn="ctr"/>
            <a:r>
              <a:rPr lang="pt-BR" dirty="0" smtClean="0">
                <a:solidFill>
                  <a:schemeClr val="bg1"/>
                </a:solidFill>
              </a:rPr>
              <a:t>COMANDOS E CONTROLES ?</a:t>
            </a:r>
            <a:endParaRPr lang="pt-BR" dirty="0">
              <a:solidFill>
                <a:schemeClr val="bg1"/>
              </a:solidFill>
            </a:endParaRPr>
          </a:p>
        </p:txBody>
      </p:sp>
      <p:sp>
        <p:nvSpPr>
          <p:cNvPr id="4" name="Espaço Reservado para Número de Slide 3"/>
          <p:cNvSpPr>
            <a:spLocks noGrp="1"/>
          </p:cNvSpPr>
          <p:nvPr>
            <p:ph type="sldNum" sz="quarter" idx="12"/>
          </p:nvPr>
        </p:nvSpPr>
        <p:spPr/>
        <p:txBody>
          <a:bodyPr/>
          <a:lstStyle/>
          <a:p>
            <a:pPr>
              <a:defRPr/>
            </a:pPr>
            <a:fld id="{5CFDA042-7E1B-4E4B-A24A-D135A2F34240}" type="slidenum">
              <a:rPr lang="pt-BR" smtClean="0"/>
              <a:pPr>
                <a:defRPr/>
              </a:pPr>
              <a:t>63</a:t>
            </a:fld>
            <a:endParaRPr lang="pt-BR"/>
          </a:p>
        </p:txBody>
      </p:sp>
      <p:sp>
        <p:nvSpPr>
          <p:cNvPr id="5" name="Seta para baixo 4"/>
          <p:cNvSpPr/>
          <p:nvPr/>
        </p:nvSpPr>
        <p:spPr>
          <a:xfrm>
            <a:off x="4283968" y="2780928"/>
            <a:ext cx="864096" cy="1152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pt-BR" dirty="0" smtClean="0">
                <a:solidFill>
                  <a:schemeClr val="bg1"/>
                </a:solidFill>
                <a:effectLst/>
              </a:rPr>
              <a:t>COMO ADEQUAR A TEORIA DO DIREITO? </a:t>
            </a:r>
            <a:endParaRPr lang="pt-BR" sz="4800" dirty="0" smtClean="0">
              <a:solidFill>
                <a:schemeClr val="bg1"/>
              </a:solidFill>
              <a:effectLst/>
            </a:endParaRPr>
          </a:p>
        </p:txBody>
      </p:sp>
      <p:sp>
        <p:nvSpPr>
          <p:cNvPr id="106499" name="Rectangle 3"/>
          <p:cNvSpPr>
            <a:spLocks noGrp="1" noChangeArrowheads="1"/>
          </p:cNvSpPr>
          <p:nvPr>
            <p:ph type="body" idx="1"/>
          </p:nvPr>
        </p:nvSpPr>
        <p:spPr/>
        <p:txBody>
          <a:bodyPr/>
          <a:lstStyle/>
          <a:p>
            <a:endParaRPr lang="pt-BR" dirty="0" smtClean="0">
              <a:effectLst/>
            </a:endParaRPr>
          </a:p>
          <a:p>
            <a:r>
              <a:rPr lang="pt-BR" dirty="0" smtClean="0">
                <a:solidFill>
                  <a:schemeClr val="bg1"/>
                </a:solidFill>
                <a:effectLst/>
              </a:rPr>
              <a:t>Teoria do Ordenamento </a:t>
            </a:r>
            <a:r>
              <a:rPr lang="pt-BR" sz="2000" dirty="0" smtClean="0">
                <a:solidFill>
                  <a:schemeClr val="bg1"/>
                </a:solidFill>
                <a:effectLst/>
              </a:rPr>
              <a:t>(atos conformes e atos desviantes):</a:t>
            </a:r>
          </a:p>
          <a:p>
            <a:pPr>
              <a:buFont typeface="Wingdings" pitchFamily="2" charset="2"/>
              <a:buNone/>
            </a:pPr>
            <a:endParaRPr lang="pt-BR" dirty="0" smtClean="0">
              <a:solidFill>
                <a:schemeClr val="bg1"/>
              </a:solidFill>
              <a:effectLst/>
            </a:endParaRPr>
          </a:p>
          <a:p>
            <a:pPr marL="995363" lvl="2" indent="-7938"/>
            <a:r>
              <a:rPr lang="pt-BR" dirty="0" smtClean="0">
                <a:solidFill>
                  <a:schemeClr val="bg1"/>
                </a:solidFill>
                <a:effectLst/>
              </a:rPr>
              <a:t>Ordenamento </a:t>
            </a:r>
            <a:r>
              <a:rPr lang="pt-BR" dirty="0" err="1" smtClean="0">
                <a:solidFill>
                  <a:schemeClr val="bg1"/>
                </a:solidFill>
                <a:effectLst/>
              </a:rPr>
              <a:t>protetivo-repressivo</a:t>
            </a:r>
            <a:r>
              <a:rPr lang="pt-BR" dirty="0" smtClean="0">
                <a:solidFill>
                  <a:schemeClr val="bg1"/>
                </a:solidFill>
                <a:effectLst/>
              </a:rPr>
              <a:t> (três modos de impedir uma ação não desejada):</a:t>
            </a:r>
          </a:p>
          <a:p>
            <a:pPr lvl="3"/>
            <a:r>
              <a:rPr lang="pt-BR" dirty="0" smtClean="0">
                <a:solidFill>
                  <a:schemeClr val="bg1"/>
                </a:solidFill>
                <a:effectLst/>
              </a:rPr>
              <a:t>Torná-la impossível, difícil ou desvantajosa.</a:t>
            </a:r>
          </a:p>
          <a:p>
            <a:pPr marL="995363" lvl="2" indent="-7938"/>
            <a:r>
              <a:rPr lang="pt-BR" dirty="0" smtClean="0">
                <a:solidFill>
                  <a:schemeClr val="bg1"/>
                </a:solidFill>
                <a:effectLst/>
              </a:rPr>
              <a:t> Ordenamento promocional (como obter a ação desejada [direito-moral?]):</a:t>
            </a:r>
          </a:p>
          <a:p>
            <a:pPr lvl="3"/>
            <a:r>
              <a:rPr lang="pt-BR" dirty="0" smtClean="0">
                <a:solidFill>
                  <a:schemeClr val="bg1"/>
                </a:solidFill>
                <a:effectLst/>
              </a:rPr>
              <a:t>Torná-la necessária, fácil ou vantajosa.</a:t>
            </a:r>
          </a:p>
        </p:txBody>
      </p:sp>
      <p:sp>
        <p:nvSpPr>
          <p:cNvPr id="4" name="Espaço Reservado para Número de Slide 3"/>
          <p:cNvSpPr>
            <a:spLocks noGrp="1"/>
          </p:cNvSpPr>
          <p:nvPr>
            <p:ph type="sldNum" sz="quarter" idx="12"/>
          </p:nvPr>
        </p:nvSpPr>
        <p:spPr/>
        <p:txBody>
          <a:bodyPr/>
          <a:lstStyle/>
          <a:p>
            <a:pPr>
              <a:defRPr/>
            </a:pPr>
            <a:fld id="{F27D1354-1AEF-4E01-AA45-ACCA75F5ECFC}" type="slidenum">
              <a:rPr lang="pt-BR" smtClean="0"/>
              <a:pPr>
                <a:defRPr/>
              </a:pPr>
              <a:t>64</a:t>
            </a:fld>
            <a:endParaRPr lang="pt-BR"/>
          </a:p>
        </p:txBody>
      </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pt-BR" dirty="0" smtClean="0">
                <a:solidFill>
                  <a:schemeClr val="bg1"/>
                </a:solidFill>
                <a:effectLst/>
              </a:rPr>
              <a:t>COMO SE DÁ?</a:t>
            </a:r>
          </a:p>
        </p:txBody>
      </p:sp>
      <p:sp>
        <p:nvSpPr>
          <p:cNvPr id="110595" name="Rectangle 3"/>
          <p:cNvSpPr>
            <a:spLocks noGrp="1" noChangeArrowheads="1"/>
          </p:cNvSpPr>
          <p:nvPr>
            <p:ph type="body" idx="1"/>
          </p:nvPr>
        </p:nvSpPr>
        <p:spPr/>
        <p:txBody>
          <a:bodyPr/>
          <a:lstStyle/>
          <a:p>
            <a:endParaRPr lang="pt-BR" dirty="0" smtClean="0">
              <a:effectLst/>
            </a:endParaRPr>
          </a:p>
          <a:p>
            <a:endParaRPr lang="pt-BR" dirty="0" smtClean="0">
              <a:effectLst/>
            </a:endParaRPr>
          </a:p>
          <a:p>
            <a:r>
              <a:rPr lang="pt-BR" dirty="0" smtClean="0">
                <a:solidFill>
                  <a:schemeClr val="bg1"/>
                </a:solidFill>
                <a:effectLst/>
              </a:rPr>
              <a:t>FACILITAÇÃO</a:t>
            </a:r>
          </a:p>
          <a:p>
            <a:endParaRPr lang="pt-BR" dirty="0" smtClean="0">
              <a:solidFill>
                <a:schemeClr val="bg1"/>
              </a:solidFill>
              <a:effectLst/>
            </a:endParaRPr>
          </a:p>
          <a:p>
            <a:r>
              <a:rPr lang="pt-BR" dirty="0" smtClean="0">
                <a:solidFill>
                  <a:schemeClr val="bg1"/>
                </a:solidFill>
                <a:effectLst/>
              </a:rPr>
              <a:t>SANÇÃO POSITIVA</a:t>
            </a:r>
          </a:p>
        </p:txBody>
      </p:sp>
      <p:sp>
        <p:nvSpPr>
          <p:cNvPr id="4" name="Espaço Reservado para Número de Slide 3"/>
          <p:cNvSpPr>
            <a:spLocks noGrp="1"/>
          </p:cNvSpPr>
          <p:nvPr>
            <p:ph type="sldNum" sz="quarter" idx="12"/>
          </p:nvPr>
        </p:nvSpPr>
        <p:spPr/>
        <p:txBody>
          <a:bodyPr/>
          <a:lstStyle/>
          <a:p>
            <a:pPr>
              <a:defRPr/>
            </a:pPr>
            <a:fld id="{1D27017E-EC05-4A2B-93B2-4873F9180485}" type="slidenum">
              <a:rPr lang="pt-BR" smtClean="0"/>
              <a:pPr>
                <a:defRPr/>
              </a:pPr>
              <a:t>65</a:t>
            </a:fld>
            <a:endParaRPr lang="pt-BR"/>
          </a:p>
        </p:txBody>
      </p:sp>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pt-BR" dirty="0" smtClean="0">
                <a:solidFill>
                  <a:schemeClr val="bg1"/>
                </a:solidFill>
                <a:effectLst/>
              </a:rPr>
              <a:t>SANÇÕES POSITIVAS</a:t>
            </a:r>
          </a:p>
        </p:txBody>
      </p:sp>
      <p:sp>
        <p:nvSpPr>
          <p:cNvPr id="112643" name="Rectangle 3"/>
          <p:cNvSpPr>
            <a:spLocks noGrp="1" noChangeArrowheads="1"/>
          </p:cNvSpPr>
          <p:nvPr>
            <p:ph type="body" idx="1"/>
          </p:nvPr>
        </p:nvSpPr>
        <p:spPr/>
        <p:txBody>
          <a:bodyPr/>
          <a:lstStyle/>
          <a:p>
            <a:pPr algn="just"/>
            <a:r>
              <a:rPr lang="pt-BR" dirty="0" err="1" smtClean="0">
                <a:solidFill>
                  <a:schemeClr val="bg1"/>
                </a:solidFill>
                <a:effectLst/>
              </a:rPr>
              <a:t>Bobbio</a:t>
            </a:r>
            <a:r>
              <a:rPr lang="pt-BR" dirty="0" smtClean="0">
                <a:solidFill>
                  <a:schemeClr val="bg1"/>
                </a:solidFill>
                <a:effectLst/>
              </a:rPr>
              <a:t> aponta que o novo direito (promocional) não se limita a permitir ou proibir, mas promover.</a:t>
            </a:r>
          </a:p>
          <a:p>
            <a:pPr algn="just"/>
            <a:r>
              <a:rPr lang="pt-BR" dirty="0" smtClean="0">
                <a:solidFill>
                  <a:schemeClr val="bg1"/>
                </a:solidFill>
                <a:effectLst/>
              </a:rPr>
              <a:t>Para tanto, a sanção (a quem realizar o preceito da norma) assume uma dimensão não mais de pena, mas positiva, sob a forma de incentivos e prêmios (recompensa).</a:t>
            </a:r>
          </a:p>
        </p:txBody>
      </p:sp>
      <p:sp>
        <p:nvSpPr>
          <p:cNvPr id="4" name="Espaço Reservado para Número de Slide 3"/>
          <p:cNvSpPr>
            <a:spLocks noGrp="1"/>
          </p:cNvSpPr>
          <p:nvPr>
            <p:ph type="sldNum" sz="quarter" idx="12"/>
          </p:nvPr>
        </p:nvSpPr>
        <p:spPr/>
        <p:txBody>
          <a:bodyPr/>
          <a:lstStyle/>
          <a:p>
            <a:pPr>
              <a:defRPr/>
            </a:pPr>
            <a:fld id="{CF1E612A-3B08-4A82-9394-40D681DBE3BA}" type="slidenum">
              <a:rPr lang="pt-BR" smtClean="0"/>
              <a:pPr>
                <a:defRPr/>
              </a:pPr>
              <a:t>66</a:t>
            </a:fld>
            <a:endParaRPr lang="pt-BR"/>
          </a:p>
        </p:txBody>
      </p:sp>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84213" y="0"/>
            <a:ext cx="7726362" cy="1268413"/>
          </a:xfrm>
        </p:spPr>
        <p:txBody>
          <a:bodyPr/>
          <a:lstStyle/>
          <a:p>
            <a:r>
              <a:rPr lang="pt-BR" dirty="0" smtClean="0">
                <a:solidFill>
                  <a:schemeClr val="bg1"/>
                </a:solidFill>
                <a:effectLst/>
              </a:rPr>
              <a:t>CONCLUSÕES</a:t>
            </a:r>
          </a:p>
        </p:txBody>
      </p:sp>
      <p:sp>
        <p:nvSpPr>
          <p:cNvPr id="113667" name="Rectangle 3"/>
          <p:cNvSpPr>
            <a:spLocks noGrp="1" noChangeArrowheads="1"/>
          </p:cNvSpPr>
          <p:nvPr>
            <p:ph type="body" idx="1"/>
          </p:nvPr>
        </p:nvSpPr>
        <p:spPr>
          <a:xfrm>
            <a:off x="525463" y="1049338"/>
            <a:ext cx="8007350" cy="5187950"/>
          </a:xfrm>
        </p:spPr>
        <p:txBody>
          <a:bodyPr/>
          <a:lstStyle/>
          <a:p>
            <a:pPr algn="just">
              <a:lnSpc>
                <a:spcPct val="80000"/>
              </a:lnSpc>
            </a:pPr>
            <a:r>
              <a:rPr lang="pt-BR" sz="2400" dirty="0" smtClean="0">
                <a:solidFill>
                  <a:schemeClr val="bg1"/>
                </a:solidFill>
                <a:effectLst/>
              </a:rPr>
              <a:t>Os instrumentos de comandos e controles não são totalmente favoráveis: não dão opção de soluções com menores custos e não estimulam a busca por tecnologia que reduza a poluição abaixo dos índices estipulados.</a:t>
            </a:r>
          </a:p>
          <a:p>
            <a:pPr algn="just">
              <a:lnSpc>
                <a:spcPct val="80000"/>
              </a:lnSpc>
            </a:pPr>
            <a:endParaRPr lang="pt-BR" sz="2400" b="1" dirty="0" smtClean="0">
              <a:solidFill>
                <a:schemeClr val="bg1"/>
              </a:solidFill>
              <a:effectLst/>
            </a:endParaRPr>
          </a:p>
          <a:p>
            <a:pPr algn="just">
              <a:lnSpc>
                <a:spcPct val="80000"/>
              </a:lnSpc>
            </a:pPr>
            <a:r>
              <a:rPr lang="pt-BR" sz="2400" b="1" dirty="0" smtClean="0">
                <a:solidFill>
                  <a:schemeClr val="bg1"/>
                </a:solidFill>
                <a:effectLst/>
              </a:rPr>
              <a:t>Ou seja, pacotes de políticas públicas que englobem soluções mistas (comandos e controles e instrumentos econômicos, notadamente com o uso de sanções positivas) e negociadas (</a:t>
            </a:r>
            <a:r>
              <a:rPr lang="pt-BR" sz="2400" b="1" dirty="0" err="1" smtClean="0">
                <a:solidFill>
                  <a:schemeClr val="bg1"/>
                </a:solidFill>
                <a:effectLst/>
              </a:rPr>
              <a:t>Tac</a:t>
            </a:r>
            <a:r>
              <a:rPr lang="pt-BR" sz="2400" b="1" dirty="0" smtClean="0">
                <a:solidFill>
                  <a:schemeClr val="bg1"/>
                </a:solidFill>
                <a:effectLst/>
              </a:rPr>
              <a:t>)</a:t>
            </a:r>
          </a:p>
          <a:p>
            <a:pPr algn="just">
              <a:lnSpc>
                <a:spcPct val="80000"/>
              </a:lnSpc>
            </a:pPr>
            <a:endParaRPr lang="pt-BR" sz="2400" dirty="0" smtClean="0">
              <a:solidFill>
                <a:schemeClr val="bg1"/>
              </a:solidFill>
              <a:effectLst/>
            </a:endParaRPr>
          </a:p>
          <a:p>
            <a:pPr algn="just">
              <a:lnSpc>
                <a:spcPct val="80000"/>
              </a:lnSpc>
            </a:pPr>
            <a:r>
              <a:rPr lang="pt-BR" sz="2400" dirty="0" smtClean="0">
                <a:solidFill>
                  <a:schemeClr val="bg1"/>
                </a:solidFill>
                <a:effectLst/>
              </a:rPr>
              <a:t>Deve-se </a:t>
            </a:r>
            <a:r>
              <a:rPr lang="pt-BR" sz="2400" dirty="0" smtClean="0">
                <a:solidFill>
                  <a:schemeClr val="bg1"/>
                </a:solidFill>
                <a:effectLst/>
              </a:rPr>
              <a:t>buscar uma política realista, que seja eficiente em termos de custos e efetivos no sentido de atingir os objetivos SOCIAIS propostos (melhor qualidade </a:t>
            </a:r>
            <a:r>
              <a:rPr lang="pt-BR" sz="2400" dirty="0" smtClean="0">
                <a:solidFill>
                  <a:schemeClr val="bg1"/>
                </a:solidFill>
                <a:effectLst/>
              </a:rPr>
              <a:t>ambiental, condição de vida digna às pessoas </a:t>
            </a:r>
            <a:r>
              <a:rPr lang="pt-BR" sz="2400" dirty="0" smtClean="0">
                <a:solidFill>
                  <a:schemeClr val="bg1"/>
                </a:solidFill>
                <a:effectLst/>
              </a:rPr>
              <a:t>e um menor custo social).</a:t>
            </a:r>
          </a:p>
          <a:p>
            <a:pPr algn="just">
              <a:lnSpc>
                <a:spcPct val="80000"/>
              </a:lnSpc>
              <a:buFont typeface="Wingdings" pitchFamily="2" charset="2"/>
              <a:buNone/>
            </a:pPr>
            <a:endParaRPr lang="pt-BR" sz="1800" dirty="0" smtClean="0">
              <a:effectLst/>
            </a:endParaRPr>
          </a:p>
        </p:txBody>
      </p:sp>
      <p:sp>
        <p:nvSpPr>
          <p:cNvPr id="4" name="Espaço Reservado para Número de Slide 3"/>
          <p:cNvSpPr>
            <a:spLocks noGrp="1"/>
          </p:cNvSpPr>
          <p:nvPr>
            <p:ph type="sldNum" sz="quarter" idx="12"/>
          </p:nvPr>
        </p:nvSpPr>
        <p:spPr/>
        <p:txBody>
          <a:bodyPr/>
          <a:lstStyle/>
          <a:p>
            <a:pPr>
              <a:defRPr/>
            </a:pPr>
            <a:fld id="{88A5EC8E-064E-4D85-A43E-18316E5226F7}" type="slidenum">
              <a:rPr lang="pt-BR" smtClean="0"/>
              <a:pPr>
                <a:defRPr/>
              </a:pPr>
              <a:t>67</a:t>
            </a:fld>
            <a:endParaRPr lang="pt-BR"/>
          </a:p>
        </p:txBody>
      </p:sp>
    </p:spTree>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3"/>
          <p:cNvSpPr>
            <a:spLocks noGrp="1" noChangeArrowheads="1"/>
          </p:cNvSpPr>
          <p:nvPr>
            <p:ph type="body" idx="1"/>
          </p:nvPr>
        </p:nvSpPr>
        <p:spPr>
          <a:xfrm>
            <a:off x="519113" y="1600200"/>
            <a:ext cx="8229600" cy="4530725"/>
          </a:xfrm>
          <a:noFill/>
        </p:spPr>
        <p:txBody>
          <a:bodyPr/>
          <a:lstStyle/>
          <a:p>
            <a:pPr algn="ctr">
              <a:buFont typeface="Wingdings" pitchFamily="2" charset="2"/>
              <a:buNone/>
            </a:pPr>
            <a:r>
              <a:rPr lang="pt-BR" b="1" dirty="0" smtClean="0">
                <a:solidFill>
                  <a:schemeClr val="bg1"/>
                </a:solidFill>
                <a:effectLst/>
              </a:rPr>
              <a:t>M u i t o   </a:t>
            </a:r>
            <a:r>
              <a:rPr lang="pt-BR" b="1" dirty="0" err="1" smtClean="0">
                <a:solidFill>
                  <a:schemeClr val="bg1"/>
                </a:solidFill>
                <a:effectLst/>
              </a:rPr>
              <a:t>O</a:t>
            </a:r>
            <a:r>
              <a:rPr lang="pt-BR" b="1" dirty="0" smtClean="0">
                <a:solidFill>
                  <a:schemeClr val="bg1"/>
                </a:solidFill>
                <a:effectLst/>
              </a:rPr>
              <a:t> b r i g a d o !</a:t>
            </a:r>
          </a:p>
        </p:txBody>
      </p:sp>
      <p:sp>
        <p:nvSpPr>
          <p:cNvPr id="4" name="Espaço Reservado para Número de Slide 3"/>
          <p:cNvSpPr>
            <a:spLocks noGrp="1"/>
          </p:cNvSpPr>
          <p:nvPr>
            <p:ph type="sldNum" sz="quarter" idx="12"/>
          </p:nvPr>
        </p:nvSpPr>
        <p:spPr/>
        <p:txBody>
          <a:bodyPr/>
          <a:lstStyle/>
          <a:p>
            <a:pPr>
              <a:defRPr/>
            </a:pPr>
            <a:fld id="{38BD1550-29B3-4045-B299-609D61998E18}" type="slidenum">
              <a:rPr lang="pt-BR" smtClean="0"/>
              <a:pPr>
                <a:defRPr/>
              </a:pPr>
              <a:t>68</a:t>
            </a:fld>
            <a:endParaRPr lang="pt-BR"/>
          </a:p>
        </p:txBody>
      </p:sp>
      <p:pic>
        <p:nvPicPr>
          <p:cNvPr id="230404" name="Picture 5" descr="http://canilho.files.wordpress.com/2009/10/student-sleeping.gif?w=272&amp;h=220"/>
          <p:cNvPicPr>
            <a:picLocks noChangeAspect="1" noChangeArrowheads="1"/>
          </p:cNvPicPr>
          <p:nvPr/>
        </p:nvPicPr>
        <p:blipFill>
          <a:blip r:embed="rId2" cstate="print"/>
          <a:srcRect/>
          <a:stretch>
            <a:fillRect/>
          </a:stretch>
        </p:blipFill>
        <p:spPr bwMode="auto">
          <a:xfrm>
            <a:off x="2805113" y="2997200"/>
            <a:ext cx="3997325" cy="32321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smtClean="0">
                <a:solidFill>
                  <a:schemeClr val="bg1"/>
                </a:solidFill>
              </a:rPr>
              <a:t>TEORIA DO DIREITO</a:t>
            </a:r>
            <a:endParaRPr lang="pt-BR" dirty="0">
              <a:solidFill>
                <a:schemeClr val="bg1"/>
              </a:solidFill>
            </a:endParaRPr>
          </a:p>
        </p:txBody>
      </p:sp>
      <p:pic>
        <p:nvPicPr>
          <p:cNvPr id="3074" name="Picture 2" descr="http://www.darlanferreira.com.br/wp-content/uploads/kelsen.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16968" y="3485310"/>
            <a:ext cx="3238500" cy="243744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Pergaminho horizontal 4"/>
          <p:cNvSpPr/>
          <p:nvPr/>
        </p:nvSpPr>
        <p:spPr>
          <a:xfrm>
            <a:off x="683568" y="1556792"/>
            <a:ext cx="3305300" cy="1296144"/>
          </a:xfrm>
          <a:prstGeom prst="horizont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t-BR" dirty="0" smtClean="0">
                <a:solidFill>
                  <a:schemeClr val="tx1"/>
                </a:solidFill>
              </a:rPr>
              <a:t>Da Estrutura.....</a:t>
            </a:r>
            <a:endParaRPr lang="pt-BR" dirty="0">
              <a:solidFill>
                <a:schemeClr val="tx1"/>
              </a:solidFill>
            </a:endParaRPr>
          </a:p>
        </p:txBody>
      </p:sp>
      <p:sp>
        <p:nvSpPr>
          <p:cNvPr id="7" name="Pergaminho horizontal 6"/>
          <p:cNvSpPr/>
          <p:nvPr/>
        </p:nvSpPr>
        <p:spPr>
          <a:xfrm>
            <a:off x="4716016" y="4869160"/>
            <a:ext cx="3305300" cy="1296144"/>
          </a:xfrm>
          <a:prstGeom prst="horizont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t-BR" dirty="0" smtClean="0">
                <a:solidFill>
                  <a:schemeClr val="tx1"/>
                </a:solidFill>
              </a:rPr>
              <a:t>.....à Função!</a:t>
            </a:r>
            <a:endParaRPr lang="pt-BR" dirty="0">
              <a:solidFill>
                <a:schemeClr val="tx1"/>
              </a:solidFill>
            </a:endParaRPr>
          </a:p>
        </p:txBody>
      </p:sp>
      <p:pic>
        <p:nvPicPr>
          <p:cNvPr id="3076" name="Picture 4" descr="http://norbertobobbio.files.wordpress.com/2009/09/bobbio381.jpg?w=64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92177" y="2078122"/>
            <a:ext cx="3473059" cy="243099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02202752"/>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pt-BR" smtClean="0">
                <a:solidFill>
                  <a:schemeClr val="bg1"/>
                </a:solidFill>
                <a:latin typeface="Calibri" pitchFamily="34" charset="0"/>
              </a:rPr>
              <a:t>CONSTITUIÇÃO FEDERAL</a:t>
            </a:r>
          </a:p>
        </p:txBody>
      </p:sp>
      <p:sp>
        <p:nvSpPr>
          <p:cNvPr id="12291" name="Rectangle 3"/>
          <p:cNvSpPr>
            <a:spLocks noGrp="1" noChangeArrowheads="1"/>
          </p:cNvSpPr>
          <p:nvPr>
            <p:ph type="body" idx="1"/>
          </p:nvPr>
        </p:nvSpPr>
        <p:spPr>
          <a:xfrm>
            <a:off x="395288" y="2133600"/>
            <a:ext cx="8229600" cy="4530725"/>
          </a:xfrm>
        </p:spPr>
        <p:txBody>
          <a:bodyPr/>
          <a:lstStyle/>
          <a:p>
            <a:pPr algn="just">
              <a:buFont typeface="Wingdings" pitchFamily="2" charset="2"/>
              <a:buChar char="ü"/>
            </a:pPr>
            <a:r>
              <a:rPr lang="pt-BR" smtClean="0">
                <a:solidFill>
                  <a:schemeClr val="bg1"/>
                </a:solidFill>
                <a:latin typeface="Calibri" pitchFamily="34" charset="0"/>
              </a:rPr>
              <a:t>Art. 225. Todos têm direito ao meio ambiente ecologicamente equilibrado, bem de uso comum do povo e essencial à sadia qualidade de vida, impondo-se ao Poder Público e à coletividade o dever de defendê-lo e preservá-lo para as presentes e futuras gerações.</a:t>
            </a:r>
          </a:p>
        </p:txBody>
      </p:sp>
      <p:sp>
        <p:nvSpPr>
          <p:cNvPr id="12292" name="Espaço Reservado para Número de Slide 3"/>
          <p:cNvSpPr>
            <a:spLocks noGrp="1"/>
          </p:cNvSpPr>
          <p:nvPr>
            <p:ph type="sldNum" sz="quarter" idx="12"/>
          </p:nvPr>
        </p:nvSpPr>
        <p:spPr>
          <a:noFill/>
        </p:spPr>
        <p:txBody>
          <a:bodyPr/>
          <a:lstStyle/>
          <a:p>
            <a:fld id="{37B18144-7A1C-4EDE-8C10-F65D8AC8F56D}" type="slidenum">
              <a:rPr lang="pt-BR" smtClean="0"/>
              <a:pPr/>
              <a:t>8</a:t>
            </a:fld>
            <a:endParaRPr lang="pt-BR" smtClean="0"/>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pt-BR" smtClean="0">
                <a:solidFill>
                  <a:schemeClr val="bg1"/>
                </a:solidFill>
                <a:latin typeface="Calibri" pitchFamily="34" charset="0"/>
              </a:rPr>
              <a:t>Estado de Direito Ambiental</a:t>
            </a:r>
          </a:p>
        </p:txBody>
      </p:sp>
      <p:sp>
        <p:nvSpPr>
          <p:cNvPr id="13315" name="Rectangle 3"/>
          <p:cNvSpPr>
            <a:spLocks noGrp="1" noChangeArrowheads="1"/>
          </p:cNvSpPr>
          <p:nvPr>
            <p:ph type="body" idx="1"/>
          </p:nvPr>
        </p:nvSpPr>
        <p:spPr/>
        <p:txBody>
          <a:bodyPr/>
          <a:lstStyle/>
          <a:p>
            <a:pPr algn="just">
              <a:lnSpc>
                <a:spcPct val="80000"/>
              </a:lnSpc>
            </a:pPr>
            <a:r>
              <a:rPr lang="pt-BR" smtClean="0">
                <a:solidFill>
                  <a:schemeClr val="bg1"/>
                </a:solidFill>
                <a:latin typeface="Calibri" pitchFamily="34" charset="0"/>
              </a:rPr>
              <a:t>“Estado de Direito Ambiental é definido como a forma de Estado que se propõe a aplicar o princípio da solidariedade econômica e social para alcançar um </a:t>
            </a:r>
            <a:r>
              <a:rPr lang="pt-BR" b="1" smtClean="0">
                <a:solidFill>
                  <a:schemeClr val="bg1"/>
                </a:solidFill>
                <a:latin typeface="Calibri" pitchFamily="34" charset="0"/>
              </a:rPr>
              <a:t>desenvolvimento sustentável*</a:t>
            </a:r>
            <a:r>
              <a:rPr lang="pt-BR" smtClean="0">
                <a:solidFill>
                  <a:schemeClr val="bg1"/>
                </a:solidFill>
                <a:latin typeface="Calibri" pitchFamily="34" charset="0"/>
              </a:rPr>
              <a:t>, orientado a buscar a igualdade substancial entre os cidadãos, mediante o controle jurídico do uso racional do patrimônio natural.” </a:t>
            </a:r>
          </a:p>
          <a:p>
            <a:pPr algn="just">
              <a:lnSpc>
                <a:spcPct val="80000"/>
              </a:lnSpc>
              <a:buFont typeface="Wingdings" pitchFamily="2" charset="2"/>
              <a:buNone/>
            </a:pPr>
            <a:r>
              <a:rPr lang="pt-BR" sz="2800" smtClean="0">
                <a:solidFill>
                  <a:schemeClr val="bg1"/>
                </a:solidFill>
                <a:latin typeface="Calibri" pitchFamily="34" charset="0"/>
              </a:rPr>
              <a:t>	</a:t>
            </a:r>
            <a:r>
              <a:rPr lang="pt-BR" sz="1800" smtClean="0">
                <a:solidFill>
                  <a:schemeClr val="bg1"/>
                </a:solidFill>
                <a:latin typeface="Calibri" pitchFamily="34" charset="0"/>
              </a:rPr>
              <a:t>Vicente Bellver Capella (Ecología: de las razones a los derechos)</a:t>
            </a:r>
          </a:p>
          <a:p>
            <a:pPr algn="just">
              <a:lnSpc>
                <a:spcPct val="80000"/>
              </a:lnSpc>
              <a:buFont typeface="Wingdings" pitchFamily="2" charset="2"/>
              <a:buNone/>
            </a:pPr>
            <a:endParaRPr lang="pt-BR" sz="1800" smtClean="0">
              <a:solidFill>
                <a:schemeClr val="bg1"/>
              </a:solidFill>
              <a:latin typeface="Calibri" pitchFamily="34" charset="0"/>
            </a:endParaRPr>
          </a:p>
          <a:p>
            <a:pPr algn="just">
              <a:lnSpc>
                <a:spcPct val="80000"/>
              </a:lnSpc>
              <a:buFont typeface="Wingdings" pitchFamily="2" charset="2"/>
              <a:buNone/>
            </a:pPr>
            <a:r>
              <a:rPr lang="pt-BR" sz="1800" smtClean="0">
                <a:solidFill>
                  <a:schemeClr val="bg1"/>
                </a:solidFill>
                <a:latin typeface="Calibri" pitchFamily="34" charset="0"/>
              </a:rPr>
              <a:t>* O desenvolvimento que satisfaz as necessidades presentes, sem comprometer a capacidade das gerações futuras de suprir suas próprias necessidades.</a:t>
            </a:r>
          </a:p>
        </p:txBody>
      </p:sp>
      <p:sp>
        <p:nvSpPr>
          <p:cNvPr id="13316" name="Espaço Reservado para Número de Slide 3"/>
          <p:cNvSpPr>
            <a:spLocks noGrp="1"/>
          </p:cNvSpPr>
          <p:nvPr>
            <p:ph type="sldNum" sz="quarter" idx="12"/>
          </p:nvPr>
        </p:nvSpPr>
        <p:spPr>
          <a:noFill/>
        </p:spPr>
        <p:txBody>
          <a:bodyPr/>
          <a:lstStyle/>
          <a:p>
            <a:fld id="{3C221146-62A1-49E4-802A-5CD9DF2722A2}" type="slidenum">
              <a:rPr lang="pt-BR" smtClean="0"/>
              <a:pPr/>
              <a:t>9</a:t>
            </a:fld>
            <a:endParaRPr lang="pt-BR" smtClean="0"/>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3022</TotalTime>
  <Words>4030</Words>
  <Application>Microsoft Office PowerPoint</Application>
  <PresentationFormat>Apresentação na tela (4:3)</PresentationFormat>
  <Paragraphs>423</Paragraphs>
  <Slides>68</Slides>
  <Notes>2</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68</vt:i4>
      </vt:variant>
    </vt:vector>
  </HeadingPairs>
  <TitlesOfParts>
    <vt:vector size="76" baseType="lpstr">
      <vt:lpstr>Arial</vt:lpstr>
      <vt:lpstr>Garamond</vt:lpstr>
      <vt:lpstr>Calibri</vt:lpstr>
      <vt:lpstr>Verdana</vt:lpstr>
      <vt:lpstr>Wingdings</vt:lpstr>
      <vt:lpstr>Arial Unicode MS</vt:lpstr>
      <vt:lpstr>Times New Roman</vt:lpstr>
      <vt:lpstr>Design padrão</vt:lpstr>
      <vt:lpstr>Slide 1</vt:lpstr>
      <vt:lpstr>Slide 2</vt:lpstr>
      <vt:lpstr>NORMA PENAL EM BRANCO/ TIPOS ABERTOS</vt:lpstr>
      <vt:lpstr>NORMA PENAL EM BRANCO/TIPOS ABERTOS</vt:lpstr>
      <vt:lpstr>Estado Liberal – Estado Social</vt:lpstr>
      <vt:lpstr>Estado Legal – Estado (Democrático) de Direito</vt:lpstr>
      <vt:lpstr>TEORIA DO DIREITO</vt:lpstr>
      <vt:lpstr>CONSTITUIÇÃO FEDERAL</vt:lpstr>
      <vt:lpstr>Estado de Direito Ambiental</vt:lpstr>
      <vt:lpstr>FUNÇÃO PROJETUAL DA TEORIA DO DIREITO (Ferrajoli – Principia Iuris)</vt:lpstr>
      <vt:lpstr>(CAPÍTULO II – Da política urbana)  Art. 182 da Constituição Federal </vt:lpstr>
      <vt:lpstr>Ordem Urbanística</vt:lpstr>
      <vt:lpstr>Slide 13</vt:lpstr>
      <vt:lpstr>Slide 14</vt:lpstr>
      <vt:lpstr>Slide 15</vt:lpstr>
      <vt:lpstr>Slide 16</vt:lpstr>
      <vt:lpstr>Slide 17</vt:lpstr>
      <vt:lpstr>DADOS ESGOTO BACIA DO SINOS</vt:lpstr>
      <vt:lpstr>Índices de Saneamento</vt:lpstr>
      <vt:lpstr>Slide 20</vt:lpstr>
      <vt:lpstr>O papel do Ministério Público</vt:lpstr>
      <vt:lpstr>AÇÃO CIVIL PÚBLICA</vt:lpstr>
      <vt:lpstr>LEI 7347/85</vt:lpstr>
      <vt:lpstr>LEI DA AÇÃO CIVIL PÚBLICA</vt:lpstr>
      <vt:lpstr>Slide 25</vt:lpstr>
      <vt:lpstr>Lei 7347/85</vt:lpstr>
      <vt:lpstr>Slide 27</vt:lpstr>
      <vt:lpstr>Slide 28</vt:lpstr>
      <vt:lpstr>Slide 29</vt:lpstr>
      <vt:lpstr>RECOMENDAÇÃO ....</vt:lpstr>
      <vt:lpstr>Slide 31</vt:lpstr>
      <vt:lpstr>Slide 32</vt:lpstr>
      <vt:lpstr>AÇÃO CIVIL PÚBLICA</vt:lpstr>
      <vt:lpstr>Uma visão holística – O uso inadequado dos espaços urbanos...</vt:lpstr>
      <vt:lpstr>Slide 35</vt:lpstr>
      <vt:lpstr>ASPECTOS A CONSIDERAR </vt:lpstr>
      <vt:lpstr>Slide 37</vt:lpstr>
      <vt:lpstr>Slide 38</vt:lpstr>
      <vt:lpstr>Slide 39</vt:lpstr>
      <vt:lpstr>Slide 40</vt:lpstr>
      <vt:lpstr>ASPECTOS AMBIENTAIS</vt:lpstr>
      <vt:lpstr>LICENCIAMENTO AMBIENTAL</vt:lpstr>
      <vt:lpstr>LICENCIAMENTO AMBIENTAL</vt:lpstr>
      <vt:lpstr>LICENCIAMENTO AMBIENTAL DOS LOTEAMENTOS</vt:lpstr>
      <vt:lpstr>LICENCIAMENTO AMBIENTAL DOS LOTEAMENTOS</vt:lpstr>
      <vt:lpstr>APP e faixas não edificáveis</vt:lpstr>
      <vt:lpstr>Lei Federal nº 12.651/2012 – Novo Código Florestal</vt:lpstr>
      <vt:lpstr>Lei Federal nº 12.651/2012 – Novo Código Florestal</vt:lpstr>
      <vt:lpstr>Lei Federal nº 12.651/2012 – Novo Código Florestal</vt:lpstr>
      <vt:lpstr>Slide 50</vt:lpstr>
      <vt:lpstr>Slide 51</vt:lpstr>
      <vt:lpstr>Slide 52</vt:lpstr>
      <vt:lpstr>Slide 53</vt:lpstr>
      <vt:lpstr>Slide 54</vt:lpstr>
      <vt:lpstr>Slide 55</vt:lpstr>
      <vt:lpstr>Reg. Interesse social - 11977</vt:lpstr>
      <vt:lpstr>Reg. Interesse Social - 12651</vt:lpstr>
      <vt:lpstr>Reg. Interesse específico - 11977</vt:lpstr>
      <vt:lpstr>Reg. Interesse específico - 12651</vt:lpstr>
      <vt:lpstr>Em conclusão</vt:lpstr>
      <vt:lpstr>Slide 61</vt:lpstr>
      <vt:lpstr>Slide 62</vt:lpstr>
      <vt:lpstr>Slide 63</vt:lpstr>
      <vt:lpstr>COMO ADEQUAR A TEORIA DO DIREITO? </vt:lpstr>
      <vt:lpstr>COMO SE DÁ?</vt:lpstr>
      <vt:lpstr>SANÇÕES POSITIVAS</vt:lpstr>
      <vt:lpstr>CONCLUSÕES</vt:lpstr>
      <vt:lpstr>Slide 68</vt:lpstr>
    </vt:vector>
  </TitlesOfParts>
  <Company>PGJ</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NCANABARRO</dc:creator>
  <cp:lastModifiedBy>usuario7</cp:lastModifiedBy>
  <cp:revision>191</cp:revision>
  <dcterms:created xsi:type="dcterms:W3CDTF">2012-06-20T17:51:26Z</dcterms:created>
  <dcterms:modified xsi:type="dcterms:W3CDTF">2012-08-23T12:41:23Z</dcterms:modified>
</cp:coreProperties>
</file>