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67" r:id="rId6"/>
    <p:sldId id="269" r:id="rId7"/>
    <p:sldId id="268" r:id="rId8"/>
    <p:sldId id="259" r:id="rId9"/>
    <p:sldId id="260" r:id="rId10"/>
    <p:sldId id="261" r:id="rId11"/>
    <p:sldId id="27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4F8"/>
    <a:srgbClr val="DEE7F2"/>
    <a:srgbClr val="F9FBFD"/>
    <a:srgbClr val="FFFF66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1" autoAdjust="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8" d="100"/>
        <a:sy n="168" d="100"/>
      </p:scale>
      <p:origin x="0" y="20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ndravf\Documents\DEAG%20chef\CREA%202012\Pasta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ndravf\Documents\DEAG%20chef\CREA%202012\Past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83644226456788662"/>
          <c:h val="1"/>
        </c:manualLayout>
      </c:layout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LegendKey val="1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Plan1!$A$55:$A$59</c:f>
              <c:strCache>
                <c:ptCount val="5"/>
                <c:pt idx="0">
                  <c:v>Integral</c:v>
                </c:pt>
                <c:pt idx="1">
                  <c:v>Noturno</c:v>
                </c:pt>
                <c:pt idx="2">
                  <c:v>Vespertino</c:v>
                </c:pt>
                <c:pt idx="3">
                  <c:v>Matutino</c:v>
                </c:pt>
                <c:pt idx="4">
                  <c:v>Mat/Not</c:v>
                </c:pt>
              </c:strCache>
            </c:strRef>
          </c:cat>
          <c:val>
            <c:numRef>
              <c:f>Plan1!$B$55:$B$59</c:f>
              <c:numCache>
                <c:formatCode>General</c:formatCode>
                <c:ptCount val="5"/>
                <c:pt idx="0">
                  <c:v>810</c:v>
                </c:pt>
                <c:pt idx="1">
                  <c:v>100</c:v>
                </c:pt>
                <c:pt idx="2">
                  <c:v>150</c:v>
                </c:pt>
                <c:pt idx="3">
                  <c:v>80</c:v>
                </c:pt>
                <c:pt idx="4">
                  <c:v>140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8.7041989135159023E-2"/>
          <c:y val="0.67289729323704073"/>
          <c:w val="0.24969679628769753"/>
          <c:h val="0.30024766607749176"/>
        </c:manualLayout>
      </c:layout>
      <c:overlay val="0"/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346524732326769"/>
          <c:y val="0"/>
          <c:w val="0.81032491912587923"/>
          <c:h val="1"/>
        </c:manualLayout>
      </c:layout>
      <c:pie3DChart>
        <c:varyColors val="1"/>
        <c:ser>
          <c:idx val="0"/>
          <c:order val="0"/>
          <c:explosion val="14"/>
          <c:dPt>
            <c:idx val="0"/>
            <c:bubble3D val="0"/>
            <c:explosion val="0"/>
          </c:dPt>
          <c:dLbls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Plan1!$A$41:$A$42</c:f>
              <c:strCache>
                <c:ptCount val="2"/>
                <c:pt idx="0">
                  <c:v>IES PRIVADAS</c:v>
                </c:pt>
                <c:pt idx="1">
                  <c:v>IES PÚBLICAS</c:v>
                </c:pt>
              </c:strCache>
            </c:strRef>
          </c:cat>
          <c:val>
            <c:numRef>
              <c:f>Plan1!$B$41:$B$42</c:f>
              <c:numCache>
                <c:formatCode>General</c:formatCode>
                <c:ptCount val="2"/>
                <c:pt idx="0">
                  <c:v>732</c:v>
                </c:pt>
                <c:pt idx="1">
                  <c:v>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10966295748773745"/>
          <c:y val="0.69901029740175868"/>
          <c:w val="0.22733625696630816"/>
          <c:h val="0.11624209624810951"/>
        </c:manualLayout>
      </c:layout>
      <c:overlay val="0"/>
    </c:legend>
    <c:plotVisOnly val="1"/>
    <c:dispBlanksAs val="zero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25FDA-5126-40F7-A484-B2E05346DF1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17057988-4E49-4CF3-B4C2-1E6B8C31FE8D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pt-BR" dirty="0" smtClean="0"/>
            <a:t>O agronegócio brasileiro é o setor da economia com </a:t>
          </a:r>
          <a:r>
            <a:rPr lang="pt-BR" b="1" dirty="0" smtClean="0"/>
            <a:t>maior capacidade de geração de empregos </a:t>
          </a:r>
          <a:r>
            <a:rPr lang="pt-BR" dirty="0" smtClean="0"/>
            <a:t>e o maior irradiador de estímulos para as outras atividades.</a:t>
          </a:r>
          <a:endParaRPr lang="pt-BR" dirty="0"/>
        </a:p>
      </dgm:t>
    </dgm:pt>
    <dgm:pt modelId="{2D080A05-3715-4D32-B11F-AEE781E5BB54}" type="parTrans" cxnId="{5A51F7A8-0711-46F5-84F5-092A32E73607}">
      <dgm:prSet/>
      <dgm:spPr/>
      <dgm:t>
        <a:bodyPr/>
        <a:lstStyle/>
        <a:p>
          <a:endParaRPr lang="pt-BR"/>
        </a:p>
      </dgm:t>
    </dgm:pt>
    <dgm:pt modelId="{0C090509-6B02-4FE8-B139-AB6D698C0BCE}" type="sibTrans" cxnId="{5A51F7A8-0711-46F5-84F5-092A32E73607}">
      <dgm:prSet/>
      <dgm:spPr/>
      <dgm:t>
        <a:bodyPr/>
        <a:lstStyle/>
        <a:p>
          <a:endParaRPr lang="pt-BR"/>
        </a:p>
      </dgm:t>
    </dgm:pt>
    <dgm:pt modelId="{3BF3829D-FACE-4D30-8AC7-3C0F0DDEAFD3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pt-BR" dirty="0" smtClean="0"/>
            <a:t>É setor que mais rapidamente pode responder de forma positiva ao desafio de aumentar a oferta de empregos diretos e indiretos, dinamizando as atividades produtivas da economia nacional</a:t>
          </a:r>
          <a:endParaRPr lang="pt-BR" dirty="0"/>
        </a:p>
      </dgm:t>
    </dgm:pt>
    <dgm:pt modelId="{52C7652B-BC60-4E3F-A1D5-DABFFCC83696}" type="parTrans" cxnId="{DBEBE122-01B2-4A2C-8D10-7BE5C0410A70}">
      <dgm:prSet/>
      <dgm:spPr/>
      <dgm:t>
        <a:bodyPr/>
        <a:lstStyle/>
        <a:p>
          <a:endParaRPr lang="pt-BR"/>
        </a:p>
      </dgm:t>
    </dgm:pt>
    <dgm:pt modelId="{C543B279-1029-47AA-857E-F37B561496A3}" type="sibTrans" cxnId="{DBEBE122-01B2-4A2C-8D10-7BE5C0410A70}">
      <dgm:prSet/>
      <dgm:spPr/>
      <dgm:t>
        <a:bodyPr/>
        <a:lstStyle/>
        <a:p>
          <a:endParaRPr lang="pt-BR"/>
        </a:p>
      </dgm:t>
    </dgm:pt>
    <dgm:pt modelId="{64B2F44C-B029-4A40-9304-FC917364B318}" type="pres">
      <dgm:prSet presAssocID="{80E25FDA-5126-40F7-A484-B2E05346DF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333BD2-3C1B-4E71-868B-57A9178A966B}" type="pres">
      <dgm:prSet presAssocID="{17057988-4E49-4CF3-B4C2-1E6B8C31FE8D}" presName="parentText" presStyleLbl="node1" presStyleIdx="0" presStyleCnt="2" custLinFactNeighborX="126" custLinFactNeighborY="-5796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2B7C99-2B5E-4ABC-A0D0-3EED02C44EC1}" type="pres">
      <dgm:prSet presAssocID="{0C090509-6B02-4FE8-B139-AB6D698C0BCE}" presName="spacer" presStyleCnt="0"/>
      <dgm:spPr/>
    </dgm:pt>
    <dgm:pt modelId="{4A2BA402-4754-4B48-8481-7E644BADD9EA}" type="pres">
      <dgm:prSet presAssocID="{3BF3829D-FACE-4D30-8AC7-3C0F0DDEAFD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A75D370-B64A-4E6D-B6F2-674C2AA3F2B6}" type="presOf" srcId="{17057988-4E49-4CF3-B4C2-1E6B8C31FE8D}" destId="{45333BD2-3C1B-4E71-868B-57A9178A966B}" srcOrd="0" destOrd="0" presId="urn:microsoft.com/office/officeart/2005/8/layout/vList2"/>
    <dgm:cxn modelId="{5A51F7A8-0711-46F5-84F5-092A32E73607}" srcId="{80E25FDA-5126-40F7-A484-B2E05346DF15}" destId="{17057988-4E49-4CF3-B4C2-1E6B8C31FE8D}" srcOrd="0" destOrd="0" parTransId="{2D080A05-3715-4D32-B11F-AEE781E5BB54}" sibTransId="{0C090509-6B02-4FE8-B139-AB6D698C0BCE}"/>
    <dgm:cxn modelId="{97094F53-ABDD-4AB4-84A8-52F97A6D48B1}" type="presOf" srcId="{80E25FDA-5126-40F7-A484-B2E05346DF15}" destId="{64B2F44C-B029-4A40-9304-FC917364B318}" srcOrd="0" destOrd="0" presId="urn:microsoft.com/office/officeart/2005/8/layout/vList2"/>
    <dgm:cxn modelId="{2A3002B9-C596-49C3-AB7F-C00A34E06882}" type="presOf" srcId="{3BF3829D-FACE-4D30-8AC7-3C0F0DDEAFD3}" destId="{4A2BA402-4754-4B48-8481-7E644BADD9EA}" srcOrd="0" destOrd="0" presId="urn:microsoft.com/office/officeart/2005/8/layout/vList2"/>
    <dgm:cxn modelId="{DBEBE122-01B2-4A2C-8D10-7BE5C0410A70}" srcId="{80E25FDA-5126-40F7-A484-B2E05346DF15}" destId="{3BF3829D-FACE-4D30-8AC7-3C0F0DDEAFD3}" srcOrd="1" destOrd="0" parTransId="{52C7652B-BC60-4E3F-A1D5-DABFFCC83696}" sibTransId="{C543B279-1029-47AA-857E-F37B561496A3}"/>
    <dgm:cxn modelId="{6BF5D376-5967-4428-B386-63D0BFEE968E}" type="presParOf" srcId="{64B2F44C-B029-4A40-9304-FC917364B318}" destId="{45333BD2-3C1B-4E71-868B-57A9178A966B}" srcOrd="0" destOrd="0" presId="urn:microsoft.com/office/officeart/2005/8/layout/vList2"/>
    <dgm:cxn modelId="{222C007C-52C6-455B-B6F4-B257CFBA7994}" type="presParOf" srcId="{64B2F44C-B029-4A40-9304-FC917364B318}" destId="{F72B7C99-2B5E-4ABC-A0D0-3EED02C44EC1}" srcOrd="1" destOrd="0" presId="urn:microsoft.com/office/officeart/2005/8/layout/vList2"/>
    <dgm:cxn modelId="{EE0EC551-71F8-4638-A164-D4C31E01BB0E}" type="presParOf" srcId="{64B2F44C-B029-4A40-9304-FC917364B318}" destId="{4A2BA402-4754-4B48-8481-7E644BADD9E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C8B3DE-171A-4641-9D9F-25E5F4A17729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BR"/>
        </a:p>
      </dgm:t>
    </dgm:pt>
    <dgm:pt modelId="{E2CB23D1-36E8-4E89-820D-1E489AFD361E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pt-BR" dirty="0" smtClean="0"/>
            <a:t>A </a:t>
          </a:r>
          <a:r>
            <a:rPr lang="pt-BR" b="1" dirty="0" smtClean="0"/>
            <a:t>expansão quantitativa do ensino com qualidade </a:t>
          </a:r>
          <a:r>
            <a:rPr lang="pt-BR" dirty="0" smtClean="0"/>
            <a:t>em Ciências Agrárias é, reconhecidamente, o caminho para o fortalecimento do patrimônio científico e cultural brasileiro e para o desenvolvimento estratégico do país (BRASIL - PNPG)</a:t>
          </a:r>
          <a:endParaRPr lang="pt-BR" dirty="0"/>
        </a:p>
      </dgm:t>
    </dgm:pt>
    <dgm:pt modelId="{36741EE7-8D70-4BB7-8A02-4ED5798A0CAE}" type="parTrans" cxnId="{0C804173-E2F0-42A7-B843-0F09AA9A1A42}">
      <dgm:prSet/>
      <dgm:spPr/>
      <dgm:t>
        <a:bodyPr/>
        <a:lstStyle/>
        <a:p>
          <a:endParaRPr lang="pt-BR"/>
        </a:p>
      </dgm:t>
    </dgm:pt>
    <dgm:pt modelId="{DCEFFA4B-7F3B-4684-B08D-48D149FBBF9B}" type="sibTrans" cxnId="{0C804173-E2F0-42A7-B843-0F09AA9A1A42}">
      <dgm:prSet/>
      <dgm:spPr/>
      <dgm:t>
        <a:bodyPr/>
        <a:lstStyle/>
        <a:p>
          <a:endParaRPr lang="pt-BR"/>
        </a:p>
      </dgm:t>
    </dgm:pt>
    <dgm:pt modelId="{C57EED76-5820-4A7F-9909-1FEEB40671DB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pt-BR" b="1" dirty="0" smtClean="0"/>
            <a:t>Democratização ao acesso </a:t>
          </a:r>
          <a:r>
            <a:rPr lang="pt-BR" dirty="0" smtClean="0"/>
            <a:t>a uma demanda crescente por profissionais na área</a:t>
          </a:r>
          <a:endParaRPr lang="pt-BR" dirty="0"/>
        </a:p>
      </dgm:t>
    </dgm:pt>
    <dgm:pt modelId="{312B11F2-7FA6-4890-AAE6-FA573F785048}" type="parTrans" cxnId="{3CB9DB9B-5421-4D24-883E-55AF7425450E}">
      <dgm:prSet/>
      <dgm:spPr/>
      <dgm:t>
        <a:bodyPr/>
        <a:lstStyle/>
        <a:p>
          <a:endParaRPr lang="pt-BR"/>
        </a:p>
      </dgm:t>
    </dgm:pt>
    <dgm:pt modelId="{0C8ECEB3-4D5C-4EEE-B16C-2F2D0A859F5D}" type="sibTrans" cxnId="{3CB9DB9B-5421-4D24-883E-55AF7425450E}">
      <dgm:prSet/>
      <dgm:spPr/>
      <dgm:t>
        <a:bodyPr/>
        <a:lstStyle/>
        <a:p>
          <a:endParaRPr lang="pt-BR"/>
        </a:p>
      </dgm:t>
    </dgm:pt>
    <dgm:pt modelId="{00A262E5-5A94-4CDF-A772-63492354F7D2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...entretanto,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dirty="0" smtClean="0"/>
            <a:t>PNUMA listou as questões emergentes no século XXI, e a </a:t>
          </a:r>
          <a:r>
            <a:rPr lang="pt-BR" b="1" u="sng" dirty="0" smtClean="0"/>
            <a:t>ausência de profissionais capacitados para o desenvolvimento sustentável</a:t>
          </a:r>
          <a:r>
            <a:rPr lang="pt-BR" b="1" dirty="0" smtClean="0"/>
            <a:t> </a:t>
          </a:r>
          <a:r>
            <a:rPr lang="pt-BR" dirty="0" smtClean="0"/>
            <a:t>foi  unânime.  </a:t>
          </a:r>
        </a:p>
        <a:p>
          <a:pPr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dirty="0"/>
        </a:p>
      </dgm:t>
    </dgm:pt>
    <dgm:pt modelId="{9CF79300-D3E7-47E2-8C0B-C601B6B524B3}" type="parTrans" cxnId="{5BF9924A-DA73-424B-9518-24BB5A3C9F51}">
      <dgm:prSet/>
      <dgm:spPr/>
      <dgm:t>
        <a:bodyPr/>
        <a:lstStyle/>
        <a:p>
          <a:endParaRPr lang="pt-BR"/>
        </a:p>
      </dgm:t>
    </dgm:pt>
    <dgm:pt modelId="{A9E3071B-7087-491E-9465-F6B4849A498F}" type="sibTrans" cxnId="{5BF9924A-DA73-424B-9518-24BB5A3C9F51}">
      <dgm:prSet/>
      <dgm:spPr/>
      <dgm:t>
        <a:bodyPr/>
        <a:lstStyle/>
        <a:p>
          <a:endParaRPr lang="pt-BR"/>
        </a:p>
      </dgm:t>
    </dgm:pt>
    <dgm:pt modelId="{6FF33334-749C-441D-9E23-EB3C3906BF9A}" type="pres">
      <dgm:prSet presAssocID="{52C8B3DE-171A-4641-9D9F-25E5F4A177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0A9D170-9C8E-46CE-91BC-D9B72BFD28A1}" type="pres">
      <dgm:prSet presAssocID="{E2CB23D1-36E8-4E89-820D-1E489AFD361E}" presName="parentText" presStyleLbl="node1" presStyleIdx="0" presStyleCnt="3" custLinFactY="-25333" custLinFactNeighborX="6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7C2732-CE81-482C-8BC3-8ABFC9A3C5F7}" type="pres">
      <dgm:prSet presAssocID="{DCEFFA4B-7F3B-4684-B08D-48D149FBBF9B}" presName="spacer" presStyleCnt="0"/>
      <dgm:spPr/>
    </dgm:pt>
    <dgm:pt modelId="{DCBA6DDC-68A7-4432-AB5F-C01B5E9EFBE7}" type="pres">
      <dgm:prSet presAssocID="{C57EED76-5820-4A7F-9909-1FEEB40671DB}" presName="parentText" presStyleLbl="node1" presStyleIdx="1" presStyleCnt="3" custLinFactY="-8599" custLinFactNeighborX="6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5E4E8B-7225-4C72-AB30-97F5A620D52D}" type="pres">
      <dgm:prSet presAssocID="{0C8ECEB3-4D5C-4EEE-B16C-2F2D0A859F5D}" presName="spacer" presStyleCnt="0"/>
      <dgm:spPr/>
    </dgm:pt>
    <dgm:pt modelId="{C35E7F4D-8829-4F6F-8339-D7D7F864933A}" type="pres">
      <dgm:prSet presAssocID="{00A262E5-5A94-4CDF-A772-63492354F7D2}" presName="parentText" presStyleLbl="node1" presStyleIdx="2" presStyleCnt="3" custScaleY="150616" custLinFactY="-12407" custLinFactNeighborX="12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BF9924A-DA73-424B-9518-24BB5A3C9F51}" srcId="{52C8B3DE-171A-4641-9D9F-25E5F4A17729}" destId="{00A262E5-5A94-4CDF-A772-63492354F7D2}" srcOrd="2" destOrd="0" parTransId="{9CF79300-D3E7-47E2-8C0B-C601B6B524B3}" sibTransId="{A9E3071B-7087-491E-9465-F6B4849A498F}"/>
    <dgm:cxn modelId="{3CA2B16B-ED71-412B-A83A-8E49AA190828}" type="presOf" srcId="{E2CB23D1-36E8-4E89-820D-1E489AFD361E}" destId="{E0A9D170-9C8E-46CE-91BC-D9B72BFD28A1}" srcOrd="0" destOrd="0" presId="urn:microsoft.com/office/officeart/2005/8/layout/vList2"/>
    <dgm:cxn modelId="{E6C9BA45-4BA8-47FB-97D2-59967847F769}" type="presOf" srcId="{C57EED76-5820-4A7F-9909-1FEEB40671DB}" destId="{DCBA6DDC-68A7-4432-AB5F-C01B5E9EFBE7}" srcOrd="0" destOrd="0" presId="urn:microsoft.com/office/officeart/2005/8/layout/vList2"/>
    <dgm:cxn modelId="{AE7230F9-F096-416A-AD54-20C5E3F46665}" type="presOf" srcId="{00A262E5-5A94-4CDF-A772-63492354F7D2}" destId="{C35E7F4D-8829-4F6F-8339-D7D7F864933A}" srcOrd="0" destOrd="0" presId="urn:microsoft.com/office/officeart/2005/8/layout/vList2"/>
    <dgm:cxn modelId="{3CB9DB9B-5421-4D24-883E-55AF7425450E}" srcId="{52C8B3DE-171A-4641-9D9F-25E5F4A17729}" destId="{C57EED76-5820-4A7F-9909-1FEEB40671DB}" srcOrd="1" destOrd="0" parTransId="{312B11F2-7FA6-4890-AAE6-FA573F785048}" sibTransId="{0C8ECEB3-4D5C-4EEE-B16C-2F2D0A859F5D}"/>
    <dgm:cxn modelId="{55C6A797-EA88-4CFE-A09D-21FDF01C04D2}" type="presOf" srcId="{52C8B3DE-171A-4641-9D9F-25E5F4A17729}" destId="{6FF33334-749C-441D-9E23-EB3C3906BF9A}" srcOrd="0" destOrd="0" presId="urn:microsoft.com/office/officeart/2005/8/layout/vList2"/>
    <dgm:cxn modelId="{0C804173-E2F0-42A7-B843-0F09AA9A1A42}" srcId="{52C8B3DE-171A-4641-9D9F-25E5F4A17729}" destId="{E2CB23D1-36E8-4E89-820D-1E489AFD361E}" srcOrd="0" destOrd="0" parTransId="{36741EE7-8D70-4BB7-8A02-4ED5798A0CAE}" sibTransId="{DCEFFA4B-7F3B-4684-B08D-48D149FBBF9B}"/>
    <dgm:cxn modelId="{83044BBE-F32C-40DC-9BD0-5D54DFF40800}" type="presParOf" srcId="{6FF33334-749C-441D-9E23-EB3C3906BF9A}" destId="{E0A9D170-9C8E-46CE-91BC-D9B72BFD28A1}" srcOrd="0" destOrd="0" presId="urn:microsoft.com/office/officeart/2005/8/layout/vList2"/>
    <dgm:cxn modelId="{AFA3D7D7-6D20-4ED6-9DCB-B1EB547D3758}" type="presParOf" srcId="{6FF33334-749C-441D-9E23-EB3C3906BF9A}" destId="{D27C2732-CE81-482C-8BC3-8ABFC9A3C5F7}" srcOrd="1" destOrd="0" presId="urn:microsoft.com/office/officeart/2005/8/layout/vList2"/>
    <dgm:cxn modelId="{C4DD4B84-D934-4D23-AB4C-A71FF976BA62}" type="presParOf" srcId="{6FF33334-749C-441D-9E23-EB3C3906BF9A}" destId="{DCBA6DDC-68A7-4432-AB5F-C01B5E9EFBE7}" srcOrd="2" destOrd="0" presId="urn:microsoft.com/office/officeart/2005/8/layout/vList2"/>
    <dgm:cxn modelId="{42A18C78-09AD-42F6-8C8F-E4569D1EA22B}" type="presParOf" srcId="{6FF33334-749C-441D-9E23-EB3C3906BF9A}" destId="{1E5E4E8B-7225-4C72-AB30-97F5A620D52D}" srcOrd="3" destOrd="0" presId="urn:microsoft.com/office/officeart/2005/8/layout/vList2"/>
    <dgm:cxn modelId="{D8E8B320-EF0F-4CB0-B159-66B9850C8043}" type="presParOf" srcId="{6FF33334-749C-441D-9E23-EB3C3906BF9A}" destId="{C35E7F4D-8829-4F6F-8339-D7D7F86493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1DFE55-044B-49CB-8AF7-C45AC504AE92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t-BR"/>
        </a:p>
      </dgm:t>
    </dgm:pt>
    <dgm:pt modelId="{6F6AF863-2149-46A1-9676-946840B14AE2}">
      <dgm:prSet/>
      <dgm:spPr>
        <a:solidFill>
          <a:schemeClr val="tx2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pt-BR" dirty="0" smtClean="0"/>
            <a:t>Sólidos </a:t>
          </a:r>
          <a:r>
            <a:rPr lang="pt-BR" b="1" dirty="0" smtClean="0"/>
            <a:t>conceitos básicos</a:t>
          </a:r>
        </a:p>
        <a:p>
          <a:pPr rtl="0"/>
          <a:r>
            <a:rPr lang="pt-BR" dirty="0" smtClean="0"/>
            <a:t>Capacitando-o para o enfrentamento de </a:t>
          </a:r>
          <a:r>
            <a:rPr lang="pt-BR" b="1" dirty="0" smtClean="0"/>
            <a:t>problemas complexos </a:t>
          </a:r>
        </a:p>
        <a:p>
          <a:pPr rtl="0"/>
          <a:r>
            <a:rPr lang="pt-BR" b="1" dirty="0" smtClean="0"/>
            <a:t>Visão humanística </a:t>
          </a:r>
          <a:r>
            <a:rPr lang="pt-BR" dirty="0" smtClean="0"/>
            <a:t>abrangente e aplicada de forma </a:t>
          </a:r>
          <a:r>
            <a:rPr lang="pt-BR" b="1" dirty="0" smtClean="0"/>
            <a:t>sistêmica e interdisciplinar, </a:t>
          </a:r>
          <a:r>
            <a:rPr lang="pt-BR" dirty="0" smtClean="0"/>
            <a:t>senso crítico e visão transformadora</a:t>
          </a:r>
          <a:endParaRPr lang="pt-BR" dirty="0"/>
        </a:p>
      </dgm:t>
    </dgm:pt>
    <dgm:pt modelId="{335394CE-CE1A-4604-8146-8700B4B0B0DD}" type="parTrans" cxnId="{F6944CE2-13B0-4A00-9893-CDAE8FE0BFD0}">
      <dgm:prSet/>
      <dgm:spPr/>
      <dgm:t>
        <a:bodyPr/>
        <a:lstStyle/>
        <a:p>
          <a:endParaRPr lang="pt-BR"/>
        </a:p>
      </dgm:t>
    </dgm:pt>
    <dgm:pt modelId="{9C8C6428-070B-49FD-8E7C-97145BCF7B11}" type="sibTrans" cxnId="{F6944CE2-13B0-4A00-9893-CDAE8FE0BFD0}">
      <dgm:prSet/>
      <dgm:spPr/>
      <dgm:t>
        <a:bodyPr/>
        <a:lstStyle/>
        <a:p>
          <a:endParaRPr lang="pt-BR"/>
        </a:p>
      </dgm:t>
    </dgm:pt>
    <dgm:pt modelId="{61D8C6EE-D4C9-4621-A601-3B1347EFA290}">
      <dgm:prSet/>
      <dgm:spPr>
        <a:solidFill>
          <a:schemeClr val="tx2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pt-BR" dirty="0" smtClean="0"/>
            <a:t>Pedagogia que estimule e induza o aluno a </a:t>
          </a:r>
          <a:r>
            <a:rPr lang="pt-BR" b="1" dirty="0" smtClean="0"/>
            <a:t>“aprender a aprender</a:t>
          </a:r>
          <a:r>
            <a:rPr lang="pt-BR" dirty="0" smtClean="0"/>
            <a:t>”</a:t>
          </a:r>
          <a:endParaRPr lang="pt-BR" dirty="0"/>
        </a:p>
      </dgm:t>
    </dgm:pt>
    <dgm:pt modelId="{FD874858-2DDB-4082-9B06-BA0DA37A05CE}" type="parTrans" cxnId="{D7F620B8-6369-47D2-90EB-53CAC3521CA0}">
      <dgm:prSet/>
      <dgm:spPr/>
      <dgm:t>
        <a:bodyPr/>
        <a:lstStyle/>
        <a:p>
          <a:endParaRPr lang="pt-BR"/>
        </a:p>
      </dgm:t>
    </dgm:pt>
    <dgm:pt modelId="{ED1D0CFF-B8F9-4760-8536-1941EC5D7197}" type="sibTrans" cxnId="{D7F620B8-6369-47D2-90EB-53CAC3521CA0}">
      <dgm:prSet/>
      <dgm:spPr/>
      <dgm:t>
        <a:bodyPr/>
        <a:lstStyle/>
        <a:p>
          <a:endParaRPr lang="pt-BR"/>
        </a:p>
      </dgm:t>
    </dgm:pt>
    <dgm:pt modelId="{A70AEBA1-EFBD-454F-B14B-5600EF42AA85}">
      <dgm:prSet/>
      <dgm:spPr>
        <a:solidFill>
          <a:schemeClr val="tx2">
            <a:lumMod val="20000"/>
            <a:lumOff val="8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pt-BR" dirty="0" smtClean="0"/>
            <a:t>“</a:t>
          </a:r>
          <a:r>
            <a:rPr lang="pt-BR" b="1" dirty="0" smtClean="0"/>
            <a:t>profissional de concepção</a:t>
          </a:r>
          <a:r>
            <a:rPr lang="pt-BR" dirty="0" smtClean="0"/>
            <a:t>”  que busque se aperfeiçoar contínua e permanentemente e não se torne apenas um receptor/repassador de tecnologias.</a:t>
          </a:r>
        </a:p>
      </dgm:t>
    </dgm:pt>
    <dgm:pt modelId="{D3ABD1AB-A10F-4490-A081-9321AD181DC2}" type="parTrans" cxnId="{34865E1D-D118-4692-809D-DB634DB6BFF3}">
      <dgm:prSet/>
      <dgm:spPr/>
      <dgm:t>
        <a:bodyPr/>
        <a:lstStyle/>
        <a:p>
          <a:endParaRPr lang="pt-BR"/>
        </a:p>
      </dgm:t>
    </dgm:pt>
    <dgm:pt modelId="{252EDCEF-8309-4309-9051-7D0098CCBF8C}" type="sibTrans" cxnId="{34865E1D-D118-4692-809D-DB634DB6BFF3}">
      <dgm:prSet/>
      <dgm:spPr/>
      <dgm:t>
        <a:bodyPr/>
        <a:lstStyle/>
        <a:p>
          <a:endParaRPr lang="pt-BR"/>
        </a:p>
      </dgm:t>
    </dgm:pt>
    <dgm:pt modelId="{89C4CF25-7FA4-41AF-8FBF-62F53E4D5035}" type="pres">
      <dgm:prSet presAssocID="{D91DFE55-044B-49CB-8AF7-C45AC504AE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CC6743C-0964-43BA-BD5F-BD65064D0635}" type="pres">
      <dgm:prSet presAssocID="{6F6AF863-2149-46A1-9676-946840B14A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5C0DC8A-C98C-492A-8411-06DFD6BE5EFB}" type="pres">
      <dgm:prSet presAssocID="{9C8C6428-070B-49FD-8E7C-97145BCF7B11}" presName="spacer" presStyleCnt="0"/>
      <dgm:spPr/>
    </dgm:pt>
    <dgm:pt modelId="{C8A4C60E-D30E-4ED9-8A1A-735EE3245270}" type="pres">
      <dgm:prSet presAssocID="{61D8C6EE-D4C9-4621-A601-3B1347EFA29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16C4BAE-A310-4EB8-A1EC-12AB5E61E9E9}" type="pres">
      <dgm:prSet presAssocID="{ED1D0CFF-B8F9-4760-8536-1941EC5D7197}" presName="spacer" presStyleCnt="0"/>
      <dgm:spPr/>
    </dgm:pt>
    <dgm:pt modelId="{44A75D2E-93F3-4816-9C6E-759FB4E790D0}" type="pres">
      <dgm:prSet presAssocID="{A70AEBA1-EFBD-454F-B14B-5600EF42AA85}" presName="parentText" presStyleLbl="node1" presStyleIdx="2" presStyleCnt="3" custLinFactNeighborX="126" custLinFactNeighborY="32387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7F620B8-6369-47D2-90EB-53CAC3521CA0}" srcId="{D91DFE55-044B-49CB-8AF7-C45AC504AE92}" destId="{61D8C6EE-D4C9-4621-A601-3B1347EFA290}" srcOrd="1" destOrd="0" parTransId="{FD874858-2DDB-4082-9B06-BA0DA37A05CE}" sibTransId="{ED1D0CFF-B8F9-4760-8536-1941EC5D7197}"/>
    <dgm:cxn modelId="{34865E1D-D118-4692-809D-DB634DB6BFF3}" srcId="{D91DFE55-044B-49CB-8AF7-C45AC504AE92}" destId="{A70AEBA1-EFBD-454F-B14B-5600EF42AA85}" srcOrd="2" destOrd="0" parTransId="{D3ABD1AB-A10F-4490-A081-9321AD181DC2}" sibTransId="{252EDCEF-8309-4309-9051-7D0098CCBF8C}"/>
    <dgm:cxn modelId="{0818C9FF-A173-46D4-A627-8AE503DDAD01}" type="presOf" srcId="{D91DFE55-044B-49CB-8AF7-C45AC504AE92}" destId="{89C4CF25-7FA4-41AF-8FBF-62F53E4D5035}" srcOrd="0" destOrd="0" presId="urn:microsoft.com/office/officeart/2005/8/layout/vList2"/>
    <dgm:cxn modelId="{AAF1B925-D9AB-42D7-A638-F251D237705B}" type="presOf" srcId="{61D8C6EE-D4C9-4621-A601-3B1347EFA290}" destId="{C8A4C60E-D30E-4ED9-8A1A-735EE3245270}" srcOrd="0" destOrd="0" presId="urn:microsoft.com/office/officeart/2005/8/layout/vList2"/>
    <dgm:cxn modelId="{F3A4CF79-E328-48AE-9F18-D17664462A61}" type="presOf" srcId="{A70AEBA1-EFBD-454F-B14B-5600EF42AA85}" destId="{44A75D2E-93F3-4816-9C6E-759FB4E790D0}" srcOrd="0" destOrd="0" presId="urn:microsoft.com/office/officeart/2005/8/layout/vList2"/>
    <dgm:cxn modelId="{8180CDAB-C693-430D-A922-D8B74FB420A5}" type="presOf" srcId="{6F6AF863-2149-46A1-9676-946840B14AE2}" destId="{4CC6743C-0964-43BA-BD5F-BD65064D0635}" srcOrd="0" destOrd="0" presId="urn:microsoft.com/office/officeart/2005/8/layout/vList2"/>
    <dgm:cxn modelId="{F6944CE2-13B0-4A00-9893-CDAE8FE0BFD0}" srcId="{D91DFE55-044B-49CB-8AF7-C45AC504AE92}" destId="{6F6AF863-2149-46A1-9676-946840B14AE2}" srcOrd="0" destOrd="0" parTransId="{335394CE-CE1A-4604-8146-8700B4B0B0DD}" sibTransId="{9C8C6428-070B-49FD-8E7C-97145BCF7B11}"/>
    <dgm:cxn modelId="{A295F3E5-A121-4FB7-8BDE-4E59A9DA001E}" type="presParOf" srcId="{89C4CF25-7FA4-41AF-8FBF-62F53E4D5035}" destId="{4CC6743C-0964-43BA-BD5F-BD65064D0635}" srcOrd="0" destOrd="0" presId="urn:microsoft.com/office/officeart/2005/8/layout/vList2"/>
    <dgm:cxn modelId="{2ADA589A-B01E-4A6A-861D-BE3B1FAC6F45}" type="presParOf" srcId="{89C4CF25-7FA4-41AF-8FBF-62F53E4D5035}" destId="{15C0DC8A-C98C-492A-8411-06DFD6BE5EFB}" srcOrd="1" destOrd="0" presId="urn:microsoft.com/office/officeart/2005/8/layout/vList2"/>
    <dgm:cxn modelId="{4866C2E0-99FF-4A55-B91C-7FE273853509}" type="presParOf" srcId="{89C4CF25-7FA4-41AF-8FBF-62F53E4D5035}" destId="{C8A4C60E-D30E-4ED9-8A1A-735EE3245270}" srcOrd="2" destOrd="0" presId="urn:microsoft.com/office/officeart/2005/8/layout/vList2"/>
    <dgm:cxn modelId="{7B43871D-9DB9-4F17-9CFA-E7990836A2DB}" type="presParOf" srcId="{89C4CF25-7FA4-41AF-8FBF-62F53E4D5035}" destId="{916C4BAE-A310-4EB8-A1EC-12AB5E61E9E9}" srcOrd="3" destOrd="0" presId="urn:microsoft.com/office/officeart/2005/8/layout/vList2"/>
    <dgm:cxn modelId="{4F254D2A-2FD4-40F0-A58A-5DBF4924E45C}" type="presParOf" srcId="{89C4CF25-7FA4-41AF-8FBF-62F53E4D5035}" destId="{44A75D2E-93F3-4816-9C6E-759FB4E790D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333BD2-3C1B-4E71-868B-57A9178A966B}">
      <dsp:nvSpPr>
        <dsp:cNvPr id="0" name=""/>
        <dsp:cNvSpPr/>
      </dsp:nvSpPr>
      <dsp:spPr>
        <a:xfrm>
          <a:off x="0" y="28600"/>
          <a:ext cx="8229599" cy="21411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O agronegócio brasileiro é o setor da economia com </a:t>
          </a:r>
          <a:r>
            <a:rPr lang="pt-BR" sz="3000" b="1" kern="1200" dirty="0" smtClean="0"/>
            <a:t>maior capacidade de geração de empregos </a:t>
          </a:r>
          <a:r>
            <a:rPr lang="pt-BR" sz="3000" kern="1200" dirty="0" smtClean="0"/>
            <a:t>e o maior irradiador de estímulos para as outras atividades.</a:t>
          </a:r>
          <a:endParaRPr lang="pt-BR" sz="3000" kern="1200" dirty="0"/>
        </a:p>
      </dsp:txBody>
      <dsp:txXfrm>
        <a:off x="104520" y="133120"/>
        <a:ext cx="8020559" cy="1932060"/>
      </dsp:txXfrm>
    </dsp:sp>
    <dsp:sp modelId="{4A2BA402-4754-4B48-8481-7E644BADD9EA}">
      <dsp:nvSpPr>
        <dsp:cNvPr id="0" name=""/>
        <dsp:cNvSpPr/>
      </dsp:nvSpPr>
      <dsp:spPr>
        <a:xfrm>
          <a:off x="0" y="2306181"/>
          <a:ext cx="8229599" cy="214110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000" kern="1200" dirty="0" smtClean="0"/>
            <a:t>É setor que mais rapidamente pode responder de forma positiva ao desafio de aumentar a oferta de empregos diretos e indiretos, dinamizando as atividades produtivas da economia nacional</a:t>
          </a:r>
          <a:endParaRPr lang="pt-BR" sz="3000" kern="1200" dirty="0"/>
        </a:p>
      </dsp:txBody>
      <dsp:txXfrm>
        <a:off x="104520" y="2410701"/>
        <a:ext cx="8020559" cy="19320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A9D170-9C8E-46CE-91BC-D9B72BFD28A1}">
      <dsp:nvSpPr>
        <dsp:cNvPr id="0" name=""/>
        <dsp:cNvSpPr/>
      </dsp:nvSpPr>
      <dsp:spPr>
        <a:xfrm>
          <a:off x="0" y="0"/>
          <a:ext cx="8363272" cy="1436613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kern="1200" dirty="0" smtClean="0"/>
            <a:t>A </a:t>
          </a:r>
          <a:r>
            <a:rPr lang="pt-BR" sz="1900" b="1" kern="1200" dirty="0" smtClean="0"/>
            <a:t>expansão quantitativa do ensino com qualidade </a:t>
          </a:r>
          <a:r>
            <a:rPr lang="pt-BR" sz="1900" kern="1200" dirty="0" smtClean="0"/>
            <a:t>em Ciências Agrárias é, reconhecidamente, o caminho para o fortalecimento do patrimônio científico e cultural brasileiro e para o desenvolvimento estratégico do país (BRASIL - PNPG)</a:t>
          </a:r>
          <a:endParaRPr lang="pt-BR" sz="1900" kern="1200" dirty="0"/>
        </a:p>
      </dsp:txBody>
      <dsp:txXfrm>
        <a:off x="70130" y="70130"/>
        <a:ext cx="8223012" cy="1296353"/>
      </dsp:txXfrm>
    </dsp:sp>
    <dsp:sp modelId="{DCBA6DDC-68A7-4432-AB5F-C01B5E9EFBE7}">
      <dsp:nvSpPr>
        <dsp:cNvPr id="0" name=""/>
        <dsp:cNvSpPr/>
      </dsp:nvSpPr>
      <dsp:spPr>
        <a:xfrm>
          <a:off x="0" y="1440160"/>
          <a:ext cx="8363272" cy="1436613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Democratização ao acesso </a:t>
          </a:r>
          <a:r>
            <a:rPr lang="pt-BR" sz="1900" kern="1200" dirty="0" smtClean="0"/>
            <a:t>a uma demanda crescente por profissionais na área</a:t>
          </a:r>
          <a:endParaRPr lang="pt-BR" sz="1900" kern="1200" dirty="0"/>
        </a:p>
      </dsp:txBody>
      <dsp:txXfrm>
        <a:off x="70130" y="1510290"/>
        <a:ext cx="8223012" cy="1296353"/>
      </dsp:txXfrm>
    </dsp:sp>
    <dsp:sp modelId="{C35E7F4D-8829-4F6F-8339-D7D7F864933A}">
      <dsp:nvSpPr>
        <dsp:cNvPr id="0" name=""/>
        <dsp:cNvSpPr/>
      </dsp:nvSpPr>
      <dsp:spPr>
        <a:xfrm>
          <a:off x="0" y="2876787"/>
          <a:ext cx="8363272" cy="2163770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900" kern="1200" dirty="0" smtClean="0"/>
            <a:t>...entretanto,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t-BR" sz="1900" kern="1200" dirty="0" smtClean="0"/>
            <a:t>PNUMA listou as questões emergentes no século XXI, e a </a:t>
          </a:r>
          <a:r>
            <a:rPr lang="pt-BR" sz="1900" b="1" u="sng" kern="1200" dirty="0" smtClean="0"/>
            <a:t>ausência de profissionais capacitados para o desenvolvimento sustentável</a:t>
          </a:r>
          <a:r>
            <a:rPr lang="pt-BR" sz="1900" b="1" kern="1200" dirty="0" smtClean="0"/>
            <a:t> </a:t>
          </a:r>
          <a:r>
            <a:rPr lang="pt-BR" sz="1900" kern="1200" dirty="0" smtClean="0"/>
            <a:t>foi  unânime.  </a:t>
          </a: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900" kern="1200" dirty="0"/>
        </a:p>
      </dsp:txBody>
      <dsp:txXfrm>
        <a:off x="105627" y="2982414"/>
        <a:ext cx="8152018" cy="1952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6743C-0964-43BA-BD5F-BD65064D0635}">
      <dsp:nvSpPr>
        <dsp:cNvPr id="0" name=""/>
        <dsp:cNvSpPr/>
      </dsp:nvSpPr>
      <dsp:spPr>
        <a:xfrm>
          <a:off x="0" y="64244"/>
          <a:ext cx="8363272" cy="1516319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Sólidos </a:t>
          </a:r>
          <a:r>
            <a:rPr lang="pt-BR" sz="1800" b="1" kern="1200" dirty="0" smtClean="0"/>
            <a:t>conceitos básicos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Capacitando-o para o enfrentamento de </a:t>
          </a:r>
          <a:r>
            <a:rPr lang="pt-BR" sz="1800" b="1" kern="1200" dirty="0" smtClean="0"/>
            <a:t>problemas complexos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Visão humanística </a:t>
          </a:r>
          <a:r>
            <a:rPr lang="pt-BR" sz="1800" kern="1200" dirty="0" smtClean="0"/>
            <a:t>abrangente e aplicada de forma </a:t>
          </a:r>
          <a:r>
            <a:rPr lang="pt-BR" sz="1800" b="1" kern="1200" dirty="0" smtClean="0"/>
            <a:t>sistêmica e interdisciplinar, </a:t>
          </a:r>
          <a:r>
            <a:rPr lang="pt-BR" sz="1800" kern="1200" dirty="0" smtClean="0"/>
            <a:t>senso crítico e visão transformadora</a:t>
          </a:r>
          <a:endParaRPr lang="pt-BR" sz="1800" kern="1200" dirty="0"/>
        </a:p>
      </dsp:txBody>
      <dsp:txXfrm>
        <a:off x="74021" y="138265"/>
        <a:ext cx="8215230" cy="1368277"/>
      </dsp:txXfrm>
    </dsp:sp>
    <dsp:sp modelId="{C8A4C60E-D30E-4ED9-8A1A-735EE3245270}">
      <dsp:nvSpPr>
        <dsp:cNvPr id="0" name=""/>
        <dsp:cNvSpPr/>
      </dsp:nvSpPr>
      <dsp:spPr>
        <a:xfrm>
          <a:off x="0" y="1632404"/>
          <a:ext cx="8363272" cy="1516319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Pedagogia que estimule e induza o aluno a </a:t>
          </a:r>
          <a:r>
            <a:rPr lang="pt-BR" sz="1800" b="1" kern="1200" dirty="0" smtClean="0"/>
            <a:t>“aprender a aprender</a:t>
          </a:r>
          <a:r>
            <a:rPr lang="pt-BR" sz="1800" kern="1200" dirty="0" smtClean="0"/>
            <a:t>”</a:t>
          </a:r>
          <a:endParaRPr lang="pt-BR" sz="1800" kern="1200" dirty="0"/>
        </a:p>
      </dsp:txBody>
      <dsp:txXfrm>
        <a:off x="74021" y="1706425"/>
        <a:ext cx="8215230" cy="1368277"/>
      </dsp:txXfrm>
    </dsp:sp>
    <dsp:sp modelId="{44A75D2E-93F3-4816-9C6E-759FB4E790D0}">
      <dsp:nvSpPr>
        <dsp:cNvPr id="0" name=""/>
        <dsp:cNvSpPr/>
      </dsp:nvSpPr>
      <dsp:spPr>
        <a:xfrm>
          <a:off x="0" y="3217353"/>
          <a:ext cx="8363272" cy="1516319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/>
            <a:t>“</a:t>
          </a:r>
          <a:r>
            <a:rPr lang="pt-BR" sz="1800" b="1" kern="1200" dirty="0" smtClean="0"/>
            <a:t>profissional de concepção</a:t>
          </a:r>
          <a:r>
            <a:rPr lang="pt-BR" sz="1800" kern="1200" dirty="0" smtClean="0"/>
            <a:t>”  que busque se aperfeiçoar contínua e permanentemente e não se torne apenas um receptor/repassador de tecnologias.</a:t>
          </a:r>
        </a:p>
      </dsp:txBody>
      <dsp:txXfrm>
        <a:off x="74021" y="3291374"/>
        <a:ext cx="8215230" cy="1368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0.37428</cdr:x>
      <cdr:y>0.85835</cdr:y>
    </cdr:from>
    <cdr:to>
      <cdr:x>0.92679</cdr:x>
      <cdr:y>0.95904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512168" y="3391588"/>
          <a:ext cx="2232248" cy="39785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800" dirty="0"/>
            <a:t>Total:</a:t>
          </a:r>
          <a:r>
            <a:rPr lang="pt-BR" sz="1800" baseline="0" dirty="0"/>
            <a:t> 1286 vagas</a:t>
          </a:r>
          <a:endParaRPr lang="pt-BR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0.46042</cdr:x>
      <cdr:y>0.84549</cdr:y>
    </cdr:from>
    <cdr:to>
      <cdr:x>0.955</cdr:x>
      <cdr:y>0.94618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1860913" y="3340774"/>
          <a:ext cx="1998999" cy="3978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600" dirty="0"/>
            <a:t>Total:</a:t>
          </a:r>
          <a:r>
            <a:rPr lang="pt-BR" sz="1600" baseline="0" dirty="0"/>
            <a:t> 1286 vagas</a:t>
          </a:r>
          <a:endParaRPr lang="pt-BR" sz="16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8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102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312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101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656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802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35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567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972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26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04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9F033-4C1F-41B5-AD47-A750A6B92EF2}" type="datetimeFigureOut">
              <a:rPr lang="pt-BR" smtClean="0"/>
              <a:pPr/>
              <a:t>12/09/2012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C0050-3F16-4A4B-AE3B-EA4D1CC2F44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72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itoria.uri.br/" TargetMode="External"/><Relationship Id="rId2" Type="http://schemas.openxmlformats.org/officeDocument/2006/relationships/hyperlink" Target="http://www.ideau.com.b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frs.edu.br/" TargetMode="External"/><Relationship Id="rId5" Type="http://schemas.openxmlformats.org/officeDocument/2006/relationships/hyperlink" Target="http://www.unipampa.edu.br/" TargetMode="External"/><Relationship Id="rId4" Type="http://schemas.openxmlformats.org/officeDocument/2006/relationships/hyperlink" Target="http://www.ucs.br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jui.tche.br/" TargetMode="External"/><Relationship Id="rId13" Type="http://schemas.openxmlformats.org/officeDocument/2006/relationships/hyperlink" Target="http://www.ufpel.edu.br/" TargetMode="External"/><Relationship Id="rId3" Type="http://schemas.openxmlformats.org/officeDocument/2006/relationships/hyperlink" Target="http://www.urcamp.tche.br/" TargetMode="External"/><Relationship Id="rId7" Type="http://schemas.openxmlformats.org/officeDocument/2006/relationships/hyperlink" Target="http://www.unicruz.edu.br/" TargetMode="External"/><Relationship Id="rId12" Type="http://schemas.openxmlformats.org/officeDocument/2006/relationships/hyperlink" Target="http://www.ufpel.tche.br/" TargetMode="External"/><Relationship Id="rId2" Type="http://schemas.openxmlformats.org/officeDocument/2006/relationships/hyperlink" Target="http://www.urcamp.b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nicruz.tche.br/" TargetMode="External"/><Relationship Id="rId11" Type="http://schemas.openxmlformats.org/officeDocument/2006/relationships/hyperlink" Target="http://www.upf.br/" TargetMode="External"/><Relationship Id="rId5" Type="http://schemas.openxmlformats.org/officeDocument/2006/relationships/hyperlink" Target="http://www.ulbra.br/" TargetMode="External"/><Relationship Id="rId10" Type="http://schemas.openxmlformats.org/officeDocument/2006/relationships/hyperlink" Target="http://www.upf.tche.br/" TargetMode="External"/><Relationship Id="rId4" Type="http://schemas.openxmlformats.org/officeDocument/2006/relationships/hyperlink" Target="http://www.ulbra.tche.br/" TargetMode="External"/><Relationship Id="rId9" Type="http://schemas.openxmlformats.org/officeDocument/2006/relationships/hyperlink" Target="http://www.unijui.edu.br/" TargetMode="External"/><Relationship Id="rId1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frgs.br/" TargetMode="External"/><Relationship Id="rId2" Type="http://schemas.openxmlformats.org/officeDocument/2006/relationships/hyperlink" Target="http://www.pucrs.br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uffs.edu.br/" TargetMode="External"/><Relationship Id="rId4" Type="http://schemas.openxmlformats.org/officeDocument/2006/relationships/hyperlink" Target="http://www.ufsm.b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5229200"/>
            <a:ext cx="8784976" cy="1154559"/>
          </a:xfrm>
        </p:spPr>
        <p:txBody>
          <a:bodyPr>
            <a:normAutofit/>
          </a:bodyPr>
          <a:lstStyle/>
          <a:p>
            <a:r>
              <a:rPr lang="pt-BR" sz="2800" dirty="0" smtClean="0"/>
              <a:t>Sandra Fernandes</a:t>
            </a:r>
            <a:br>
              <a:rPr lang="pt-BR" sz="2800" dirty="0" smtClean="0"/>
            </a:br>
            <a:r>
              <a:rPr lang="pt-BR" sz="2000" dirty="0" smtClean="0"/>
              <a:t>Conselheira </a:t>
            </a:r>
            <a:r>
              <a:rPr lang="pt-BR" sz="2000" dirty="0" err="1" smtClean="0"/>
              <a:t>CEAgro</a:t>
            </a:r>
            <a:r>
              <a:rPr lang="pt-BR" sz="2000" dirty="0"/>
              <a:t> </a:t>
            </a:r>
            <a:r>
              <a:rPr lang="pt-BR" sz="2000" dirty="0" smtClean="0"/>
              <a:t>CREA-RS</a:t>
            </a:r>
            <a:br>
              <a:rPr lang="pt-BR" sz="2000" dirty="0" smtClean="0"/>
            </a:br>
            <a:r>
              <a:rPr lang="pt-BR" sz="2000" dirty="0" smtClean="0"/>
              <a:t>Coordenadora Curso de Agronomia UNIJUÍ</a:t>
            </a: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1259631" y="2708920"/>
            <a:ext cx="741682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 Ensino de Agronomia </a:t>
            </a:r>
          </a:p>
          <a:p>
            <a:pPr algn="ctr"/>
            <a:r>
              <a:rPr lang="pt-B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01600">
                    <a:srgbClr val="002060">
                      <a:alpha val="60000"/>
                    </a:srgb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RS - 2012</a:t>
            </a:r>
            <a:endParaRPr lang="pt-B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101600">
                  <a:srgbClr val="002060">
                    <a:alpha val="60000"/>
                  </a:srgb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99237"/>
            <a:ext cx="7696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2824450"/>
            <a:ext cx="914286" cy="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888574"/>
              </p:ext>
            </p:extLst>
          </p:nvPr>
        </p:nvGraphicFramePr>
        <p:xfrm>
          <a:off x="107504" y="260648"/>
          <a:ext cx="8892480" cy="6453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8026"/>
                <a:gridCol w="2130655"/>
                <a:gridCol w="2535729"/>
                <a:gridCol w="1396340"/>
                <a:gridCol w="1276131"/>
                <a:gridCol w="1075599"/>
              </a:tblGrid>
              <a:tr h="767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13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solidFill>
                            <a:srgbClr val="FF0000"/>
                          </a:solidFill>
                          <a:effectLst/>
                        </a:rPr>
                        <a:t>IDEAU</a:t>
                      </a: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 - Instituto de Desenvolvimento Educacional do Alto Uruguai- </a:t>
                      </a:r>
                      <a:endParaRPr lang="pt-BR" sz="11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Rua Jacob </a:t>
                      </a:r>
                      <a:r>
                        <a:rPr lang="pt-BR" sz="1100" b="0" dirty="0" err="1">
                          <a:solidFill>
                            <a:schemeClr val="tx1"/>
                          </a:solidFill>
                          <a:effectLst/>
                        </a:rPr>
                        <a:t>Gremmelmaier</a:t>
                      </a: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, 215 - 99900-000 - </a:t>
                      </a:r>
                      <a:r>
                        <a:rPr lang="pt-BR" sz="1100" b="1" dirty="0">
                          <a:solidFill>
                            <a:schemeClr val="tx1"/>
                          </a:solidFill>
                          <a:effectLst/>
                        </a:rPr>
                        <a:t>Getúlio Vargas,</a:t>
                      </a: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 RS</a:t>
                      </a:r>
                      <a:b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  <a:hlinkClick r:id="rId2" tooltip="IDEAU"/>
                        </a:rPr>
                        <a:t>www.ideau.com.br</a:t>
                      </a: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 – (54) 3341 6600</a:t>
                      </a:r>
                      <a:endParaRPr lang="pt-BR" sz="11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Duração: 10 semestres</a:t>
                      </a:r>
                      <a:b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Carga horária: 4284 horas</a:t>
                      </a:r>
                      <a:endParaRPr lang="pt-BR" sz="11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100 – </a:t>
                      </a:r>
                      <a:r>
                        <a:rPr lang="pt-BR" sz="1100" b="0" dirty="0" smtClean="0">
                          <a:solidFill>
                            <a:schemeClr val="tx1"/>
                          </a:solidFill>
                          <a:effectLst/>
                        </a:rPr>
                        <a:t>matutino/noturno</a:t>
                      </a:r>
                      <a:endParaRPr lang="pt-BR" sz="11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0" dirty="0">
                          <a:solidFill>
                            <a:schemeClr val="tx1"/>
                          </a:solidFill>
                          <a:effectLst/>
                        </a:rPr>
                        <a:t>Alexandre da Silva</a:t>
                      </a:r>
                      <a:endParaRPr lang="pt-BR" sz="11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</a:tr>
              <a:tr h="9594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14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FF0000"/>
                          </a:solidFill>
                          <a:effectLst/>
                        </a:rPr>
                        <a:t>URI </a:t>
                      </a:r>
                      <a:r>
                        <a:rPr lang="pt-BR" sz="1100" dirty="0">
                          <a:effectLst/>
                        </a:rPr>
                        <a:t>– Universidade Regional Integrada do Alto Uruguai e das </a:t>
                      </a:r>
                      <a:r>
                        <a:rPr lang="pt-BR" sz="1100" dirty="0" smtClean="0">
                          <a:effectLst/>
                        </a:rPr>
                        <a:t>Missões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Campus Santiago </a:t>
                      </a:r>
                      <a:r>
                        <a:rPr lang="pt-BR" sz="1100" dirty="0">
                          <a:effectLst/>
                        </a:rPr>
                        <a:t>Av. Batista </a:t>
                      </a:r>
                      <a:r>
                        <a:rPr lang="pt-BR" sz="1100" dirty="0" err="1">
                          <a:effectLst/>
                        </a:rPr>
                        <a:t>Bonotto</a:t>
                      </a:r>
                      <a:r>
                        <a:rPr lang="pt-BR" sz="1100" dirty="0">
                          <a:effectLst/>
                        </a:rPr>
                        <a:t> Sobrinho s/n - 97700-000 - Santiago,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  <a:hlinkClick r:id="rId3" tooltip="URI"/>
                        </a:rPr>
                        <a:t>www.reitoria.uri.br</a:t>
                      </a:r>
                      <a:r>
                        <a:rPr lang="pt-BR" sz="1100" dirty="0">
                          <a:effectLst/>
                        </a:rPr>
                        <a:t> – (54) 2107 1255 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Duração: 10 semestres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>3900 horas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/>
                      </a:r>
                      <a:br>
                        <a:rPr lang="pt-BR" sz="1100">
                          <a:effectLst/>
                        </a:rPr>
                      </a:b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30 </a:t>
                      </a:r>
                      <a:r>
                        <a:rPr lang="pt-BR" sz="1100" dirty="0">
                          <a:effectLst/>
                        </a:rPr>
                        <a:t>– noturno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Vanius Ventorini Veiga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336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15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FF0000"/>
                          </a:solidFill>
                          <a:effectLst/>
                        </a:rPr>
                        <a:t>URI</a:t>
                      </a:r>
                      <a:r>
                        <a:rPr lang="pt-BR" sz="1100" dirty="0">
                          <a:effectLst/>
                        </a:rPr>
                        <a:t> - Universidade Regional Integrada do Alto Uruguai e das Missões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Endereço: Campus </a:t>
                      </a:r>
                      <a:r>
                        <a:rPr lang="pt-BR" sz="1100" b="1" dirty="0">
                          <a:effectLst/>
                        </a:rPr>
                        <a:t>Erechim </a:t>
                      </a:r>
                      <a:r>
                        <a:rPr lang="pt-BR" sz="1100" dirty="0">
                          <a:effectLst/>
                        </a:rPr>
                        <a:t>Avenida Sete de Setembro, 1588 - 99700-000 - Erechim,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u="none" strike="noStrike" dirty="0">
                          <a:effectLst/>
                          <a:hlinkClick r:id="rId3" tooltip="URI"/>
                        </a:rPr>
                        <a:t>www.reitoria.uri.br</a:t>
                      </a:r>
                      <a:r>
                        <a:rPr lang="pt-BR" sz="1100" dirty="0">
                          <a:effectLst/>
                        </a:rPr>
                        <a:t> – (54) 2107 1255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Duração: 10 semestres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>Carga horária: 3900 horas 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80 </a:t>
                      </a:r>
                      <a:r>
                        <a:rPr lang="pt-BR" sz="1100" dirty="0">
                          <a:effectLst/>
                        </a:rPr>
                        <a:t>– matutino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Antônio Sérgio do Amaral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767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16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FF0000"/>
                          </a:solidFill>
                          <a:effectLst/>
                        </a:rPr>
                        <a:t>UCS-</a:t>
                      </a:r>
                      <a:r>
                        <a:rPr lang="pt-BR" sz="1100" dirty="0">
                          <a:effectLst/>
                        </a:rPr>
                        <a:t> Universidade de Caxias do Sul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Campus </a:t>
                      </a:r>
                      <a:r>
                        <a:rPr lang="pt-BR" sz="1100" b="1" dirty="0">
                          <a:effectLst/>
                        </a:rPr>
                        <a:t>Caxias do Sul </a:t>
                      </a:r>
                      <a:r>
                        <a:rPr lang="pt-BR" sz="1100" dirty="0">
                          <a:effectLst/>
                        </a:rPr>
                        <a:t>Rua Francisco Getúlio Vargas, 1130 Bloco A - 95070-560 - Caxias do Sul,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  <a:hlinkClick r:id="rId4" tooltip="UCS"/>
                        </a:rPr>
                        <a:t>www.ucs.br</a:t>
                      </a:r>
                      <a:r>
                        <a:rPr lang="pt-BR" sz="1100" dirty="0">
                          <a:effectLst/>
                        </a:rPr>
                        <a:t> – (54) 3218 2143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Duração: 10 semestres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>Carga horária: 3770 horas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70 </a:t>
                      </a:r>
                      <a:r>
                        <a:rPr lang="pt-BR" sz="1100" dirty="0">
                          <a:effectLst/>
                        </a:rPr>
                        <a:t>– integral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Gabriel Fernandes Pauletti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594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17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FF0000"/>
                          </a:solidFill>
                          <a:effectLst/>
                        </a:rPr>
                        <a:t>UCS </a:t>
                      </a:r>
                      <a:r>
                        <a:rPr lang="pt-BR" sz="1100" dirty="0">
                          <a:effectLst/>
                        </a:rPr>
                        <a:t>– Universidade de Caxias do Sul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Campus </a:t>
                      </a:r>
                      <a:r>
                        <a:rPr lang="pt-BR" sz="1100" b="1" dirty="0">
                          <a:effectLst/>
                        </a:rPr>
                        <a:t>Vacaria </a:t>
                      </a:r>
                      <a:r>
                        <a:rPr lang="pt-BR" sz="1100" dirty="0">
                          <a:effectLst/>
                        </a:rPr>
                        <a:t>Av. Dom Frei Cândido M. </a:t>
                      </a:r>
                      <a:r>
                        <a:rPr lang="pt-BR" sz="1100" dirty="0" smtClean="0">
                          <a:effectLst/>
                        </a:rPr>
                        <a:t>Campi</a:t>
                      </a:r>
                      <a:r>
                        <a:rPr lang="pt-BR" sz="1100" dirty="0">
                          <a:effectLst/>
                        </a:rPr>
                        <a:t>, 2800, Barcelos. 2020 - 95200-000 - Vacaria,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  <a:hlinkClick r:id="rId4" tooltip="UCS"/>
                        </a:rPr>
                        <a:t>www.ucs.br</a:t>
                      </a:r>
                      <a:r>
                        <a:rPr lang="pt-BR" sz="1100" dirty="0">
                          <a:effectLst/>
                        </a:rPr>
                        <a:t> – (54) 3218 2143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Duração: 10 semestres</a:t>
                      </a:r>
                      <a:br>
                        <a:rPr lang="pt-BR" sz="1100">
                          <a:effectLst/>
                        </a:rPr>
                      </a:br>
                      <a:r>
                        <a:rPr lang="pt-BR" sz="1100">
                          <a:effectLst/>
                        </a:rPr>
                        <a:t>Carga horária: 3980 horas</a:t>
                      </a:r>
                      <a:br>
                        <a:rPr lang="pt-BR" sz="1100">
                          <a:effectLst/>
                        </a:rPr>
                      </a:b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50 – vespertino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Elaine Damiani Conte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7968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18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UNIPAMPA- Universidade Federal do Pampa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Campus</a:t>
                      </a:r>
                      <a:r>
                        <a:rPr lang="pt-BR" sz="1100" b="1" dirty="0">
                          <a:effectLst/>
                        </a:rPr>
                        <a:t> Itaqui </a:t>
                      </a:r>
                      <a:r>
                        <a:rPr lang="pt-BR" sz="1100" dirty="0">
                          <a:effectLst/>
                        </a:rPr>
                        <a:t>Rua Luiz Joaquim de Sá Brito s/n - 91650-000 - Itaqui,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  <a:hlinkClick r:id="rId5" tooltip="UNIPAMPA"/>
                        </a:rPr>
                        <a:t>www.unipampa.edu.br</a:t>
                      </a:r>
                      <a:r>
                        <a:rPr lang="pt-BR" sz="1100" dirty="0">
                          <a:effectLst/>
                        </a:rPr>
                        <a:t> – (53) 3245 4749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</a:rPr>
                        <a:t> 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Duração: 10 semestres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</a:rPr>
                        <a:t>Carga horária: 3900 </a:t>
                      </a:r>
                      <a:r>
                        <a:rPr lang="pt-BR" sz="1100" dirty="0" smtClean="0">
                          <a:effectLst/>
                        </a:rPr>
                        <a:t>horas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50 – integral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Claudete Izabel Funguetto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67446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19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rgbClr val="FF0000"/>
                          </a:solidFill>
                          <a:effectLst/>
                        </a:rPr>
                        <a:t>SETREM</a:t>
                      </a:r>
                      <a:r>
                        <a:rPr lang="pt-BR" sz="1100" dirty="0">
                          <a:effectLst/>
                        </a:rPr>
                        <a:t>- Sociedade Educacional de Três de Maio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</a:rPr>
                        <a:t>Três de Maio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www.setrem.com.br/43-agronomia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Não </a:t>
                      </a:r>
                      <a:r>
                        <a:rPr lang="pt-BR" sz="1100" dirty="0" smtClean="0">
                          <a:effectLst/>
                        </a:rPr>
                        <a:t>informado (40)</a:t>
                      </a:r>
                      <a:endParaRPr lang="pt-BR" sz="11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Noturno e diurno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Marcos Garafa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5756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20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IFET - Instituto Federal de Educação Ciência e Tecnologia</a:t>
                      </a:r>
                      <a:endParaRPr lang="pt-BR" sz="11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100" dirty="0">
                          <a:effectLst/>
                        </a:rPr>
                        <a:t>Campus </a:t>
                      </a:r>
                      <a:r>
                        <a:rPr lang="pt-BR" sz="1100" b="1" dirty="0">
                          <a:effectLst/>
                        </a:rPr>
                        <a:t>Sertão</a:t>
                      </a:r>
                      <a:r>
                        <a:rPr lang="pt-BR" sz="1100" dirty="0">
                          <a:effectLst/>
                        </a:rPr>
                        <a:t> Rodovia RS 135, km 25 - 99170-000 - Sertão, RS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  <a:hlinkClick r:id="rId6" tooltip="IFRS"/>
                        </a:rPr>
                        <a:t>www.ifrs.edu.br</a:t>
                      </a:r>
                      <a:r>
                        <a:rPr lang="pt-BR" sz="1100" dirty="0">
                          <a:effectLst/>
                        </a:rPr>
                        <a:t> – (54) 3449 3300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Duração: 9 semestres</a:t>
                      </a:r>
                      <a:br>
                        <a:rPr lang="pt-BR" sz="1100" dirty="0">
                          <a:effectLst/>
                        </a:rPr>
                      </a:br>
                      <a:r>
                        <a:rPr lang="pt-BR" sz="1100" dirty="0">
                          <a:effectLst/>
                        </a:rPr>
                        <a:t>Carga horária: 5560 horas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36– </a:t>
                      </a:r>
                      <a:r>
                        <a:rPr lang="pt-BR" sz="1100" dirty="0">
                          <a:effectLst/>
                        </a:rPr>
                        <a:t>integral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 smtClean="0">
                          <a:effectLst/>
                        </a:rPr>
                        <a:t>Marco</a:t>
                      </a:r>
                      <a:r>
                        <a:rPr lang="pt-BR" sz="1100" baseline="0" dirty="0" smtClean="0">
                          <a:effectLst/>
                        </a:rPr>
                        <a:t> Aurélio Freitas Fogaça</a:t>
                      </a:r>
                      <a:endParaRPr lang="pt-BR" sz="11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61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Obrigada!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sandravf@unijui.edu.br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61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4" y="186589"/>
            <a:ext cx="8928992" cy="659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ângulo 6"/>
          <p:cNvSpPr/>
          <p:nvPr/>
        </p:nvSpPr>
        <p:spPr>
          <a:xfrm>
            <a:off x="7141622" y="3080674"/>
            <a:ext cx="742746" cy="2154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POA/UFRGS</a:t>
            </a:r>
            <a:endParaRPr lang="pt-BR" sz="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910436" y="4437112"/>
            <a:ext cx="1087144" cy="24622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Pelotas/UFPEL</a:t>
            </a:r>
            <a:endParaRPr lang="pt-BR" sz="10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3778522" y="1433933"/>
            <a:ext cx="648072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err="1" smtClean="0"/>
              <a:t>Ijui</a:t>
            </a:r>
            <a:r>
              <a:rPr lang="pt-BR" sz="800" dirty="0" smtClean="0"/>
              <a:t>/UNIJUI</a:t>
            </a:r>
            <a:endParaRPr lang="pt-BR" sz="8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396444" y="2672626"/>
            <a:ext cx="1008112" cy="2154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Santa Maria/UFSM</a:t>
            </a:r>
            <a:endParaRPr lang="pt-BR" sz="800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491880" y="4262575"/>
            <a:ext cx="803646" cy="2154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Bagé/URCAMP</a:t>
            </a:r>
            <a:endParaRPr lang="pt-BR" sz="8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994851" y="1699351"/>
            <a:ext cx="1002729" cy="21544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pt-BR" sz="800" dirty="0"/>
              <a:t>Passo Fundo /UPF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284085" y="3080674"/>
            <a:ext cx="865943" cy="338554"/>
          </a:xfrm>
          <a:prstGeom prst="rect">
            <a:avLst/>
          </a:prstGeom>
          <a:solidFill>
            <a:srgbClr val="FF85FF"/>
          </a:solidFill>
        </p:spPr>
        <p:txBody>
          <a:bodyPr wrap="none" rtlCol="0">
            <a:spAutoFit/>
          </a:bodyPr>
          <a:lstStyle/>
          <a:p>
            <a:r>
              <a:rPr lang="pt-BR" sz="800" dirty="0" smtClean="0"/>
              <a:t>Uruguaiana PUC</a:t>
            </a:r>
          </a:p>
          <a:p>
            <a:r>
              <a:rPr lang="pt-BR" sz="800" b="1" dirty="0" smtClean="0"/>
              <a:t>em extinção</a:t>
            </a:r>
            <a:endParaRPr lang="pt-BR" sz="800" b="1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235718" y="4723827"/>
            <a:ext cx="3828620" cy="138499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CURSOS DE AGRONOMIA-RS </a:t>
            </a:r>
          </a:p>
          <a:p>
            <a:pPr algn="ctr"/>
            <a:r>
              <a:rPr lang="pt-BR" sz="2800" b="1" dirty="0" smtClean="0"/>
              <a:t>início da década de 1990</a:t>
            </a:r>
            <a:endParaRPr lang="pt-BR" sz="2800" b="1" dirty="0"/>
          </a:p>
        </p:txBody>
      </p:sp>
      <p:pic>
        <p:nvPicPr>
          <p:cNvPr id="26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5994" y="3956795"/>
            <a:ext cx="313127" cy="313127"/>
          </a:xfrm>
          <a:prstGeom prst="rect">
            <a:avLst/>
          </a:prstGeom>
        </p:spPr>
      </p:pic>
      <p:pic>
        <p:nvPicPr>
          <p:cNvPr id="27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9776" y="4410700"/>
            <a:ext cx="313127" cy="313127"/>
          </a:xfrm>
          <a:prstGeom prst="rect">
            <a:avLst/>
          </a:prstGeom>
        </p:spPr>
      </p:pic>
      <p:pic>
        <p:nvPicPr>
          <p:cNvPr id="2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5689" y="3080674"/>
            <a:ext cx="313127" cy="313127"/>
          </a:xfrm>
          <a:prstGeom prst="rect">
            <a:avLst/>
          </a:prstGeom>
        </p:spPr>
      </p:pic>
      <p:pic>
        <p:nvPicPr>
          <p:cNvPr id="33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8212" y="1532672"/>
            <a:ext cx="313127" cy="313127"/>
          </a:xfrm>
          <a:prstGeom prst="rect">
            <a:avLst/>
          </a:prstGeom>
        </p:spPr>
      </p:pic>
      <p:pic>
        <p:nvPicPr>
          <p:cNvPr id="37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2538" y="2731506"/>
            <a:ext cx="313127" cy="313127"/>
          </a:xfrm>
          <a:prstGeom prst="rect">
            <a:avLst/>
          </a:prstGeom>
        </p:spPr>
      </p:pic>
      <p:pic>
        <p:nvPicPr>
          <p:cNvPr id="42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528" y="2569732"/>
            <a:ext cx="313127" cy="313127"/>
          </a:xfrm>
          <a:prstGeom prst="rect">
            <a:avLst/>
          </a:prstGeom>
        </p:spPr>
      </p:pic>
      <p:pic>
        <p:nvPicPr>
          <p:cNvPr id="44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4156" y="1233742"/>
            <a:ext cx="313127" cy="31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4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15" y="124000"/>
            <a:ext cx="8928992" cy="659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tângulo 5"/>
          <p:cNvSpPr/>
          <p:nvPr/>
        </p:nvSpPr>
        <p:spPr>
          <a:xfrm>
            <a:off x="7213461" y="1995046"/>
            <a:ext cx="670907" cy="215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Caxias/UCS</a:t>
            </a:r>
            <a:endParaRPr lang="pt-BR" sz="800" dirty="0"/>
          </a:p>
        </p:txBody>
      </p:sp>
      <p:sp>
        <p:nvSpPr>
          <p:cNvPr id="21" name="Retângulo 20"/>
          <p:cNvSpPr/>
          <p:nvPr/>
        </p:nvSpPr>
        <p:spPr>
          <a:xfrm>
            <a:off x="7030951" y="2726296"/>
            <a:ext cx="853417" cy="2154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Canoas/ULBRA</a:t>
            </a:r>
            <a:endParaRPr lang="pt-BR" sz="800" dirty="0"/>
          </a:p>
        </p:txBody>
      </p:sp>
      <p:sp>
        <p:nvSpPr>
          <p:cNvPr id="22" name="Retângulo 21"/>
          <p:cNvSpPr/>
          <p:nvPr/>
        </p:nvSpPr>
        <p:spPr>
          <a:xfrm>
            <a:off x="7141622" y="3080674"/>
            <a:ext cx="742746" cy="2154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POA/UFRGS</a:t>
            </a:r>
            <a:endParaRPr lang="pt-BR" sz="800" dirty="0"/>
          </a:p>
        </p:txBody>
      </p:sp>
      <p:sp>
        <p:nvSpPr>
          <p:cNvPr id="23" name="Retângulo 22"/>
          <p:cNvSpPr/>
          <p:nvPr/>
        </p:nvSpPr>
        <p:spPr>
          <a:xfrm>
            <a:off x="5986644" y="779180"/>
            <a:ext cx="927478" cy="2154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err="1" smtClean="0"/>
              <a:t>Get</a:t>
            </a:r>
            <a:r>
              <a:rPr lang="pt-BR" sz="800" dirty="0" smtClean="0"/>
              <a:t> Vargas/DEAU</a:t>
            </a:r>
            <a:endParaRPr lang="pt-BR" sz="800" dirty="0"/>
          </a:p>
        </p:txBody>
      </p:sp>
      <p:sp>
        <p:nvSpPr>
          <p:cNvPr id="24" name="Retângulo 23"/>
          <p:cNvSpPr/>
          <p:nvPr/>
        </p:nvSpPr>
        <p:spPr>
          <a:xfrm>
            <a:off x="6014776" y="582882"/>
            <a:ext cx="717464" cy="2154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Erechim/URI</a:t>
            </a:r>
            <a:endParaRPr lang="pt-BR" sz="8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910436" y="4437112"/>
            <a:ext cx="1087144" cy="246221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Pelotas/UFPEL</a:t>
            </a:r>
            <a:endParaRPr lang="pt-BR" sz="10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5010336" y="1120711"/>
            <a:ext cx="664678" cy="2154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Sertão/IFET</a:t>
            </a:r>
            <a:endParaRPr lang="pt-BR" sz="800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3347864" y="863697"/>
            <a:ext cx="695052" cy="21544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SETREM</a:t>
            </a:r>
            <a:endParaRPr lang="pt-BR" sz="8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3778522" y="1433933"/>
            <a:ext cx="648072" cy="215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err="1" smtClean="0"/>
              <a:t>Ijui</a:t>
            </a:r>
            <a:r>
              <a:rPr lang="pt-BR" sz="800" dirty="0" smtClean="0"/>
              <a:t>/UNIJUI</a:t>
            </a:r>
            <a:endParaRPr lang="pt-BR" sz="800" dirty="0"/>
          </a:p>
        </p:txBody>
      </p:sp>
      <p:sp>
        <p:nvSpPr>
          <p:cNvPr id="30" name="CaixaDeTexto 29"/>
          <p:cNvSpPr txBox="1"/>
          <p:nvPr/>
        </p:nvSpPr>
        <p:spPr>
          <a:xfrm>
            <a:off x="4728592" y="1803422"/>
            <a:ext cx="976114" cy="21544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Cruz Alta/UNICRUZ</a:t>
            </a:r>
            <a:endParaRPr lang="pt-BR" sz="8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3396444" y="2672626"/>
            <a:ext cx="1008112" cy="2154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Santa Maria/UFSM</a:t>
            </a:r>
            <a:endParaRPr lang="pt-BR" sz="8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1884276" y="2420888"/>
            <a:ext cx="936104" cy="21544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Itaqui/UNIPAMPA</a:t>
            </a:r>
            <a:endParaRPr lang="pt-BR" sz="800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491880" y="4262575"/>
            <a:ext cx="803646" cy="2154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Bagé/URCAMP</a:t>
            </a:r>
            <a:endParaRPr lang="pt-BR" sz="800" dirty="0"/>
          </a:p>
        </p:txBody>
      </p:sp>
      <p:sp>
        <p:nvSpPr>
          <p:cNvPr id="36" name="Retângulo 35"/>
          <p:cNvSpPr/>
          <p:nvPr/>
        </p:nvSpPr>
        <p:spPr>
          <a:xfrm>
            <a:off x="7052296" y="1401928"/>
            <a:ext cx="737413" cy="2154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pt-BR" sz="800" dirty="0" smtClean="0"/>
              <a:t>Vacaria/UCS</a:t>
            </a:r>
            <a:endParaRPr lang="pt-BR" sz="8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5994851" y="1699351"/>
            <a:ext cx="1002729" cy="21544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pt-BR" sz="800" dirty="0"/>
              <a:t>Passo Fundo /UPF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1284085" y="3080674"/>
            <a:ext cx="865943" cy="338554"/>
          </a:xfrm>
          <a:prstGeom prst="rect">
            <a:avLst/>
          </a:prstGeom>
          <a:solidFill>
            <a:srgbClr val="FF85FF"/>
          </a:solidFill>
        </p:spPr>
        <p:txBody>
          <a:bodyPr wrap="none" rtlCol="0">
            <a:spAutoFit/>
          </a:bodyPr>
          <a:lstStyle/>
          <a:p>
            <a:r>
              <a:rPr lang="pt-BR" sz="800" dirty="0" smtClean="0"/>
              <a:t>Uruguaiana PUC</a:t>
            </a:r>
          </a:p>
          <a:p>
            <a:r>
              <a:rPr lang="pt-BR" sz="800" b="1" dirty="0" smtClean="0"/>
              <a:t>em extinção</a:t>
            </a:r>
            <a:endParaRPr lang="pt-BR" sz="800" b="1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499992" y="623106"/>
            <a:ext cx="1261864" cy="2154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Frederico/UFSM/</a:t>
            </a:r>
            <a:r>
              <a:rPr lang="pt-BR" sz="800" dirty="0" err="1" smtClean="0"/>
              <a:t>cesnors</a:t>
            </a:r>
            <a:endParaRPr lang="pt-BR" sz="800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5973389" y="396604"/>
            <a:ext cx="917516" cy="2154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Erechim/UFFS</a:t>
            </a:r>
            <a:endParaRPr lang="pt-BR" sz="800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358725" y="4572174"/>
            <a:ext cx="3168352" cy="1569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glow rad="101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CURSOS DE AGRONOMIA</a:t>
            </a:r>
          </a:p>
          <a:p>
            <a:pPr algn="ctr"/>
            <a:r>
              <a:rPr lang="pt-BR" sz="32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RS 2012</a:t>
            </a:r>
            <a:endParaRPr lang="pt-BR" sz="32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2212876" y="1270833"/>
            <a:ext cx="1020688" cy="2154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Cerro Largo/UFFS</a:t>
            </a:r>
            <a:endParaRPr lang="pt-BR" sz="800" dirty="0"/>
          </a:p>
        </p:txBody>
      </p:sp>
      <p:sp>
        <p:nvSpPr>
          <p:cNvPr id="47" name="CaixaDeTexto 46"/>
          <p:cNvSpPr txBox="1"/>
          <p:nvPr/>
        </p:nvSpPr>
        <p:spPr>
          <a:xfrm>
            <a:off x="3233564" y="2348880"/>
            <a:ext cx="1266428" cy="2154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800" dirty="0" smtClean="0"/>
              <a:t>Santiago/URI</a:t>
            </a:r>
            <a:endParaRPr lang="pt-BR" sz="800" dirty="0"/>
          </a:p>
        </p:txBody>
      </p:sp>
      <p:pic>
        <p:nvPicPr>
          <p:cNvPr id="49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45994" y="3956795"/>
            <a:ext cx="313127" cy="313127"/>
          </a:xfrm>
          <a:prstGeom prst="rect">
            <a:avLst/>
          </a:prstGeom>
        </p:spPr>
      </p:pic>
      <p:pic>
        <p:nvPicPr>
          <p:cNvPr id="50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9776" y="4410700"/>
            <a:ext cx="313127" cy="313127"/>
          </a:xfrm>
          <a:prstGeom prst="rect">
            <a:avLst/>
          </a:prstGeom>
        </p:spPr>
      </p:pic>
      <p:pic>
        <p:nvPicPr>
          <p:cNvPr id="51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85689" y="3080674"/>
            <a:ext cx="313127" cy="313127"/>
          </a:xfrm>
          <a:prstGeom prst="rect">
            <a:avLst/>
          </a:prstGeom>
        </p:spPr>
      </p:pic>
      <p:pic>
        <p:nvPicPr>
          <p:cNvPr id="52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11111" y="1088801"/>
            <a:ext cx="313127" cy="313127"/>
          </a:xfrm>
          <a:prstGeom prst="rect">
            <a:avLst/>
          </a:prstGeom>
        </p:spPr>
      </p:pic>
      <p:pic>
        <p:nvPicPr>
          <p:cNvPr id="53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4698" y="863697"/>
            <a:ext cx="313127" cy="313127"/>
          </a:xfrm>
          <a:prstGeom prst="rect">
            <a:avLst/>
          </a:prstGeom>
        </p:spPr>
      </p:pic>
      <p:pic>
        <p:nvPicPr>
          <p:cNvPr id="54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1856" y="590141"/>
            <a:ext cx="313127" cy="313127"/>
          </a:xfrm>
          <a:prstGeom prst="rect">
            <a:avLst/>
          </a:prstGeom>
        </p:spPr>
      </p:pic>
      <p:pic>
        <p:nvPicPr>
          <p:cNvPr id="55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1649" y="309979"/>
            <a:ext cx="313127" cy="313127"/>
          </a:xfrm>
          <a:prstGeom prst="rect">
            <a:avLst/>
          </a:prstGeom>
        </p:spPr>
      </p:pic>
      <p:pic>
        <p:nvPicPr>
          <p:cNvPr id="56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04706" y="1486277"/>
            <a:ext cx="313127" cy="313127"/>
          </a:xfrm>
          <a:prstGeom prst="rect">
            <a:avLst/>
          </a:prstGeom>
        </p:spPr>
      </p:pic>
      <p:pic>
        <p:nvPicPr>
          <p:cNvPr id="57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39169" y="1268410"/>
            <a:ext cx="313127" cy="313127"/>
          </a:xfrm>
          <a:prstGeom prst="rect">
            <a:avLst/>
          </a:prstGeom>
        </p:spPr>
      </p:pic>
      <p:pic>
        <p:nvPicPr>
          <p:cNvPr id="5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28495" y="2692444"/>
            <a:ext cx="313127" cy="313127"/>
          </a:xfrm>
          <a:prstGeom prst="rect">
            <a:avLst/>
          </a:prstGeom>
        </p:spPr>
      </p:pic>
      <p:pic>
        <p:nvPicPr>
          <p:cNvPr id="59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65665" y="2110347"/>
            <a:ext cx="313127" cy="313127"/>
          </a:xfrm>
          <a:prstGeom prst="rect">
            <a:avLst/>
          </a:prstGeom>
        </p:spPr>
      </p:pic>
      <p:pic>
        <p:nvPicPr>
          <p:cNvPr id="60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2538" y="2731506"/>
            <a:ext cx="313127" cy="313127"/>
          </a:xfrm>
          <a:prstGeom prst="rect">
            <a:avLst/>
          </a:prstGeom>
        </p:spPr>
      </p:pic>
      <p:pic>
        <p:nvPicPr>
          <p:cNvPr id="61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7797" y="358088"/>
            <a:ext cx="313127" cy="313127"/>
          </a:xfrm>
          <a:prstGeom prst="rect">
            <a:avLst/>
          </a:prstGeom>
        </p:spPr>
      </p:pic>
      <p:pic>
        <p:nvPicPr>
          <p:cNvPr id="62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9431" y="808513"/>
            <a:ext cx="313127" cy="313127"/>
          </a:xfrm>
          <a:prstGeom prst="rect">
            <a:avLst/>
          </a:prstGeom>
        </p:spPr>
      </p:pic>
      <p:pic>
        <p:nvPicPr>
          <p:cNvPr id="63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34737" y="1270833"/>
            <a:ext cx="313127" cy="313127"/>
          </a:xfrm>
          <a:prstGeom prst="rect">
            <a:avLst/>
          </a:prstGeom>
        </p:spPr>
      </p:pic>
      <p:pic>
        <p:nvPicPr>
          <p:cNvPr id="64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7000" y="2110347"/>
            <a:ext cx="313127" cy="313127"/>
          </a:xfrm>
          <a:prstGeom prst="rect">
            <a:avLst/>
          </a:prstGeom>
        </p:spPr>
      </p:pic>
      <p:pic>
        <p:nvPicPr>
          <p:cNvPr id="65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528" y="2569732"/>
            <a:ext cx="313127" cy="313127"/>
          </a:xfrm>
          <a:prstGeom prst="rect">
            <a:avLst/>
          </a:prstGeom>
        </p:spPr>
      </p:pic>
      <p:pic>
        <p:nvPicPr>
          <p:cNvPr id="66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28" y="1754580"/>
            <a:ext cx="313127" cy="313127"/>
          </a:xfrm>
          <a:prstGeom prst="rect">
            <a:avLst/>
          </a:prstGeom>
        </p:spPr>
      </p:pic>
      <p:pic>
        <p:nvPicPr>
          <p:cNvPr id="67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24156" y="1233742"/>
            <a:ext cx="313127" cy="313127"/>
          </a:xfrm>
          <a:prstGeom prst="rect">
            <a:avLst/>
          </a:prstGeom>
        </p:spPr>
      </p:pic>
      <p:pic>
        <p:nvPicPr>
          <p:cNvPr id="68" name="chart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3418" y="1946204"/>
            <a:ext cx="313127" cy="31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8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Texto 9"/>
          <p:cNvSpPr>
            <a:spLocks noGrp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Distribuição das vagas – turno de oferta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0253384"/>
              </p:ext>
            </p:extLst>
          </p:nvPr>
        </p:nvGraphicFramePr>
        <p:xfrm>
          <a:off x="539552" y="2348880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Espaço Reservado para Texto 10"/>
          <p:cNvSpPr>
            <a:spLocks noGrp="1"/>
          </p:cNvSpPr>
          <p:nvPr>
            <p:ph type="body" sz="quarter" idx="3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Vagas ofertadas pelo ensino público e privado</a:t>
            </a:r>
            <a:endParaRPr lang="pt-BR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34714206"/>
              </p:ext>
            </p:extLst>
          </p:nvPr>
        </p:nvGraphicFramePr>
        <p:xfrm>
          <a:off x="4716016" y="2348880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aixaDeTexto 1"/>
          <p:cNvSpPr txBox="1"/>
          <p:nvPr/>
        </p:nvSpPr>
        <p:spPr>
          <a:xfrm>
            <a:off x="1763688" y="476672"/>
            <a:ext cx="6812241" cy="97940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b="1" dirty="0"/>
              <a:t>Cursos</a:t>
            </a:r>
            <a:r>
              <a:rPr lang="pt-BR" sz="2400" b="1" baseline="0" dirty="0"/>
              <a:t> de Agronomia no Rio Grande do Sul </a:t>
            </a:r>
            <a:r>
              <a:rPr lang="pt-BR" sz="2400" b="1" baseline="0" dirty="0" smtClean="0"/>
              <a:t>- 2012 Número </a:t>
            </a:r>
            <a:r>
              <a:rPr lang="pt-BR" sz="2400" b="1" baseline="0" dirty="0"/>
              <a:t>de vagas</a:t>
            </a:r>
            <a:endParaRPr lang="pt-BR" sz="2400" b="1" dirty="0"/>
          </a:p>
        </p:txBody>
      </p:sp>
      <p:pic>
        <p:nvPicPr>
          <p:cNvPr id="14" name="chart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26315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9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Campo profissional</a:t>
            </a:r>
            <a:endParaRPr lang="pt-B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100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9612" y="332656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2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850106"/>
          </a:xfrm>
        </p:spPr>
        <p:txBody>
          <a:bodyPr>
            <a:normAutofit fontScale="90000"/>
          </a:bodyPr>
          <a:lstStyle/>
          <a:p>
            <a:r>
              <a:rPr lang="pt-BR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Ensino de Agronomia- </a:t>
            </a:r>
            <a:br>
              <a:rPr lang="pt-BR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Expansão da Oferta</a:t>
            </a:r>
            <a:endParaRPr lang="pt-BR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966532"/>
              </p:ext>
            </p:extLst>
          </p:nvPr>
        </p:nvGraphicFramePr>
        <p:xfrm>
          <a:off x="457200" y="1196752"/>
          <a:ext cx="836327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4264" y="188640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3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Desafios permanentes...</a:t>
            </a:r>
            <a:endParaRPr lang="pt-B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884346"/>
              </p:ext>
            </p:extLst>
          </p:nvPr>
        </p:nvGraphicFramePr>
        <p:xfrm>
          <a:off x="457200" y="1600200"/>
          <a:ext cx="8363272" cy="4781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chart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39552" y="426315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3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954021"/>
              </p:ext>
            </p:extLst>
          </p:nvPr>
        </p:nvGraphicFramePr>
        <p:xfrm>
          <a:off x="251520" y="260648"/>
          <a:ext cx="8291265" cy="64015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00"/>
                <a:gridCol w="2184010"/>
                <a:gridCol w="2230708"/>
                <a:gridCol w="1614516"/>
                <a:gridCol w="1010852"/>
                <a:gridCol w="1002879"/>
              </a:tblGrid>
              <a:tr h="622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000" kern="0" dirty="0">
                          <a:effectLst/>
                        </a:rPr>
                        <a:t> </a:t>
                      </a:r>
                      <a:endParaRPr lang="pt-BR" sz="1000" b="1" kern="0" dirty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200" kern="0" dirty="0">
                          <a:effectLst/>
                        </a:rPr>
                        <a:t>Instituição</a:t>
                      </a:r>
                      <a:endParaRPr lang="pt-BR" sz="1200" b="1" kern="0" dirty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200" kern="0">
                          <a:effectLst/>
                        </a:rPr>
                        <a:t>Local/endereço</a:t>
                      </a:r>
                      <a:endParaRPr lang="pt-BR" sz="1200" b="1" kern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200" kern="0">
                          <a:effectLst/>
                        </a:rPr>
                        <a:t>Carga horária</a:t>
                      </a:r>
                      <a:endParaRPr lang="pt-BR" sz="1200" b="1" kern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200" kern="0">
                          <a:effectLst/>
                        </a:rPr>
                        <a:t>Número de vagas</a:t>
                      </a:r>
                      <a:endParaRPr lang="pt-BR" sz="1200" b="1" kern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pt-BR" sz="1200" kern="0">
                          <a:effectLst/>
                        </a:rPr>
                        <a:t>Coordenador</a:t>
                      </a:r>
                      <a:endParaRPr lang="pt-BR" sz="1200" b="1" kern="0">
                        <a:solidFill>
                          <a:srgbClr val="365F91"/>
                        </a:solidFill>
                        <a:effectLst/>
                        <a:latin typeface="Franklin Gothic Book"/>
                        <a:ea typeface="Times New Roman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764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</a:rPr>
                        <a:t>URCAMP-</a:t>
                      </a:r>
                      <a:r>
                        <a:rPr lang="pt-BR" sz="1200" dirty="0">
                          <a:effectLst/>
                        </a:rPr>
                        <a:t> </a:t>
                      </a:r>
                      <a:r>
                        <a:rPr lang="pt-BR" sz="1200" u="none" strike="noStrike" dirty="0">
                          <a:effectLst/>
                          <a:hlinkClick r:id="rId2"/>
                        </a:rPr>
                        <a:t>UNIVERSIDADE DA REGIÃO DA CAMPANHA  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Campus </a:t>
                      </a:r>
                      <a:r>
                        <a:rPr lang="pt-BR" sz="1200" b="1" dirty="0">
                          <a:effectLst/>
                        </a:rPr>
                        <a:t>Bagé</a:t>
                      </a:r>
                      <a:r>
                        <a:rPr lang="pt-BR" sz="1200" dirty="0">
                          <a:effectLst/>
                        </a:rPr>
                        <a:t> Passo dos Peres s/n Campus Rural - 96400-110 - Bagé,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3" tooltip="URCAMP"/>
                        </a:rPr>
                        <a:t>www.urcamp.tche.br</a:t>
                      </a:r>
                      <a:r>
                        <a:rPr lang="pt-BR" sz="1200" dirty="0">
                          <a:effectLst/>
                        </a:rPr>
                        <a:t> – (53) 3242 8244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Duração: 9 semestres</a:t>
                      </a:r>
                      <a:br>
                        <a:rPr lang="pt-BR" sz="1200">
                          <a:effectLst/>
                        </a:rPr>
                      </a:br>
                      <a:r>
                        <a:rPr lang="pt-BR" sz="1200">
                          <a:effectLst/>
                        </a:rPr>
                        <a:t>Carga horária: 4305 horas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7</a:t>
                      </a:r>
                      <a:r>
                        <a:rPr lang="pt-BR" sz="1200" dirty="0" smtClean="0">
                          <a:effectLst/>
                        </a:rPr>
                        <a:t>0 </a:t>
                      </a:r>
                      <a:r>
                        <a:rPr lang="pt-BR" sz="1200" dirty="0">
                          <a:effectLst/>
                        </a:rPr>
                        <a:t>– noturno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Derly João Siqueira da Silva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764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</a:rPr>
                        <a:t>ULBRA</a:t>
                      </a:r>
                      <a:r>
                        <a:rPr lang="pt-BR" sz="1200" dirty="0">
                          <a:effectLst/>
                        </a:rPr>
                        <a:t> - </a:t>
                      </a:r>
                      <a:r>
                        <a:rPr lang="pt-BR" sz="1200" u="none" strike="noStrike" dirty="0">
                          <a:effectLst/>
                          <a:hlinkClick r:id="rId4"/>
                        </a:rPr>
                        <a:t>UNIVERSIDADE LUTERANA DO BRASIL -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Endereço: Rua Farroupilha, 8001 - 92425-900 - </a:t>
                      </a:r>
                      <a:r>
                        <a:rPr lang="pt-BR" sz="1200" b="1" dirty="0">
                          <a:effectLst/>
                        </a:rPr>
                        <a:t>Canoas,</a:t>
                      </a:r>
                      <a:r>
                        <a:rPr lang="pt-BR" sz="1200" dirty="0">
                          <a:effectLst/>
                        </a:rPr>
                        <a:t>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5" tooltip="ULBRA"/>
                        </a:rPr>
                        <a:t>www.ulbra.br</a:t>
                      </a:r>
                      <a:r>
                        <a:rPr lang="pt-BR" sz="1200" dirty="0">
                          <a:effectLst/>
                        </a:rPr>
                        <a:t> – (51) 3477 4000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9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3604 horas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100 – vespertino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Carla Tatiana Chaves Cepik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8207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</a:rPr>
                        <a:t>UNICRUZ</a:t>
                      </a:r>
                      <a:r>
                        <a:rPr lang="pt-BR" sz="1200" dirty="0">
                          <a:effectLst/>
                        </a:rPr>
                        <a:t>- </a:t>
                      </a:r>
                      <a:r>
                        <a:rPr lang="pt-BR" sz="1200" u="none" strike="noStrike" dirty="0">
                          <a:effectLst/>
                          <a:hlinkClick r:id="rId6"/>
                        </a:rPr>
                        <a:t>UNIVERSIDADE DE CRUZ ALTA  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Parada Benito s/n - 98025-810 - </a:t>
                      </a:r>
                      <a:r>
                        <a:rPr lang="pt-BR" sz="1200" b="1" dirty="0">
                          <a:effectLst/>
                        </a:rPr>
                        <a:t>Cruz Alta</a:t>
                      </a:r>
                      <a:r>
                        <a:rPr lang="pt-BR" sz="1200" dirty="0">
                          <a:effectLst/>
                        </a:rPr>
                        <a:t>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7" tooltip="UNICRUZ"/>
                        </a:rPr>
                        <a:t>www.unicruz.edu.br</a:t>
                      </a:r>
                      <a:r>
                        <a:rPr lang="pt-BR" sz="1200" dirty="0">
                          <a:effectLst/>
                        </a:rPr>
                        <a:t> – (55) 3321 1739</a:t>
                      </a:r>
                      <a:br>
                        <a:rPr lang="pt-BR" sz="1200" dirty="0">
                          <a:effectLst/>
                        </a:rPr>
                      </a:b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10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4190 horas</a:t>
                      </a:r>
                      <a:br>
                        <a:rPr lang="pt-BR" sz="1200" dirty="0">
                          <a:effectLst/>
                        </a:rPr>
                      </a:b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4</a:t>
                      </a:r>
                      <a:r>
                        <a:rPr lang="pt-BR" sz="1200" dirty="0" smtClean="0">
                          <a:effectLst/>
                        </a:rPr>
                        <a:t>0 </a:t>
                      </a:r>
                      <a:r>
                        <a:rPr lang="pt-BR" sz="1200" dirty="0">
                          <a:effectLst/>
                        </a:rPr>
                        <a:t>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Nelson Neto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33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</a:rPr>
                        <a:t>UNIJUÍ</a:t>
                      </a:r>
                      <a:r>
                        <a:rPr lang="pt-BR" sz="1200" dirty="0">
                          <a:effectLst/>
                        </a:rPr>
                        <a:t> -</a:t>
                      </a:r>
                      <a:r>
                        <a:rPr lang="pt-BR" sz="1200" u="none" strike="noStrike" dirty="0">
                          <a:effectLst/>
                          <a:hlinkClick r:id="rId8"/>
                        </a:rPr>
                        <a:t>UNIV. REG. DO NOROESTE DO ESTADO DO RIO GRANDE DO SUL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Rua do Comércio, 3000 - 98700-000 - </a:t>
                      </a:r>
                      <a:r>
                        <a:rPr lang="pt-BR" sz="1200" b="1" dirty="0">
                          <a:effectLst/>
                        </a:rPr>
                        <a:t>Ijuí,</a:t>
                      </a:r>
                      <a:r>
                        <a:rPr lang="pt-BR" sz="1200" dirty="0">
                          <a:effectLst/>
                        </a:rPr>
                        <a:t>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9" tooltip="UNIJUI"/>
                        </a:rPr>
                        <a:t>www.unijui.edu.br</a:t>
                      </a:r>
                      <a:r>
                        <a:rPr lang="pt-BR" sz="1200" dirty="0">
                          <a:effectLst/>
                        </a:rPr>
                        <a:t> – (55) 3332 0200</a:t>
                      </a:r>
                      <a:br>
                        <a:rPr lang="pt-BR" sz="1200" dirty="0">
                          <a:effectLst/>
                        </a:rPr>
                      </a:b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9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4215 horas 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52 </a:t>
                      </a:r>
                      <a:r>
                        <a:rPr lang="pt-BR" sz="1200" dirty="0">
                          <a:effectLst/>
                        </a:rPr>
                        <a:t>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Sandra </a:t>
                      </a:r>
                      <a:r>
                        <a:rPr lang="pt-BR" sz="1200" dirty="0" err="1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Vicenci</a:t>
                      </a:r>
                      <a:endParaRPr lang="pt-BR" sz="1200" dirty="0" smtClean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Fernandes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10188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5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effectLst/>
                        </a:rPr>
                        <a:t>UPF</a:t>
                      </a:r>
                      <a:r>
                        <a:rPr lang="pt-BR" sz="1200" dirty="0">
                          <a:effectLst/>
                        </a:rPr>
                        <a:t> - </a:t>
                      </a:r>
                      <a:r>
                        <a:rPr lang="pt-BR" sz="1200" u="none" strike="noStrike" dirty="0">
                          <a:effectLst/>
                          <a:hlinkClick r:id="rId10"/>
                        </a:rPr>
                        <a:t>UNIVERSIDADE DE PASSO FUNDO  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UPF Campus </a:t>
                      </a:r>
                      <a:r>
                        <a:rPr lang="pt-BR" sz="1200" b="1" dirty="0">
                          <a:effectLst/>
                        </a:rPr>
                        <a:t>Passo Fundo </a:t>
                      </a:r>
                      <a:r>
                        <a:rPr lang="pt-BR" sz="1200" dirty="0">
                          <a:effectLst/>
                        </a:rPr>
                        <a:t>– Campus I s/n BR 285, km 171 - 99001-970 - Passo Fundo,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11" tooltip="UPF"/>
                        </a:rPr>
                        <a:t>www.upf.br</a:t>
                      </a:r>
                      <a:r>
                        <a:rPr lang="pt-BR" sz="1200" dirty="0">
                          <a:effectLst/>
                        </a:rPr>
                        <a:t> – (54) 3316 8113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10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3960 horas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100 </a:t>
                      </a:r>
                      <a:r>
                        <a:rPr lang="pt-BR" sz="1200" dirty="0">
                          <a:effectLst/>
                        </a:rPr>
                        <a:t>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Alexandre Augusto </a:t>
                      </a:r>
                      <a:r>
                        <a:rPr lang="pt-BR" sz="1200" dirty="0" err="1">
                          <a:effectLst/>
                        </a:rPr>
                        <a:t>Nienow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764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6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UFPEL - </a:t>
                      </a:r>
                      <a:r>
                        <a:rPr lang="pt-BR" sz="1200" u="none" strike="noStrike">
                          <a:effectLst/>
                          <a:hlinkClick r:id="rId12"/>
                        </a:rPr>
                        <a:t>UNIVERSIDADE FEDERAL DE PELOTAS 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effectLst/>
                        </a:rPr>
                        <a:t>Campus Universitário s/n - 96900-010 - Capão do Leão, RS</a:t>
                      </a:r>
                      <a:br>
                        <a:rPr lang="pt-BR" sz="1200">
                          <a:effectLst/>
                        </a:rPr>
                      </a:br>
                      <a:r>
                        <a:rPr lang="pt-BR" sz="1200" u="sng">
                          <a:effectLst/>
                          <a:hlinkClick r:id="rId13" tooltip="UFPEL"/>
                        </a:rPr>
                        <a:t>www.ufpel.edu.br</a:t>
                      </a:r>
                      <a:r>
                        <a:rPr lang="pt-BR" sz="1200">
                          <a:effectLst/>
                        </a:rPr>
                        <a:t> – (53) 3921 1027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10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4275 horas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150 </a:t>
                      </a:r>
                      <a:r>
                        <a:rPr lang="pt-BR" sz="1200" dirty="0">
                          <a:effectLst/>
                        </a:rPr>
                        <a:t>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Edemar Antonio Rossetto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</a:tbl>
          </a:graphicData>
        </a:graphic>
      </p:graphicFrame>
      <p:pic>
        <p:nvPicPr>
          <p:cNvPr id="4" name="chart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051720" y="332656"/>
            <a:ext cx="504056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7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681177"/>
              </p:ext>
            </p:extLst>
          </p:nvPr>
        </p:nvGraphicFramePr>
        <p:xfrm>
          <a:off x="179513" y="404664"/>
          <a:ext cx="8795319" cy="6296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3394"/>
                <a:gridCol w="2328893"/>
                <a:gridCol w="2354212"/>
                <a:gridCol w="1712668"/>
                <a:gridCol w="1072305"/>
                <a:gridCol w="1063847"/>
              </a:tblGrid>
              <a:tr h="13050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7</a:t>
                      </a:r>
                      <a:endParaRPr lang="pt-BR" sz="10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PUC / RS - </a:t>
                      </a:r>
                      <a:r>
                        <a:rPr lang="pt-BR" sz="1200" b="0" u="none" strike="noStrike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PONTIFÍCIA UNIVERSIDADE CATÓLICA DO RIO GRANDE DO SUL - 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Campus</a:t>
                      </a:r>
                      <a:r>
                        <a:rPr lang="pt-BR" sz="1200" b="1" dirty="0">
                          <a:solidFill>
                            <a:schemeClr val="tx1"/>
                          </a:solidFill>
                          <a:effectLst/>
                        </a:rPr>
                        <a:t> Uruguaiana 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Rodovia BR 472, km 07, São Domingos. s/n - 97500-970 - Uruguaiana, RS</a:t>
                      </a:r>
                      <a:b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200" b="0" u="sng" dirty="0">
                          <a:solidFill>
                            <a:schemeClr val="tx1"/>
                          </a:solidFill>
                          <a:effectLst/>
                          <a:hlinkClick r:id="rId2" tooltip="PUCRS"/>
                        </a:rPr>
                        <a:t>www.pucrs.br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 – (51) 3320 3630</a:t>
                      </a:r>
                      <a:b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Duração: 9 semestres</a:t>
                      </a:r>
                      <a:b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Carga horária: 3660 horas 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Em </a:t>
                      </a:r>
                      <a:r>
                        <a:rPr lang="pt-BR" sz="1200" b="0" dirty="0" smtClean="0">
                          <a:solidFill>
                            <a:schemeClr val="tx1"/>
                          </a:solidFill>
                          <a:effectLst/>
                        </a:rPr>
                        <a:t>extinção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 err="1">
                          <a:solidFill>
                            <a:schemeClr val="tx1"/>
                          </a:solidFill>
                          <a:effectLst/>
                        </a:rPr>
                        <a:t>Mariluci</a:t>
                      </a: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</a:rPr>
                        <a:t> Souza </a:t>
                      </a:r>
                      <a:r>
                        <a:rPr lang="pt-BR" sz="1200" b="0" dirty="0" err="1">
                          <a:solidFill>
                            <a:schemeClr val="tx1"/>
                          </a:solidFill>
                          <a:effectLst/>
                        </a:rPr>
                        <a:t>Disconzi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>
                    <a:solidFill>
                      <a:srgbClr val="D8E4F8"/>
                    </a:solidFill>
                  </a:tcPr>
                </a:tc>
              </a:tr>
              <a:tr h="91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8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UFRGS - </a:t>
                      </a:r>
                      <a:r>
                        <a:rPr lang="pt-BR" sz="1200" u="none" strike="noStrike" dirty="0" smtClean="0">
                          <a:effectLst/>
                        </a:rPr>
                        <a:t>UNIVERSIDADE </a:t>
                      </a:r>
                      <a:r>
                        <a:rPr lang="pt-BR" sz="1200" u="none" strike="noStrike" dirty="0">
                          <a:effectLst/>
                        </a:rPr>
                        <a:t>FEDERAL DO RIO GRANDE DO SUL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Av. Bento Gonçalves, 9500 Prédio 43433 - 91501-970 - </a:t>
                      </a:r>
                      <a:r>
                        <a:rPr lang="pt-BR" sz="1200" b="1" dirty="0">
                          <a:effectLst/>
                        </a:rPr>
                        <a:t>Porto Alegre,</a:t>
                      </a:r>
                      <a:r>
                        <a:rPr lang="pt-BR" sz="1200" dirty="0">
                          <a:effectLst/>
                        </a:rPr>
                        <a:t>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3" tooltip="UFRGS"/>
                        </a:rPr>
                        <a:t>www.ufrgs.br</a:t>
                      </a:r>
                      <a:r>
                        <a:rPr lang="pt-BR" sz="1200" dirty="0">
                          <a:effectLst/>
                        </a:rPr>
                        <a:t> – (51) 3308 3600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Duração: 11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4800 horas</a:t>
                      </a:r>
                      <a:br>
                        <a:rPr lang="pt-BR" sz="1200" dirty="0">
                          <a:effectLst/>
                        </a:rPr>
                      </a:b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 88 – integral</a:t>
                      </a:r>
                      <a:br>
                        <a:rPr lang="pt-BR" sz="1200">
                          <a:effectLst/>
                        </a:rPr>
                      </a:b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José Fernandes Barbosa Neto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99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9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UFSM - </a:t>
                      </a:r>
                      <a:r>
                        <a:rPr lang="pt-BR" sz="1200" u="none" strike="noStrike">
                          <a:effectLst/>
                          <a:hlinkClick r:id="rId4"/>
                        </a:rPr>
                        <a:t>UNIVERSIDADE FEDERAL DE SANTA MARIA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Campus </a:t>
                      </a:r>
                      <a:r>
                        <a:rPr lang="pt-BR" sz="1200" b="1" dirty="0">
                          <a:effectLst/>
                        </a:rPr>
                        <a:t>Santa Maria </a:t>
                      </a:r>
                      <a:r>
                        <a:rPr lang="pt-BR" sz="1200" dirty="0">
                          <a:effectLst/>
                        </a:rPr>
                        <a:t>Cidade Universitária Prof. José Mariano da Rocha Filho, Avenida Roraima, 1000 - 97105-900 - Santa Maria,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4" tooltip="UFSM"/>
                        </a:rPr>
                        <a:t>www.ufsm.br</a:t>
                      </a:r>
                      <a:r>
                        <a:rPr lang="pt-BR" sz="1200" dirty="0">
                          <a:effectLst/>
                        </a:rPr>
                        <a:t> – (55) 3220 8000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 Duração: 10 semestres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dirty="0">
                          <a:effectLst/>
                        </a:rPr>
                        <a:t>Carga horária: 4320 horas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120 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Toshio</a:t>
                      </a:r>
                      <a:r>
                        <a:rPr lang="pt-BR" sz="1200" baseline="0" dirty="0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 </a:t>
                      </a:r>
                      <a:r>
                        <a:rPr lang="pt-BR" sz="1200" baseline="0" dirty="0" err="1" smtClean="0">
                          <a:effectLst/>
                          <a:latin typeface="Franklin Gothic Book"/>
                          <a:ea typeface="Franklin Gothic Book"/>
                          <a:cs typeface="Times New Roman"/>
                        </a:rPr>
                        <a:t>Nishuima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996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10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CESNORS/UFSM - </a:t>
                      </a:r>
                      <a:r>
                        <a:rPr lang="pt-BR" sz="1200" u="none" strike="noStrike">
                          <a:effectLst/>
                          <a:hlinkClick r:id="rId4"/>
                        </a:rPr>
                        <a:t>UNIVERSIDADE FEDERAL DE SANTA MARIA - 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Campus </a:t>
                      </a:r>
                      <a:r>
                        <a:rPr lang="pt-BR" sz="1200" b="1" dirty="0">
                          <a:effectLst/>
                        </a:rPr>
                        <a:t>Frederico Westphalen </a:t>
                      </a:r>
                      <a:r>
                        <a:rPr lang="pt-BR" sz="1200" dirty="0">
                          <a:effectLst/>
                        </a:rPr>
                        <a:t>Linha 7 de Setembro s/n Rodovia BR 386, km 40 - 98400-000 - Frederico Westphalen,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4" tooltip="UFSM"/>
                        </a:rPr>
                        <a:t>www.ufsm.br</a:t>
                      </a:r>
                      <a:r>
                        <a:rPr lang="pt-BR" sz="1200" dirty="0">
                          <a:effectLst/>
                        </a:rPr>
                        <a:t> – (55) 3220 8000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 Duração: 10 semestres</a:t>
                      </a:r>
                      <a:br>
                        <a:rPr lang="pt-BR" sz="1200">
                          <a:effectLst/>
                        </a:rPr>
                      </a:br>
                      <a:r>
                        <a:rPr lang="pt-BR" sz="1200">
                          <a:effectLst/>
                        </a:rPr>
                        <a:t>Carga horária: 4500 horas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60 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Vanderlei Rodrigues da Silva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9163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11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UFFS- UNIVERSIDADE FEDERAL DA FRONTEIRA SUL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effectLst/>
                        </a:rPr>
                        <a:t>Campus </a:t>
                      </a:r>
                      <a:r>
                        <a:rPr lang="pt-BR" sz="1200" b="1" dirty="0">
                          <a:effectLst/>
                        </a:rPr>
                        <a:t>Cerro Largo </a:t>
                      </a:r>
                      <a:r>
                        <a:rPr lang="pt-BR" sz="1200" dirty="0">
                          <a:effectLst/>
                        </a:rPr>
                        <a:t>Rua Major Antonio Cardoso, 590 - 97900-000 - Cerro Largo,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5" tooltip="UFFS"/>
                        </a:rPr>
                        <a:t>www.uffs.edu.br</a:t>
                      </a:r>
                      <a:r>
                        <a:rPr lang="pt-BR" sz="1200" dirty="0">
                          <a:effectLst/>
                        </a:rPr>
                        <a:t> – (49) 3328 7508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Duração: 10 semestres Carga horária: 4515 horas</a:t>
                      </a:r>
                      <a:br>
                        <a:rPr lang="pt-BR" sz="1200">
                          <a:effectLst/>
                        </a:rPr>
                      </a:b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52 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Benedito Silva Neto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  <a:tr h="10551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12</a:t>
                      </a:r>
                      <a:endParaRPr lang="pt-BR" sz="10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UFFS - UNIVERSIDADE FEDERAL DA FRONTEIRA SUL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 </a:t>
                      </a: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Campus</a:t>
                      </a:r>
                      <a:r>
                        <a:rPr lang="pt-BR" sz="1200" b="1" dirty="0">
                          <a:effectLst/>
                        </a:rPr>
                        <a:t> Erechim </a:t>
                      </a:r>
                      <a:r>
                        <a:rPr lang="pt-BR" sz="1200" dirty="0">
                          <a:effectLst/>
                        </a:rPr>
                        <a:t>Avenida Dom João Hoffman, 313 - 99700-000 - Erechim, RS</a:t>
                      </a:r>
                      <a:br>
                        <a:rPr lang="pt-BR" sz="1200" dirty="0">
                          <a:effectLst/>
                        </a:rPr>
                      </a:br>
                      <a:r>
                        <a:rPr lang="pt-BR" sz="1200" u="sng" dirty="0">
                          <a:effectLst/>
                          <a:hlinkClick r:id="rId5" tooltip="UFFS"/>
                        </a:rPr>
                        <a:t>www.uffs.edu.br</a:t>
                      </a:r>
                      <a:r>
                        <a:rPr lang="pt-BR" sz="1200" dirty="0">
                          <a:effectLst/>
                        </a:rPr>
                        <a:t> – (49) 3328 7508</a:t>
                      </a:r>
                      <a:br>
                        <a:rPr lang="pt-BR" sz="1200" dirty="0">
                          <a:effectLst/>
                        </a:rPr>
                      </a:b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Duração: 10 semestres</a:t>
                      </a:r>
                      <a:br>
                        <a:rPr lang="pt-BR" sz="1200">
                          <a:effectLst/>
                        </a:rPr>
                      </a:br>
                      <a:r>
                        <a:rPr lang="pt-BR" sz="1200">
                          <a:effectLst/>
                        </a:rPr>
                        <a:t>Carga horária: 4515 horas</a:t>
                      </a:r>
                      <a:br>
                        <a:rPr lang="pt-BR" sz="1200">
                          <a:effectLst/>
                        </a:rPr>
                      </a:br>
                      <a:endParaRPr lang="pt-BR" sz="120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50 – integral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err="1">
                          <a:effectLst/>
                        </a:rPr>
                        <a:t>Lauri</a:t>
                      </a:r>
                      <a:r>
                        <a:rPr lang="pt-BR" sz="1200" dirty="0">
                          <a:effectLst/>
                        </a:rPr>
                        <a:t> Lourenço </a:t>
                      </a:r>
                      <a:r>
                        <a:rPr lang="pt-BR" sz="1200" dirty="0" err="1">
                          <a:effectLst/>
                        </a:rPr>
                        <a:t>Radunz</a:t>
                      </a:r>
                      <a:endParaRPr lang="pt-BR" sz="1200" dirty="0">
                        <a:effectLst/>
                        <a:latin typeface="Franklin Gothic Book"/>
                        <a:ea typeface="Franklin Gothic Book"/>
                        <a:cs typeface="Times New Roman"/>
                      </a:endParaRPr>
                    </a:p>
                  </a:txBody>
                  <a:tcPr marL="61048" marR="6104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4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898</Words>
  <Application>Microsoft Office PowerPoint</Application>
  <PresentationFormat>Apresentação na tela (4:3)</PresentationFormat>
  <Paragraphs>188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Sandra Fernandes Conselheira CEAgro CREA-RS Coordenadora Curso de Agronomia UNIJUÍ</vt:lpstr>
      <vt:lpstr>Apresentação do PowerPoint</vt:lpstr>
      <vt:lpstr>Apresentação do PowerPoint</vt:lpstr>
      <vt:lpstr>Apresentação do PowerPoint</vt:lpstr>
      <vt:lpstr>Campo profissional</vt:lpstr>
      <vt:lpstr>Ensino de Agronomia-  Expansão da Oferta</vt:lpstr>
      <vt:lpstr>Desafios permanentes...</vt:lpstr>
      <vt:lpstr>Apresentação do PowerPoint</vt:lpstr>
      <vt:lpstr>Apresentação do PowerPoint</vt:lpstr>
      <vt:lpstr>Apresentação do PowerPoint</vt:lpstr>
      <vt:lpstr>Obrigada!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Sandra Fernandes</dc:creator>
  <cp:lastModifiedBy>carbonera</cp:lastModifiedBy>
  <cp:revision>42</cp:revision>
  <dcterms:created xsi:type="dcterms:W3CDTF">2012-04-23T12:33:30Z</dcterms:created>
  <dcterms:modified xsi:type="dcterms:W3CDTF">2012-09-12T16:20:39Z</dcterms:modified>
</cp:coreProperties>
</file>