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92" r:id="rId2"/>
    <p:sldId id="258" r:id="rId3"/>
    <p:sldId id="282" r:id="rId4"/>
    <p:sldId id="283" r:id="rId5"/>
    <p:sldId id="362" r:id="rId6"/>
    <p:sldId id="361" r:id="rId7"/>
    <p:sldId id="256" r:id="rId8"/>
    <p:sldId id="331" r:id="rId9"/>
    <p:sldId id="312" r:id="rId10"/>
    <p:sldId id="313" r:id="rId11"/>
    <p:sldId id="314" r:id="rId12"/>
    <p:sldId id="315" r:id="rId13"/>
    <p:sldId id="316" r:id="rId14"/>
    <p:sldId id="318" r:id="rId15"/>
    <p:sldId id="326" r:id="rId16"/>
    <p:sldId id="350" r:id="rId17"/>
    <p:sldId id="320" r:id="rId18"/>
    <p:sldId id="321" r:id="rId19"/>
    <p:sldId id="322" r:id="rId20"/>
    <p:sldId id="323" r:id="rId21"/>
    <p:sldId id="324" r:id="rId22"/>
    <p:sldId id="328" r:id="rId23"/>
    <p:sldId id="325" r:id="rId24"/>
    <p:sldId id="329" r:id="rId25"/>
    <p:sldId id="330" r:id="rId26"/>
    <p:sldId id="356" r:id="rId27"/>
    <p:sldId id="349" r:id="rId28"/>
    <p:sldId id="360" r:id="rId29"/>
    <p:sldId id="355" r:id="rId30"/>
    <p:sldId id="332" r:id="rId31"/>
    <p:sldId id="334" r:id="rId32"/>
    <p:sldId id="336" r:id="rId33"/>
    <p:sldId id="338" r:id="rId34"/>
    <p:sldId id="339" r:id="rId35"/>
    <p:sldId id="363" r:id="rId36"/>
    <p:sldId id="340" r:id="rId37"/>
    <p:sldId id="341" r:id="rId38"/>
    <p:sldId id="342" r:id="rId39"/>
    <p:sldId id="344" r:id="rId40"/>
    <p:sldId id="354" r:id="rId41"/>
    <p:sldId id="359" r:id="rId42"/>
    <p:sldId id="345" r:id="rId43"/>
    <p:sldId id="346" r:id="rId44"/>
    <p:sldId id="347" r:id="rId45"/>
    <p:sldId id="304" r:id="rId46"/>
    <p:sldId id="291" r:id="rId47"/>
    <p:sldId id="296" r:id="rId48"/>
    <p:sldId id="297" r:id="rId49"/>
    <p:sldId id="298" r:id="rId50"/>
    <p:sldId id="303" r:id="rId51"/>
    <p:sldId id="353" r:id="rId52"/>
    <p:sldId id="309" r:id="rId53"/>
    <p:sldId id="305" r:id="rId54"/>
    <p:sldId id="306" r:id="rId55"/>
    <p:sldId id="307" r:id="rId56"/>
    <p:sldId id="308" r:id="rId57"/>
    <p:sldId id="352" r:id="rId58"/>
    <p:sldId id="310" r:id="rId59"/>
    <p:sldId id="311" r:id="rId60"/>
    <p:sldId id="357" r:id="rId61"/>
    <p:sldId id="351" r:id="rId62"/>
    <p:sldId id="348" r:id="rId63"/>
    <p:sldId id="364" r:id="rId64"/>
    <p:sldId id="358" r:id="rId65"/>
    <p:sldId id="290" r:id="rId6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Estilo com Tema 1 - Ênfas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varScale="1">
        <p:scale>
          <a:sx n="103" d="100"/>
          <a:sy n="103" d="100"/>
        </p:scale>
        <p:origin x="-21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1EAA87-C2F0-441B-A832-C1BB93702EC3}" type="datetimeFigureOut">
              <a:rPr lang="pt-BR" smtClean="0"/>
              <a:pPr/>
              <a:t>30/10/2014</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BB1984-9CAA-4FFE-A0C3-AE5A90301F65}" type="slidenum">
              <a:rPr lang="pt-BR" smtClean="0"/>
              <a:pPr/>
              <a:t>‹nº›</a:t>
            </a:fld>
            <a:endParaRPr lang="pt-BR"/>
          </a:p>
        </p:txBody>
      </p:sp>
    </p:spTree>
    <p:extLst>
      <p:ext uri="{BB962C8B-B14F-4D97-AF65-F5344CB8AC3E}">
        <p14:creationId xmlns:p14="http://schemas.microsoft.com/office/powerpoint/2010/main" xmlns="" val="3176258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1BB1984-9CAA-4FFE-A0C3-AE5A90301F65}" type="slidenum">
              <a:rPr lang="pt-BR" smtClean="0"/>
              <a:pPr/>
              <a:t>25</a:t>
            </a:fld>
            <a:endParaRPr lang="pt-BR"/>
          </a:p>
        </p:txBody>
      </p:sp>
    </p:spTree>
    <p:extLst>
      <p:ext uri="{BB962C8B-B14F-4D97-AF65-F5344CB8AC3E}">
        <p14:creationId xmlns:p14="http://schemas.microsoft.com/office/powerpoint/2010/main" xmlns="" val="1471252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1BB1984-9CAA-4FFE-A0C3-AE5A90301F65}" type="slidenum">
              <a:rPr lang="pt-BR" smtClean="0"/>
              <a:pPr/>
              <a:t>34</a:t>
            </a:fld>
            <a:endParaRPr lang="pt-BR"/>
          </a:p>
        </p:txBody>
      </p:sp>
    </p:spTree>
    <p:extLst>
      <p:ext uri="{BB962C8B-B14F-4D97-AF65-F5344CB8AC3E}">
        <p14:creationId xmlns:p14="http://schemas.microsoft.com/office/powerpoint/2010/main" xmlns="" val="4158377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1BB1984-9CAA-4FFE-A0C3-AE5A90301F65}" type="slidenum">
              <a:rPr lang="pt-BR" smtClean="0"/>
              <a:pPr/>
              <a:t>36</a:t>
            </a:fld>
            <a:endParaRPr lang="pt-BR"/>
          </a:p>
        </p:txBody>
      </p:sp>
    </p:spTree>
    <p:extLst>
      <p:ext uri="{BB962C8B-B14F-4D97-AF65-F5344CB8AC3E}">
        <p14:creationId xmlns:p14="http://schemas.microsoft.com/office/powerpoint/2010/main" xmlns="" val="3299955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3AE50769-D57B-4BB7-BCA4-1C21CF66BB85}" type="datetimeFigureOut">
              <a:rPr lang="pt-BR" smtClean="0"/>
              <a:pPr/>
              <a:t>30/10/2014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22095BF-B198-4963-9242-0C5E69E230F8}"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AE50769-D57B-4BB7-BCA4-1C21CF66BB85}" type="datetimeFigureOut">
              <a:rPr lang="pt-BR" smtClean="0"/>
              <a:pPr/>
              <a:t>30/10/2014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22095BF-B198-4963-9242-0C5E69E230F8}"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AE50769-D57B-4BB7-BCA4-1C21CF66BB85}" type="datetimeFigureOut">
              <a:rPr lang="pt-BR" smtClean="0"/>
              <a:pPr/>
              <a:t>30/10/2014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22095BF-B198-4963-9242-0C5E69E230F8}"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AE50769-D57B-4BB7-BCA4-1C21CF66BB85}" type="datetimeFigureOut">
              <a:rPr lang="pt-BR" smtClean="0"/>
              <a:pPr/>
              <a:t>30/10/2014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22095BF-B198-4963-9242-0C5E69E230F8}"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3AE50769-D57B-4BB7-BCA4-1C21CF66BB85}" type="datetimeFigureOut">
              <a:rPr lang="pt-BR" smtClean="0"/>
              <a:pPr/>
              <a:t>30/10/2014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22095BF-B198-4963-9242-0C5E69E230F8}"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3AE50769-D57B-4BB7-BCA4-1C21CF66BB85}" type="datetimeFigureOut">
              <a:rPr lang="pt-BR" smtClean="0"/>
              <a:pPr/>
              <a:t>30/10/2014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22095BF-B198-4963-9242-0C5E69E230F8}"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3AE50769-D57B-4BB7-BCA4-1C21CF66BB85}" type="datetimeFigureOut">
              <a:rPr lang="pt-BR" smtClean="0"/>
              <a:pPr/>
              <a:t>30/10/2014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22095BF-B198-4963-9242-0C5E69E230F8}"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3AE50769-D57B-4BB7-BCA4-1C21CF66BB85}" type="datetimeFigureOut">
              <a:rPr lang="pt-BR" smtClean="0"/>
              <a:pPr/>
              <a:t>30/10/2014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22095BF-B198-4963-9242-0C5E69E230F8}"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3AE50769-D57B-4BB7-BCA4-1C21CF66BB85}" type="datetimeFigureOut">
              <a:rPr lang="pt-BR" smtClean="0"/>
              <a:pPr/>
              <a:t>30/10/2014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22095BF-B198-4963-9242-0C5E69E230F8}"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3AE50769-D57B-4BB7-BCA4-1C21CF66BB85}" type="datetimeFigureOut">
              <a:rPr lang="pt-BR" smtClean="0"/>
              <a:pPr/>
              <a:t>30/10/2014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22095BF-B198-4963-9242-0C5E69E230F8}"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3AE50769-D57B-4BB7-BCA4-1C21CF66BB85}" type="datetimeFigureOut">
              <a:rPr lang="pt-BR" smtClean="0"/>
              <a:pPr/>
              <a:t>30/10/2014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22095BF-B198-4963-9242-0C5E69E230F8}"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79000"/>
            <a:lum/>
          </a:blip>
          <a:srcRect/>
          <a:tile tx="0" ty="0" sx="100000" sy="100000" flip="none" algn="tl"/>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E50769-D57B-4BB7-BCA4-1C21CF66BB85}" type="datetimeFigureOut">
              <a:rPr lang="pt-BR" smtClean="0"/>
              <a:pPr/>
              <a:t>30/10/2014</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095BF-B198-4963-9242-0C5E69E230F8}"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planalto.gov.br/ccivil_03/_Ato2007-2010/2009/Lei/L11977.ht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23528" y="908720"/>
            <a:ext cx="8640960" cy="4247317"/>
          </a:xfrm>
          <a:prstGeom prst="rect">
            <a:avLst/>
          </a:prstGeom>
        </p:spPr>
        <p:txBody>
          <a:bodyPr wrap="square">
            <a:spAutoFit/>
          </a:bodyPr>
          <a:lstStyle/>
          <a:p>
            <a:pPr algn="ctr"/>
            <a:r>
              <a:rPr lang="pt-BR" sz="5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LEI FEDERAL Nº 12.651/12 </a:t>
            </a:r>
          </a:p>
          <a:p>
            <a:pPr algn="ctr"/>
            <a:endParaRPr lang="pt-BR" sz="5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a:p>
            <a:pPr algn="ctr"/>
            <a:r>
              <a:rPr lang="pt-BR" sz="5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NOVO CÓDIGO</a:t>
            </a:r>
          </a:p>
          <a:p>
            <a:pPr algn="ctr"/>
            <a:r>
              <a:rPr lang="pt-BR" sz="5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FLORESTAL FEDERAL </a:t>
            </a:r>
            <a:endParaRPr lang="pt-BR" sz="5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07504" y="548680"/>
            <a:ext cx="8712968" cy="6617196"/>
          </a:xfrm>
          <a:prstGeom prst="rect">
            <a:avLst/>
          </a:prstGeom>
          <a:noFill/>
        </p:spPr>
        <p:txBody>
          <a:bodyPr wrap="square" rtlCol="0">
            <a:spAutoFit/>
          </a:bodyPr>
          <a:lstStyle/>
          <a:p>
            <a:pPr algn="just"/>
            <a:r>
              <a:rPr lang="pt-BR"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Embora a Lei nº 12.651/2012 </a:t>
            </a:r>
            <a:r>
              <a:rPr lang="pt-BR" sz="2800" b="1" u="sng"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tenha mantido as metragens de APP </a:t>
            </a:r>
            <a:r>
              <a:rPr lang="pt-BR"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da Lei nº 4.771/65, </a:t>
            </a:r>
            <a:r>
              <a:rPr lang="pt-BR"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a alteração do parâmetro para sua medição acarreta redução substancial de áreas protegidas. </a:t>
            </a:r>
            <a:r>
              <a:rPr lang="pt-BR"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Afinal, um rio que tenha alteração significativa do leito em períodos de cheias terá boa parte da APP (senão toda) periodicamente inundada.</a:t>
            </a:r>
          </a:p>
          <a:p>
            <a:pPr algn="just"/>
            <a:endParaRPr lang="pt-BR"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just"/>
            <a:r>
              <a:rPr lang="pt-BR"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Assim, essas </a:t>
            </a:r>
            <a:r>
              <a:rPr lang="pt-BR" sz="2800" b="1"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APP’s</a:t>
            </a:r>
            <a:r>
              <a:rPr lang="pt-BR"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não cumprirão seus processos ecológicos essenciais e a ocupação das áreas de VÁRZEA poderão acarretar situações de graves riscos a bens e vidas humanas </a:t>
            </a:r>
            <a:r>
              <a:rPr lang="pt-BR" sz="20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(Convenção da Diversidade Biológica e Convenção das Áreas Úmidas-RAMSAR; Convenção Mudanças Climáticas-reduzir 38% emissão gases de efeito estufa até 2020 – SBPC/ABC, p.71).</a:t>
            </a:r>
          </a:p>
          <a:p>
            <a:pPr algn="just"/>
            <a:endParaRPr lang="pt-BR"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79512" y="302359"/>
            <a:ext cx="8712968" cy="6832640"/>
          </a:xfrm>
          <a:prstGeom prst="rect">
            <a:avLst/>
          </a:prstGeom>
          <a:noFill/>
        </p:spPr>
        <p:txBody>
          <a:bodyPr wrap="square" rtlCol="0">
            <a:spAutoFit/>
          </a:bodyPr>
          <a:lstStyle/>
          <a:p>
            <a:pPr algn="just"/>
            <a:r>
              <a:rPr lang="pt-BR" sz="22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2) APP NO ENTORNO DOS RESERVATÓRIOS D’ÁGUA ARTIFICIAIS SERÁ DEFINIDA NA LICENÇA AMBIENTAL E SERÁ </a:t>
            </a:r>
            <a:r>
              <a:rPr lang="pt-BR" sz="2200" b="1" u="sng"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DISPENSADA</a:t>
            </a:r>
            <a:r>
              <a:rPr lang="pt-BR" sz="22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SE O </a:t>
            </a:r>
            <a:r>
              <a:rPr lang="pt-BR" sz="2200" b="1" u="sng"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RESERVATÓRIO, NATURAL OU ARTIFICIAL, TIVER MENOS DE 1 HA.</a:t>
            </a:r>
          </a:p>
          <a:p>
            <a:pPr algn="just"/>
            <a:endParaRPr lang="pt-BR" sz="2200"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a:p>
            <a:pPr algn="just"/>
            <a:r>
              <a:rPr lang="pt-BR" sz="2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 regulamentação das </a:t>
            </a:r>
            <a:r>
              <a:rPr lang="pt-BR" sz="2200" b="1"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APP’s</a:t>
            </a:r>
            <a:r>
              <a:rPr lang="pt-BR" sz="2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do entorno de reservatórios artificiais era dada pela Resolução CONAMA nº 302/02.</a:t>
            </a:r>
          </a:p>
          <a:p>
            <a:pPr algn="just"/>
            <a:r>
              <a:rPr lang="pt-BR" sz="2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Com o advento da Lei n. 12.651/2012, os reservatórios artificiais que decorram de barramento de cursos d’água terão suas </a:t>
            </a:r>
            <a:r>
              <a:rPr lang="pt-BR" sz="2200" b="1"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APPs</a:t>
            </a:r>
            <a:r>
              <a:rPr lang="pt-BR" sz="2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definidas casuisticamente na LICENÇA AMBIENTAL, conforme o inciso III do artigo 4º: </a:t>
            </a:r>
          </a:p>
          <a:p>
            <a:pPr algn="just"/>
            <a:endParaRPr lang="pt-BR" sz="22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just"/>
            <a:r>
              <a:rPr lang="pt-BR" sz="22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Art. 4° Considera-se Área de Preservação Permanente, em zonas rurais ou urbanas, para os efeitos desta Lei: […]</a:t>
            </a:r>
          </a:p>
          <a:p>
            <a:pPr algn="just"/>
            <a:r>
              <a:rPr lang="pt-BR" sz="22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p>
          <a:p>
            <a:pPr algn="just"/>
            <a:r>
              <a:rPr lang="pt-BR" sz="22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III - as áreas no entorno dos reservatórios d’água artificiais, decorrentes de barramento ou represamento de cursos d’água naturais, na faixa definida na licença ambiental do empreendimento; […]</a:t>
            </a:r>
          </a:p>
          <a:p>
            <a:pPr algn="just"/>
            <a:endParaRPr lang="pt-BR"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79512" y="302359"/>
            <a:ext cx="8712968" cy="5509200"/>
          </a:xfrm>
          <a:prstGeom prst="rect">
            <a:avLst/>
          </a:prstGeom>
          <a:noFill/>
        </p:spPr>
        <p:txBody>
          <a:bodyPr wrap="square" rtlCol="0">
            <a:spAutoFit/>
          </a:bodyPr>
          <a:lstStyle/>
          <a:p>
            <a:pPr algn="just"/>
            <a:r>
              <a:rPr lang="pt-BR" sz="2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 se os </a:t>
            </a:r>
            <a:r>
              <a:rPr lang="pt-BR" sz="22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reservatórios, naturais ou artificiais, tiverem </a:t>
            </a:r>
            <a:r>
              <a:rPr lang="pt-BR" sz="2200" b="1" u="sng"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superfície inferior a 1 ha, deixarão de ter APP</a:t>
            </a:r>
            <a:r>
              <a:rPr lang="pt-BR" sz="2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t>
            </a:r>
          </a:p>
          <a:p>
            <a:pPr algn="just"/>
            <a:endParaRPr lang="pt-BR" sz="22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just"/>
            <a:r>
              <a:rPr lang="pt-BR" sz="22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Art. 4º […] </a:t>
            </a:r>
          </a:p>
          <a:p>
            <a:pPr algn="just"/>
            <a:endParaRPr lang="pt-BR" sz="22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just"/>
            <a:r>
              <a:rPr lang="pt-BR" sz="2200" b="1" i="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4º </a:t>
            </a:r>
            <a:r>
              <a:rPr lang="pt-BR" sz="22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Nas acumulações naturais ou artificiais de água com superfície inferior a 1 (um) hectare, fica dispensada a reserva</a:t>
            </a:r>
          </a:p>
          <a:p>
            <a:pPr algn="just"/>
            <a:r>
              <a:rPr lang="pt-BR" sz="22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da faixa de proteção prevista nos incisos II e III do caput, vedada nova supressão de áreas de vegetação nativa, salvo autorização do órgão ambiental competente do Sistema Nacional do Meio Ambiente - </a:t>
            </a:r>
            <a:r>
              <a:rPr lang="pt-BR" sz="2200" b="1" i="1"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Sisnama</a:t>
            </a:r>
            <a:r>
              <a:rPr lang="pt-BR" sz="2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t>
            </a:r>
          </a:p>
          <a:p>
            <a:pPr algn="just"/>
            <a:endParaRPr lang="pt-BR" sz="22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just"/>
            <a:r>
              <a:rPr lang="pt-BR" sz="2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Os reservatórios de água naturais, mesmo aqueles com superfície inferior a 1 (um) hectare, são importantes locais para reprodução de peixes – verdadeiros “berçários” – que deixarão de gozar de qualquer proteção.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79512" y="188640"/>
            <a:ext cx="8712968" cy="7541106"/>
          </a:xfrm>
          <a:prstGeom prst="rect">
            <a:avLst/>
          </a:prstGeom>
          <a:noFill/>
        </p:spPr>
        <p:txBody>
          <a:bodyPr wrap="square" rtlCol="0">
            <a:spAutoFit/>
          </a:bodyPr>
          <a:lstStyle/>
          <a:p>
            <a:pPr algn="just"/>
            <a:r>
              <a:rPr lang="pt-BR" sz="2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3) A PROTEÇÃO DOS TOPOS DE MORRO E MONTES SÓ EXISTIRÁ SE TIVER ALTURA MÍNIMA DE 100 (CEM) METROS E INCLINAÇÃO MÉDIA MAIOR QUE VINTE E CINCO </a:t>
            </a:r>
            <a:r>
              <a:rPr lang="pt-BR" sz="2400" b="1" dirty="0">
                <a:solidFill>
                  <a:srgbClr val="FFFF00"/>
                </a:solidFill>
                <a:effectLst>
                  <a:outerShdw blurRad="38100" dist="38100" dir="2700000" algn="tl">
                    <a:srgbClr val="000000">
                      <a:alpha val="43137"/>
                    </a:srgbClr>
                  </a:outerShdw>
                </a:effectLst>
                <a:latin typeface="Arial" pitchFamily="34" charset="0"/>
                <a:cs typeface="Arial" pitchFamily="34" charset="0"/>
              </a:rPr>
              <a:t>GRAUS </a:t>
            </a:r>
            <a:r>
              <a:rPr lang="pt-BR" sz="2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(25º </a:t>
            </a:r>
            <a:r>
              <a:rPr lang="pt-BR" sz="2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O art. 63 permite manutenção de atividades florestais – lenhosas – ciclo longo, não anual:</a:t>
            </a:r>
            <a:endParaRPr lang="pt-BR" sz="2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a:p>
            <a:pPr algn="just"/>
            <a:endParaRPr lang="pt-BR" sz="2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a:p>
            <a:pPr algn="just"/>
            <a:r>
              <a:rPr lang="pt-BR" sz="24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Art. 4º Considera-se Área de Preservação Permanente, em zonas rurais ou urbanas, para os efeitos desta Lei: </a:t>
            </a:r>
          </a:p>
          <a:p>
            <a:pPr algn="just"/>
            <a:endParaRPr lang="pt-BR" sz="24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just"/>
            <a:r>
              <a:rPr lang="pt-BR" sz="24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IX - no topo de morros, montes, montanhas e serras, com altura mínima de 100 (cem) metros e inclinação média maior que 25°, as áreas delimitadas a partir da curva de nível correspondente a 2/3 (dois terços) da altura mínima da elevação sempre em relação à base, sendo esta definida pelo plano horizontal determinado por planície ou espelho d’água adjacente ou, nos relevos ondulados, pela cota do ponto de sela mais próximo da elevação; </a:t>
            </a:r>
            <a:r>
              <a:rPr lang="pt-BR" sz="2000"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Vide Resolução CONAMA 303/2010)</a:t>
            </a:r>
            <a:endParaRPr lang="pt-BR" sz="24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just"/>
            <a:endParaRPr lang="pt-BR" sz="22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just"/>
            <a:endParaRPr lang="pt-BR"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07504" y="1052736"/>
            <a:ext cx="8712968" cy="5693866"/>
          </a:xfrm>
          <a:prstGeom prst="rect">
            <a:avLst/>
          </a:prstGeom>
          <a:noFill/>
        </p:spPr>
        <p:txBody>
          <a:bodyPr wrap="square" rtlCol="0">
            <a:spAutoFit/>
          </a:bodyPr>
          <a:lstStyle/>
          <a:p>
            <a:pPr algn="just"/>
            <a:r>
              <a:rPr lang="pt-BR"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 Lei nº 12.651/2012 dobrou a altura mínima do que era considerado morro e ignorou a existência das linhas de cumeada e dos grupos de elevações</a:t>
            </a:r>
            <a:r>
              <a:rPr lang="pt-BR" sz="28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pt-BR"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(L.4771/65 = 17º e 50m)</a:t>
            </a:r>
          </a:p>
          <a:p>
            <a:pPr algn="just"/>
            <a:endParaRPr lang="pt-BR"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just"/>
            <a:r>
              <a:rPr lang="pt-BR"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Com isso, foi retirada a proteção de extensas áreas de planalto, fundamentais para recarga de aquíferos e para conservação da paisagem, além de sujeitas a desmoronamentos, áreas com altas taxas de endemismo, com espécies de ocorrência restrita sensíveis à perturbação de seu </a:t>
            </a:r>
            <a:r>
              <a:rPr lang="pt-BR" sz="28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habitat ( SBPC e ABC </a:t>
            </a:r>
            <a:r>
              <a:rPr lang="pt-BR" sz="2000"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vide item 1.3.3. Importância Biológica Topos de Morro, p. 71</a:t>
            </a:r>
            <a:r>
              <a:rPr lang="pt-BR" sz="28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t>
            </a:r>
            <a:r>
              <a:rPr lang="pt-BR"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p:cNvSpPr txBox="1">
            <a:spLocks/>
          </p:cNvSpPr>
          <p:nvPr/>
        </p:nvSpPr>
        <p:spPr>
          <a:xfrm>
            <a:off x="251520" y="116632"/>
            <a:ext cx="8496944" cy="504056"/>
          </a:xfrm>
          <a:prstGeom prst="rect">
            <a:avLst/>
          </a:prstGeom>
          <a:solidFill>
            <a:schemeClr val="tx1">
              <a:lumMod val="75000"/>
              <a:lumOff val="25000"/>
            </a:schemeClr>
          </a:solidFill>
          <a:ln>
            <a:solidFill>
              <a:srgbClr val="E8AB30"/>
            </a:solidFill>
          </a:ln>
        </p:spPr>
        <p:txBody>
          <a:bodyPr vert="horz" lIns="91440" tIns="45720" rIns="91440" bIns="45720" rtlCol="0">
            <a:normAutofit/>
          </a:bodyPr>
          <a:lstStyle/>
          <a:p>
            <a:pPr algn="ctr">
              <a:lnSpc>
                <a:spcPct val="90000"/>
              </a:lnSpc>
              <a:defRPr/>
            </a:pPr>
            <a:r>
              <a:rPr lang="pt-BR"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Áreas Consolidadas em APP:</a:t>
            </a:r>
            <a:endParaRPr lang="pt-BR" sz="28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104775" y="1268760"/>
            <a:ext cx="8934450" cy="4752527"/>
          </a:xfrm>
          <a:prstGeom prst="rect">
            <a:avLst/>
          </a:prstGeom>
          <a:noFill/>
          <a:ln w="9525">
            <a:noFill/>
            <a:miter lim="800000"/>
            <a:headEnd/>
            <a:tailEnd/>
          </a:ln>
        </p:spPr>
      </p:pic>
      <p:sp>
        <p:nvSpPr>
          <p:cNvPr id="6" name="CaixaDeTexto 5"/>
          <p:cNvSpPr txBox="1"/>
          <p:nvPr/>
        </p:nvSpPr>
        <p:spPr>
          <a:xfrm>
            <a:off x="323528" y="5589240"/>
            <a:ext cx="3384376" cy="261610"/>
          </a:xfrm>
          <a:prstGeom prst="rect">
            <a:avLst/>
          </a:prstGeom>
          <a:noFill/>
        </p:spPr>
        <p:txBody>
          <a:bodyPr wrap="square" rtlCol="0">
            <a:spAutoFit/>
          </a:bodyPr>
          <a:lstStyle/>
          <a:p>
            <a:r>
              <a:rPr lang="pt-BR" sz="1100" b="1" i="1" dirty="0" smtClean="0">
                <a:latin typeface="Arial" pitchFamily="34" charset="0"/>
                <a:cs typeface="Arial" pitchFamily="34" charset="0"/>
              </a:rPr>
              <a:t>Fonte: </a:t>
            </a:r>
            <a:r>
              <a:rPr lang="pt-BR" sz="1050" b="1" i="1" dirty="0" smtClean="0">
                <a:latin typeface="Arial" pitchFamily="34" charset="0"/>
                <a:cs typeface="Arial" pitchFamily="34" charset="0"/>
              </a:rPr>
              <a:t>Cartilha Dep. Federal </a:t>
            </a:r>
            <a:r>
              <a:rPr lang="pt-BR" sz="1050" b="1" i="1" dirty="0" err="1" smtClean="0">
                <a:latin typeface="Arial" pitchFamily="34" charset="0"/>
                <a:cs typeface="Arial" pitchFamily="34" charset="0"/>
              </a:rPr>
              <a:t>Elvino</a:t>
            </a:r>
            <a:r>
              <a:rPr lang="pt-BR" sz="1050" b="1" i="1" dirty="0" smtClean="0">
                <a:latin typeface="Arial" pitchFamily="34" charset="0"/>
                <a:cs typeface="Arial" pitchFamily="34" charset="0"/>
              </a:rPr>
              <a:t> </a:t>
            </a:r>
            <a:r>
              <a:rPr lang="pt-BR" sz="1050" b="1" i="1" dirty="0" err="1" smtClean="0">
                <a:latin typeface="Arial" pitchFamily="34" charset="0"/>
                <a:cs typeface="Arial" pitchFamily="34" charset="0"/>
              </a:rPr>
              <a:t>Bohn</a:t>
            </a:r>
            <a:r>
              <a:rPr lang="pt-BR" sz="1050" b="1" i="1" dirty="0" smtClean="0">
                <a:latin typeface="Arial" pitchFamily="34" charset="0"/>
                <a:cs typeface="Arial" pitchFamily="34" charset="0"/>
              </a:rPr>
              <a:t> </a:t>
            </a:r>
            <a:r>
              <a:rPr lang="pt-BR" sz="1050" b="1" i="1" dirty="0" err="1" smtClean="0">
                <a:latin typeface="Arial" pitchFamily="34" charset="0"/>
                <a:cs typeface="Arial" pitchFamily="34" charset="0"/>
              </a:rPr>
              <a:t>Gass</a:t>
            </a:r>
            <a:r>
              <a:rPr lang="pt-BR" sz="1050" b="1" i="1" dirty="0" smtClean="0">
                <a:latin typeface="Arial" pitchFamily="34" charset="0"/>
                <a:cs typeface="Arial" pitchFamily="34" charset="0"/>
              </a:rPr>
              <a:t> </a:t>
            </a:r>
            <a:endParaRPr lang="pt-BR" sz="1050" b="1"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0" y="0"/>
            <a:ext cx="9144000" cy="3629831"/>
          </a:xfrm>
          <a:prstGeom prst="rect">
            <a:avLst/>
          </a:prstGeom>
          <a:noFill/>
          <a:ln w="9525">
            <a:noFill/>
            <a:miter lim="800000"/>
            <a:headEnd/>
            <a:tailEnd/>
          </a:ln>
        </p:spPr>
      </p:pic>
      <p:sp>
        <p:nvSpPr>
          <p:cNvPr id="3" name="CaixaDeTexto 2"/>
          <p:cNvSpPr txBox="1"/>
          <p:nvPr/>
        </p:nvSpPr>
        <p:spPr>
          <a:xfrm>
            <a:off x="179512" y="3717032"/>
            <a:ext cx="8784976" cy="2800767"/>
          </a:xfrm>
          <a:prstGeom prst="rect">
            <a:avLst/>
          </a:prstGeom>
          <a:noFill/>
        </p:spPr>
        <p:txBody>
          <a:bodyPr wrap="square" rtlCol="0">
            <a:spAutoFit/>
          </a:bodyPr>
          <a:lstStyle/>
          <a:p>
            <a:pPr algn="just"/>
            <a:r>
              <a:rPr lang="pt-BR" b="1" i="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Art. 11. </a:t>
            </a:r>
            <a:r>
              <a:rPr lang="pt-BR"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Em áreas de inclinação entre 25° e 45°, serão permitidos o manejo florestal sustentável e o exercício de atividades </a:t>
            </a:r>
            <a:r>
              <a:rPr lang="pt-BR" b="1" i="1" u="sng" dirty="0" err="1" smtClean="0">
                <a:solidFill>
                  <a:srgbClr val="FFFF00"/>
                </a:solidFill>
                <a:effectLst>
                  <a:outerShdw blurRad="38100" dist="38100" dir="2700000" algn="tl">
                    <a:srgbClr val="000000">
                      <a:alpha val="43137"/>
                    </a:srgbClr>
                  </a:outerShdw>
                </a:effectLst>
                <a:latin typeface="Arial" pitchFamily="34" charset="0"/>
                <a:cs typeface="Arial" pitchFamily="34" charset="0"/>
              </a:rPr>
              <a:t>agrossilvipastoris</a:t>
            </a:r>
            <a:r>
              <a:rPr lang="pt-BR"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bem como a manutenção da infraestrutura física associada ao desenvolvimento das atividades, observadas boas práticas agronômicas, sendo vedada a conversão de novas áreas, excetuadas as hipóteses de utilidade pública e interesse social.</a:t>
            </a:r>
          </a:p>
          <a:p>
            <a:pPr algn="just"/>
            <a:endParaRPr lang="pt-BR" b="1" i="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just"/>
            <a:r>
              <a:rPr lang="pt-BR" b="1" i="1" u="sng" dirty="0" err="1" smtClean="0">
                <a:solidFill>
                  <a:srgbClr val="FFFF00"/>
                </a:solidFill>
                <a:effectLst>
                  <a:outerShdw blurRad="38100" dist="38100" dir="2700000" algn="tl">
                    <a:srgbClr val="000000">
                      <a:alpha val="43137"/>
                    </a:srgbClr>
                  </a:outerShdw>
                </a:effectLst>
                <a:latin typeface="Arial" pitchFamily="34" charset="0"/>
                <a:cs typeface="Arial" pitchFamily="34" charset="0"/>
              </a:rPr>
              <a:t>Agrossilvipastoris</a:t>
            </a:r>
            <a:r>
              <a:rPr lang="pt-BR" b="1" i="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a:t>
            </a:r>
            <a:r>
              <a:rPr lang="pt-BR" sz="16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Sistema que busca integrar lavouras, com espécies florestais e pastagens e outros espaços para os animais, considerando os aspectos paisagísticos e energéticos, na elaboração e manutenção destes policultivos.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79512" y="404664"/>
            <a:ext cx="8712968" cy="6401753"/>
          </a:xfrm>
          <a:prstGeom prst="rect">
            <a:avLst/>
          </a:prstGeom>
          <a:noFill/>
        </p:spPr>
        <p:txBody>
          <a:bodyPr wrap="square" rtlCol="0">
            <a:spAutoFit/>
          </a:bodyPr>
          <a:lstStyle/>
          <a:p>
            <a:pPr algn="just"/>
            <a:r>
              <a:rPr lang="pt-BR" sz="2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4) RETIRA A PROTEÇÃO DE OLHOS D’ÁGUA INTERMITENTES:</a:t>
            </a:r>
          </a:p>
          <a:p>
            <a:pPr algn="just"/>
            <a:endParaRPr lang="pt-BR" sz="2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a:p>
            <a:pPr algn="just"/>
            <a:r>
              <a:rPr lang="pt-BR" sz="20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Art. 4º Considera-se Área de Preservação Permanente, em zonas rurais ou urbanas, para os efeitos desta Lei: […] </a:t>
            </a:r>
          </a:p>
          <a:p>
            <a:pPr algn="just"/>
            <a:endParaRPr lang="pt-BR" sz="20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just"/>
            <a:r>
              <a:rPr lang="pt-BR" sz="20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IV - as áreas no entorno das nascentes e dos olhos d’água perenes, qualquer que seja sua situação topográfica, no raio mínimo de 50 (cinquenta) metros;</a:t>
            </a:r>
          </a:p>
          <a:p>
            <a:pPr algn="just"/>
            <a:endParaRPr lang="pt-BR" sz="20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just"/>
            <a:r>
              <a:rPr lang="pt-BR" sz="2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Olhos d’água são afloramentos naturais do lençol freático (art. 3°, XVIII) e são fundamentais para a alimentação de cursos d’água em locais de escassez hídrica. </a:t>
            </a:r>
          </a:p>
          <a:p>
            <a:pPr algn="just"/>
            <a:endParaRPr lang="pt-BR" sz="22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just"/>
            <a:r>
              <a:rPr lang="pt-BR" sz="2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Com o estabelecimento de </a:t>
            </a:r>
            <a:r>
              <a:rPr lang="pt-BR" sz="2200" b="1"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APPs</a:t>
            </a:r>
            <a:r>
              <a:rPr lang="pt-BR" sz="2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somente para nascentes e olhos d’água </a:t>
            </a:r>
            <a:r>
              <a:rPr lang="pt-BR" sz="2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PERENES, </a:t>
            </a:r>
            <a:r>
              <a:rPr lang="pt-BR" sz="2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 Lei nº 12.651/2012 retirou a proteção dos </a:t>
            </a:r>
            <a:r>
              <a:rPr lang="pt-BR" sz="2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INTERMITENTES, </a:t>
            </a:r>
            <a:r>
              <a:rPr lang="pt-BR" sz="2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que, com a intervenção e compactação do solo ao seu redor – além dos riscos de contaminação por agrotóxicos ou outras substâncias –, podem ser destruídos.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51520" y="332656"/>
            <a:ext cx="8712968" cy="4893647"/>
          </a:xfrm>
          <a:prstGeom prst="rect">
            <a:avLst/>
          </a:prstGeom>
          <a:noFill/>
        </p:spPr>
        <p:txBody>
          <a:bodyPr wrap="square" rtlCol="0">
            <a:spAutoFit/>
          </a:bodyPr>
          <a:lstStyle/>
          <a:p>
            <a:pPr algn="just"/>
            <a:r>
              <a:rPr lang="pt-BR" sz="2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5) PERMITE DEPÓSITOS DE RESÍDUOS (ATERROS, DEPÓSITOS DE LIXO, CENTRAIS DE TRATAMENTO E RECICLAGEM) E ÁREAS PARA ATIVIDADES ESPORTIVAS (ESTÁDIOS DE FUTEBOL, PISTAS DE MOTOCROSS, ETC.) EM </a:t>
            </a:r>
            <a:r>
              <a:rPr lang="pt-BR" sz="2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APP – art. 3º, III,UTILIDADE PÚBLICA :</a:t>
            </a:r>
            <a:endParaRPr lang="pt-BR" sz="2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a:p>
            <a:pPr algn="just"/>
            <a:endParaRPr lang="pt-BR" sz="2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a:p>
            <a:pPr algn="just"/>
            <a:r>
              <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Conforme já ressaltado, as </a:t>
            </a:r>
            <a:r>
              <a:rPr lang="pt-BR" sz="2400" b="1"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APP’s</a:t>
            </a:r>
            <a:r>
              <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são espaços territoriais especialmente protegidos que devem ser preservados e só utilizados em situações excepcionais e inevitáveis. </a:t>
            </a:r>
          </a:p>
          <a:p>
            <a:pPr algn="just"/>
            <a:r>
              <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O inciso VIII do artigo 3º da Lei n. 12.651/2012 apresenta um rol de atividades consideradas de utilidade pública para fins de intervenção em APP. A maioria das hipóteses já era contemplada na Resolução CONAMA n. 369/2006.</a:t>
            </a:r>
            <a:endParaRPr lang="pt-BR"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79512" y="692696"/>
            <a:ext cx="8712968" cy="5632311"/>
          </a:xfrm>
          <a:prstGeom prst="rect">
            <a:avLst/>
          </a:prstGeom>
          <a:noFill/>
        </p:spPr>
        <p:txBody>
          <a:bodyPr wrap="square" rtlCol="0">
            <a:spAutoFit/>
          </a:bodyPr>
          <a:lstStyle/>
          <a:p>
            <a:pPr algn="just"/>
            <a:r>
              <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Não existe nenhuma justificativa técnica para permitir a degradação de </a:t>
            </a:r>
            <a:r>
              <a:rPr lang="pt-BR" sz="2400" b="1"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APP’s</a:t>
            </a:r>
            <a:r>
              <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para atividades recreativas dispensáveis. </a:t>
            </a:r>
          </a:p>
          <a:p>
            <a:pPr algn="just"/>
            <a:endPar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just"/>
            <a:r>
              <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Ainda mais desarrazoada é a permissão de intervenção em APP para GESTÃO DE RESÍDUOS, ou seja, para a instalação de aterros sanitários e usinas de tratamento de resíduos. A gestão de resíduos é, provavelmente, uma das atividades mais impactantes que existem e que implicam maiores riscos ambientais. Podem causar a contaminação do solo, do lençol freático e dos cursos d’água com </a:t>
            </a:r>
            <a:r>
              <a:rPr lang="pt-BR" sz="2400" b="1"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chorume</a:t>
            </a:r>
            <a:r>
              <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óleos e até metais pesados. </a:t>
            </a:r>
          </a:p>
          <a:p>
            <a:pPr algn="just"/>
            <a:endPar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just"/>
            <a:r>
              <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É inimaginável o risco do desenvolvimento dessas atividades em áreas frágeis e relevantes como as </a:t>
            </a:r>
            <a:r>
              <a:rPr lang="pt-BR" sz="2400" b="1"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APPs</a:t>
            </a:r>
            <a:r>
              <a:rPr lang="pt-BR" sz="2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sz="1800">
              <a:solidFill>
                <a:srgbClr val="000000"/>
              </a:solidFill>
              <a:latin typeface="Arial" pitchFamily="34" charset="0"/>
            </a:endParaRPr>
          </a:p>
        </p:txBody>
      </p:sp>
      <p:pic>
        <p:nvPicPr>
          <p:cNvPr id="6151" name="Picture 11" descr="I:\CAO\Caoma\Administrativo\Logos\logotipoCAOMA.jpg"/>
          <p:cNvPicPr>
            <a:picLocks noChangeAspect="1" noChangeArrowheads="1"/>
          </p:cNvPicPr>
          <p:nvPr/>
        </p:nvPicPr>
        <p:blipFill>
          <a:blip r:embed="rId2" cstate="print"/>
          <a:srcRect/>
          <a:stretch>
            <a:fillRect/>
          </a:stretch>
        </p:blipFill>
        <p:spPr bwMode="auto">
          <a:xfrm>
            <a:off x="3131840" y="5157192"/>
            <a:ext cx="2724940" cy="1268726"/>
          </a:xfrm>
          <a:prstGeom prst="rect">
            <a:avLst/>
          </a:prstGeom>
          <a:noFill/>
          <a:ln w="9525">
            <a:noFill/>
            <a:miter lim="800000"/>
            <a:headEnd/>
            <a:tailEnd/>
          </a:ln>
        </p:spPr>
      </p:pic>
      <p:sp>
        <p:nvSpPr>
          <p:cNvPr id="9" name="Subtítulo 2"/>
          <p:cNvSpPr txBox="1">
            <a:spLocks/>
          </p:cNvSpPr>
          <p:nvPr/>
        </p:nvSpPr>
        <p:spPr>
          <a:xfrm>
            <a:off x="395536" y="476672"/>
            <a:ext cx="8496944" cy="1778000"/>
          </a:xfrm>
          <a:prstGeom prst="rect">
            <a:avLst/>
          </a:prstGeom>
        </p:spPr>
        <p:txBody>
          <a:bodyPr vert="horz" rtlCol="0">
            <a:no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Arial" pitchFamily="34" charset="0"/>
              <a:buNone/>
              <a:tabLst/>
              <a:defRPr/>
            </a:pPr>
            <a:r>
              <a:rPr kumimoji="0" lang="pt-BR" sz="3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cs typeface="Arial" pitchFamily="34" charset="0"/>
              </a:rPr>
              <a:t>Carlos Paganella</a:t>
            </a: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Arial" pitchFamily="34" charset="0"/>
              <a:buNone/>
              <a:tabLst/>
              <a:defRPr/>
            </a:pPr>
            <a:r>
              <a:rPr kumimoji="0" lang="pt-BR" sz="28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cs typeface="Arial" pitchFamily="34" charset="0"/>
              </a:rPr>
              <a:t>Procurador de Justiça –</a:t>
            </a:r>
            <a:r>
              <a:rPr kumimoji="0" lang="pt-BR" sz="2800" b="1" i="0" u="none" strike="noStrike" kern="1200" cap="none" spc="0" normalizeH="0" noProof="0" dirty="0" smtClean="0">
                <a:ln>
                  <a:noFill/>
                </a:ln>
                <a:solidFill>
                  <a:srgbClr val="FFFF00"/>
                </a:solidFill>
                <a:effectLst>
                  <a:outerShdw blurRad="38100" dist="38100" dir="2700000" algn="tl">
                    <a:srgbClr val="000000">
                      <a:alpha val="43137"/>
                    </a:srgbClr>
                  </a:outerShdw>
                </a:effectLst>
                <a:uLnTx/>
                <a:uFillTx/>
                <a:latin typeface="Arial" pitchFamily="34" charset="0"/>
                <a:cs typeface="Arial" pitchFamily="34" charset="0"/>
              </a:rPr>
              <a:t> Ministério Público RS</a:t>
            </a:r>
            <a:r>
              <a:rPr kumimoji="0" lang="pt-BR" sz="28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cs typeface="Arial" pitchFamily="34" charset="0"/>
              </a:rPr>
              <a:t> </a:t>
            </a: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Arial" pitchFamily="34" charset="0"/>
              <a:buNone/>
              <a:tabLst/>
              <a:defRPr/>
            </a:pPr>
            <a:r>
              <a:rPr kumimoji="0" lang="pt-BR" sz="28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cs typeface="Arial" pitchFamily="34" charset="0"/>
              </a:rPr>
              <a:t>Coordenador do CAOMA (Centro de Apoio Operacional de Defesa do Meio Ambiente).</a:t>
            </a: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Arial" pitchFamily="34" charset="0"/>
              <a:buNone/>
              <a:tabLst/>
              <a:defRPr/>
            </a:pPr>
            <a:endParaRPr lang="pt-BR"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Arial" pitchFamily="34" charset="0"/>
              <a:buNone/>
              <a:tabLst/>
              <a:defRPr/>
            </a:pPr>
            <a:r>
              <a:rPr lang="pt-BR"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caoma@mprs.mp.br</a:t>
            </a:r>
            <a:endParaRPr lang="pt-BR" sz="28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pic>
        <p:nvPicPr>
          <p:cNvPr id="10" name="Picture 6" descr="http://www.cnmp.mp.br/tabelasunificadas/images/stories/estados/riograndedosul/mprs.png"/>
          <p:cNvPicPr>
            <a:picLocks noChangeAspect="1" noChangeArrowheads="1"/>
          </p:cNvPicPr>
          <p:nvPr/>
        </p:nvPicPr>
        <p:blipFill>
          <a:blip r:embed="rId3" cstate="print"/>
          <a:srcRect/>
          <a:stretch>
            <a:fillRect/>
          </a:stretch>
        </p:blipFill>
        <p:spPr bwMode="auto">
          <a:xfrm>
            <a:off x="2483768" y="3861048"/>
            <a:ext cx="4174518" cy="936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79512" y="116632"/>
            <a:ext cx="8712968" cy="6586418"/>
          </a:xfrm>
          <a:prstGeom prst="rect">
            <a:avLst/>
          </a:prstGeom>
          <a:noFill/>
        </p:spPr>
        <p:txBody>
          <a:bodyPr wrap="square" rtlCol="0">
            <a:spAutoFit/>
          </a:bodyPr>
          <a:lstStyle/>
          <a:p>
            <a:pPr algn="just"/>
            <a:r>
              <a:rPr lang="pt-BR" sz="2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6) PERMITE A CONSOLIDAÇÃO DE INTERVENÇÕES ILÍCITAS EM </a:t>
            </a:r>
            <a:r>
              <a:rPr lang="pt-BR" sz="2400" b="1" dirty="0" err="1" smtClean="0">
                <a:solidFill>
                  <a:srgbClr val="FFFF00"/>
                </a:solidFill>
                <a:effectLst>
                  <a:outerShdw blurRad="38100" dist="38100" dir="2700000" algn="tl">
                    <a:srgbClr val="000000">
                      <a:alpha val="43137"/>
                    </a:srgbClr>
                  </a:outerShdw>
                </a:effectLst>
                <a:latin typeface="Arial" pitchFamily="34" charset="0"/>
                <a:cs typeface="Arial" pitchFamily="34" charset="0"/>
              </a:rPr>
              <a:t>APP’S</a:t>
            </a:r>
            <a:r>
              <a:rPr lang="pt-BR" sz="2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COM REDUÇÃO SUBSTANCIAL DAS ÁREAS A SEREM RECUPERADAS – BENEFÍCIO:</a:t>
            </a:r>
          </a:p>
          <a:p>
            <a:pPr algn="just"/>
            <a:r>
              <a:rPr lang="pt-BR"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O Novo Código Florestal permite a consolidação de intervenções ilícitas para minimizar a recuperação de </a:t>
            </a:r>
            <a:r>
              <a:rPr lang="pt-BR" b="1"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APP’s</a:t>
            </a:r>
            <a:r>
              <a:rPr lang="pt-BR"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degradadas (</a:t>
            </a:r>
            <a:r>
              <a:rPr lang="pt-BR" b="1"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arts</a:t>
            </a:r>
            <a:r>
              <a:rPr lang="pt-BR"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61-A </a:t>
            </a:r>
            <a:r>
              <a:rPr lang="pt-BR" b="1"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a</a:t>
            </a:r>
            <a:r>
              <a:rPr lang="pt-BR"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65). Nos casos das </a:t>
            </a:r>
            <a:r>
              <a:rPr lang="pt-BR" b="1" u="sng"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CHAMADAS ÁREAS CONSOLIDADAS</a:t>
            </a:r>
            <a:r>
              <a:rPr lang="pt-BR"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seria exigida apenas uma recuperação incipiente, da seguinte maneira:</a:t>
            </a:r>
          </a:p>
          <a:p>
            <a:pPr algn="just"/>
            <a:endParaRPr lang="pt-BR"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342900" indent="-342900" algn="just">
              <a:buAutoNum type="alphaLcParenR"/>
            </a:pPr>
            <a:r>
              <a:rPr lang="pt-BR"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NAS </a:t>
            </a:r>
            <a:r>
              <a:rPr lang="pt-BR" b="1" dirty="0" err="1" smtClean="0">
                <a:solidFill>
                  <a:srgbClr val="FFFF00"/>
                </a:solidFill>
                <a:effectLst>
                  <a:outerShdw blurRad="38100" dist="38100" dir="2700000" algn="tl">
                    <a:srgbClr val="000000">
                      <a:alpha val="43137"/>
                    </a:srgbClr>
                  </a:outerShdw>
                </a:effectLst>
                <a:latin typeface="Arial" pitchFamily="34" charset="0"/>
                <a:cs typeface="Arial" pitchFamily="34" charset="0"/>
              </a:rPr>
              <a:t>APP’S</a:t>
            </a:r>
            <a:r>
              <a:rPr lang="pt-BR"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DE CURSOS D’ÁGUA NA ZONA RURAL (ART. 61-A E 61-B):</a:t>
            </a:r>
          </a:p>
          <a:p>
            <a:pPr marL="342900" indent="-342900" algn="just">
              <a:buAutoNum type="alphaLcParenR"/>
            </a:pPr>
            <a:endParaRPr lang="pt-BR"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a:p>
            <a:pPr marL="342900" indent="-342900" algn="just">
              <a:buFont typeface="Arial" pitchFamily="34" charset="0"/>
              <a:buChar char="•"/>
            </a:pPr>
            <a:r>
              <a:rPr lang="pt-BR"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imóvel com área de até 1 (um) módulo fiscal – deve recuperar 5 (cinco) metros de APP, desde que esta não ultrapasse 10% da área do imóvel.</a:t>
            </a:r>
          </a:p>
          <a:p>
            <a:pPr marL="342900" indent="-342900" algn="just">
              <a:buFont typeface="Arial" pitchFamily="34" charset="0"/>
              <a:buChar char="•"/>
            </a:pPr>
            <a:endParaRPr lang="pt-BR"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342900" indent="-342900" algn="just">
              <a:buFont typeface="Arial" pitchFamily="34" charset="0"/>
              <a:buChar char="•"/>
            </a:pPr>
            <a:r>
              <a:rPr lang="pt-BR"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imóvel com área superior a 1 (um) até 2 (dois) módulos fiscais – deve recuperar 8 (oito) metros de APP, desde que esta não ultrapasse 10% da área do imóvel.</a:t>
            </a:r>
          </a:p>
          <a:p>
            <a:pPr marL="342900" indent="-342900" algn="just">
              <a:buFont typeface="Arial" pitchFamily="34" charset="0"/>
              <a:buChar char="•"/>
            </a:pPr>
            <a:endParaRPr lang="pt-BR"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342900" indent="-342900" algn="just">
              <a:buFont typeface="Arial" pitchFamily="34" charset="0"/>
              <a:buChar char="•"/>
            </a:pPr>
            <a:r>
              <a:rPr lang="pt-BR"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imóvel com área superior a 2 (dois) até 4 (quatro) módulos fiscais – deve recuperar 15 (quinze) metros de APP, desde que esta não ultrapasse 20% da área do imóvel. </a:t>
            </a:r>
          </a:p>
          <a:p>
            <a:pPr marL="342900" indent="-342900" algn="just">
              <a:buFont typeface="Arial" pitchFamily="34" charset="0"/>
              <a:buChar char="•"/>
            </a:pPr>
            <a:endParaRPr lang="pt-BR"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342900" indent="-342900" algn="just">
              <a:buFont typeface="Arial" pitchFamily="34" charset="0"/>
              <a:buChar char="•"/>
            </a:pPr>
            <a:r>
              <a:rPr lang="pt-BR"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imóvel com mais de 4 (quatro) até 10 (dez) módulos fiscais – deve recuperar 20 (vinte) metros para cursos d’água de até 10 (dez) metros.</a:t>
            </a:r>
          </a:p>
          <a:p>
            <a:pPr marL="342900" indent="-342900" algn="just">
              <a:buFont typeface="Arial" pitchFamily="34" charset="0"/>
              <a:buChar char="•"/>
            </a:pPr>
            <a:endParaRPr lang="pt-BR"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342900" indent="-342900" algn="just">
              <a:buFont typeface="Arial" pitchFamily="34" charset="0"/>
              <a:buChar char="•"/>
            </a:pPr>
            <a:r>
              <a:rPr lang="pt-BR"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demais casos – deve recuperar área correspondente à metade da largura do curso d’água, em patamar mínimo de 30 (trinta) e máximo de 100 (cem) metros.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p:cNvSpPr txBox="1">
            <a:spLocks/>
          </p:cNvSpPr>
          <p:nvPr/>
        </p:nvSpPr>
        <p:spPr>
          <a:xfrm>
            <a:off x="323528" y="188640"/>
            <a:ext cx="8496944" cy="504056"/>
          </a:xfrm>
          <a:prstGeom prst="rect">
            <a:avLst/>
          </a:prstGeom>
          <a:solidFill>
            <a:schemeClr val="tx1">
              <a:lumMod val="75000"/>
              <a:lumOff val="25000"/>
            </a:schemeClr>
          </a:solidFill>
          <a:ln>
            <a:solidFill>
              <a:srgbClr val="E8AB30"/>
            </a:solidFill>
          </a:ln>
        </p:spPr>
        <p:txBody>
          <a:bodyPr vert="horz" lIns="91440" tIns="45720" rIns="91440" bIns="45720" rtlCol="0">
            <a:normAutofit/>
          </a:bodyPr>
          <a:lstStyle/>
          <a:p>
            <a:pPr algn="ctr">
              <a:lnSpc>
                <a:spcPct val="90000"/>
              </a:lnSpc>
              <a:defRPr/>
            </a:pPr>
            <a:r>
              <a:rPr lang="pt-BR"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Áreas Consolidadas em APP:</a:t>
            </a:r>
            <a:endParaRPr lang="pt-BR" sz="28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Espaço Reservado para Conteúdo 2"/>
          <p:cNvSpPr>
            <a:spLocks noGrp="1"/>
          </p:cNvSpPr>
          <p:nvPr>
            <p:ph sz="quarter" idx="1"/>
          </p:nvPr>
        </p:nvSpPr>
        <p:spPr>
          <a:xfrm>
            <a:off x="251520" y="908720"/>
            <a:ext cx="8569325" cy="1440160"/>
          </a:xfrm>
          <a:solidFill>
            <a:schemeClr val="tx1">
              <a:lumMod val="75000"/>
              <a:lumOff val="25000"/>
            </a:schemeClr>
          </a:solidFill>
          <a:ln>
            <a:solidFill>
              <a:schemeClr val="tx1">
                <a:lumMod val="75000"/>
                <a:lumOff val="25000"/>
              </a:schemeClr>
            </a:solidFill>
          </a:ln>
        </p:spPr>
        <p:txBody>
          <a:bodyPr>
            <a:normAutofit fontScale="92500" lnSpcReduction="20000"/>
          </a:bodyPr>
          <a:lstStyle/>
          <a:p>
            <a:pPr marL="0" indent="0" algn="just">
              <a:buFont typeface="Wingdings" pitchFamily="2" charset="2"/>
              <a:buNone/>
              <a:defRPr/>
            </a:pPr>
            <a:endParaRPr lang="pt-BR" sz="400" dirty="0" smtClean="0">
              <a:solidFill>
                <a:schemeClr val="bg1"/>
              </a:solidFill>
              <a:latin typeface="Calibri" pitchFamily="34" charset="0"/>
              <a:cs typeface="Calibri" pitchFamily="34" charset="0"/>
            </a:endParaRPr>
          </a:p>
          <a:p>
            <a:pPr marL="0" indent="0" algn="just">
              <a:buFont typeface="Wingdings" pitchFamily="2" charset="2"/>
              <a:buNone/>
              <a:defRPr/>
            </a:pPr>
            <a:r>
              <a:rPr lang="pt-BR" sz="2000" b="1" dirty="0">
                <a:solidFill>
                  <a:schemeClr val="bg1"/>
                </a:solidFill>
                <a:latin typeface="Arial" pitchFamily="34" charset="0"/>
                <a:cs typeface="Arial" pitchFamily="34" charset="0"/>
              </a:rPr>
              <a:t>Art. 61-A.  Nas Áreas de Preservação Permanente, </a:t>
            </a:r>
            <a:r>
              <a:rPr lang="pt-BR" sz="2000" b="1" dirty="0">
                <a:solidFill>
                  <a:srgbClr val="FFFF00"/>
                </a:solidFill>
                <a:latin typeface="Arial" pitchFamily="34" charset="0"/>
                <a:cs typeface="Arial" pitchFamily="34" charset="0"/>
              </a:rPr>
              <a:t>é autorizada, exclusivamente, a continuidade das atividades </a:t>
            </a:r>
            <a:r>
              <a:rPr lang="pt-BR" sz="2000" b="1" dirty="0" err="1">
                <a:solidFill>
                  <a:srgbClr val="FFFF00"/>
                </a:solidFill>
                <a:latin typeface="Arial" pitchFamily="34" charset="0"/>
                <a:cs typeface="Arial" pitchFamily="34" charset="0"/>
              </a:rPr>
              <a:t>agrossilvipastoris</a:t>
            </a:r>
            <a:r>
              <a:rPr lang="pt-BR" sz="2000" b="1" dirty="0">
                <a:solidFill>
                  <a:srgbClr val="FFFF00"/>
                </a:solidFill>
                <a:latin typeface="Arial" pitchFamily="34" charset="0"/>
                <a:cs typeface="Arial" pitchFamily="34" charset="0"/>
              </a:rPr>
              <a:t>, de ecoturismo e de turismo rural em áreas rurais consolidadas </a:t>
            </a:r>
            <a:r>
              <a:rPr lang="pt-BR" sz="2000" b="1" dirty="0">
                <a:solidFill>
                  <a:srgbClr val="FFFF00"/>
                </a:solidFill>
                <a:effectLst>
                  <a:outerShdw blurRad="38100" dist="38100" dir="2700000" algn="tl">
                    <a:srgbClr val="000000">
                      <a:alpha val="43137"/>
                    </a:srgbClr>
                  </a:outerShdw>
                </a:effectLst>
                <a:latin typeface="Arial" pitchFamily="34" charset="0"/>
                <a:cs typeface="Arial" pitchFamily="34" charset="0"/>
              </a:rPr>
              <a:t>até 22 de julho de </a:t>
            </a:r>
            <a:r>
              <a:rPr lang="pt-BR" sz="2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2008 (publicação Decreto 6.514, art. 55 e 152, 152-A suspende embargos por ocupação irregular de áreas de RL).</a:t>
            </a:r>
            <a:endParaRPr lang="pt-BR" sz="11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pic>
        <p:nvPicPr>
          <p:cNvPr id="6" name="Imagem 4"/>
          <p:cNvPicPr>
            <a:picLocks noChangeAspect="1"/>
          </p:cNvPicPr>
          <p:nvPr/>
        </p:nvPicPr>
        <p:blipFill>
          <a:blip r:embed="rId2" cstate="print"/>
          <a:srcRect/>
          <a:stretch>
            <a:fillRect/>
          </a:stretch>
        </p:blipFill>
        <p:spPr bwMode="auto">
          <a:xfrm>
            <a:off x="251520" y="2420888"/>
            <a:ext cx="5761012" cy="4196628"/>
          </a:xfrm>
          <a:prstGeom prst="rect">
            <a:avLst/>
          </a:prstGeom>
          <a:noFill/>
          <a:ln w="9525">
            <a:noFill/>
            <a:miter lim="800000"/>
            <a:headEnd/>
            <a:tailEnd/>
          </a:ln>
        </p:spPr>
      </p:pic>
      <p:sp>
        <p:nvSpPr>
          <p:cNvPr id="7" name="Retângulo de cantos arredondados 6"/>
          <p:cNvSpPr/>
          <p:nvPr/>
        </p:nvSpPr>
        <p:spPr>
          <a:xfrm>
            <a:off x="251520" y="6021288"/>
            <a:ext cx="2880320" cy="57606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6228184" y="2852936"/>
            <a:ext cx="2664296" cy="936104"/>
          </a:xfrm>
          <a:prstGeom prst="rect">
            <a:avLst/>
          </a:prstGeom>
          <a:solidFill>
            <a:schemeClr val="bg1">
              <a:lumMod val="6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2" name="Conector reto 11"/>
          <p:cNvCxnSpPr/>
          <p:nvPr/>
        </p:nvCxnSpPr>
        <p:spPr>
          <a:xfrm>
            <a:off x="6516216" y="2276872"/>
            <a:ext cx="1224136" cy="57606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CaixaDeTexto 12"/>
          <p:cNvSpPr txBox="1"/>
          <p:nvPr/>
        </p:nvSpPr>
        <p:spPr>
          <a:xfrm>
            <a:off x="6300192" y="2924944"/>
            <a:ext cx="2520280" cy="646331"/>
          </a:xfrm>
          <a:prstGeom prst="rect">
            <a:avLst/>
          </a:prstGeom>
          <a:noFill/>
        </p:spPr>
        <p:txBody>
          <a:bodyPr wrap="square" rtlCol="0">
            <a:spAutoFit/>
          </a:bodyPr>
          <a:lstStyle/>
          <a:p>
            <a:pPr algn="ctr"/>
            <a:r>
              <a:rPr lang="pt-BR" sz="1200" b="1" dirty="0" smtClean="0">
                <a:solidFill>
                  <a:srgbClr val="FFFF00"/>
                </a:solidFill>
                <a:latin typeface="Arial" pitchFamily="34" charset="0"/>
                <a:cs typeface="Arial" pitchFamily="34" charset="0"/>
              </a:rPr>
              <a:t>Fica minimizada a obrigatoriedade da recuperação das áreas de preservação. </a:t>
            </a:r>
            <a:endParaRPr lang="pt-BR" sz="1200" b="1" dirty="0">
              <a:solidFill>
                <a:srgbClr val="FFFF00"/>
              </a:solidFill>
              <a:latin typeface="Arial" pitchFamily="34" charset="0"/>
              <a:cs typeface="Arial" pitchFamily="34" charset="0"/>
            </a:endParaRPr>
          </a:p>
        </p:txBody>
      </p:sp>
      <p:sp>
        <p:nvSpPr>
          <p:cNvPr id="11" name="CaixaDeTexto 10"/>
          <p:cNvSpPr txBox="1"/>
          <p:nvPr/>
        </p:nvSpPr>
        <p:spPr>
          <a:xfrm>
            <a:off x="323528" y="6237312"/>
            <a:ext cx="3024336" cy="246221"/>
          </a:xfrm>
          <a:prstGeom prst="rect">
            <a:avLst/>
          </a:prstGeom>
          <a:noFill/>
        </p:spPr>
        <p:txBody>
          <a:bodyPr wrap="square" rtlCol="0">
            <a:spAutoFit/>
          </a:bodyPr>
          <a:lstStyle/>
          <a:p>
            <a:r>
              <a:rPr lang="pt-BR" sz="1000" b="1" i="1" dirty="0" smtClean="0">
                <a:latin typeface="Arial" pitchFamily="34" charset="0"/>
                <a:cs typeface="Arial" pitchFamily="34" charset="0"/>
              </a:rPr>
              <a:t>Fonte: </a:t>
            </a:r>
            <a:r>
              <a:rPr lang="pt-BR" sz="900" b="1" i="1" dirty="0" smtClean="0">
                <a:latin typeface="Arial" pitchFamily="34" charset="0"/>
                <a:cs typeface="Arial" pitchFamily="34" charset="0"/>
              </a:rPr>
              <a:t>Cartilha Dep. Federal </a:t>
            </a:r>
            <a:r>
              <a:rPr lang="pt-BR" sz="900" b="1" i="1" dirty="0" err="1" smtClean="0">
                <a:latin typeface="Arial" pitchFamily="34" charset="0"/>
                <a:cs typeface="Arial" pitchFamily="34" charset="0"/>
              </a:rPr>
              <a:t>Elvino</a:t>
            </a:r>
            <a:r>
              <a:rPr lang="pt-BR" sz="900" b="1" i="1" dirty="0" smtClean="0">
                <a:latin typeface="Arial" pitchFamily="34" charset="0"/>
                <a:cs typeface="Arial" pitchFamily="34" charset="0"/>
              </a:rPr>
              <a:t> </a:t>
            </a:r>
            <a:r>
              <a:rPr lang="pt-BR" sz="900" b="1" i="1" dirty="0" err="1" smtClean="0">
                <a:latin typeface="Arial" pitchFamily="34" charset="0"/>
                <a:cs typeface="Arial" pitchFamily="34" charset="0"/>
              </a:rPr>
              <a:t>Bohn</a:t>
            </a:r>
            <a:r>
              <a:rPr lang="pt-BR" sz="900" b="1" i="1" dirty="0" smtClean="0">
                <a:latin typeface="Arial" pitchFamily="34" charset="0"/>
                <a:cs typeface="Arial" pitchFamily="34" charset="0"/>
              </a:rPr>
              <a:t> </a:t>
            </a:r>
            <a:r>
              <a:rPr lang="pt-BR" sz="900" b="1" i="1" dirty="0" err="1" smtClean="0">
                <a:latin typeface="Arial" pitchFamily="34" charset="0"/>
                <a:cs typeface="Arial" pitchFamily="34" charset="0"/>
              </a:rPr>
              <a:t>Gass</a:t>
            </a:r>
            <a:r>
              <a:rPr lang="pt-BR" sz="900" b="1" i="1" dirty="0" smtClean="0">
                <a:latin typeface="Arial" pitchFamily="34" charset="0"/>
                <a:cs typeface="Arial" pitchFamily="34" charset="0"/>
              </a:rPr>
              <a:t> </a:t>
            </a:r>
            <a:endParaRPr lang="pt-BR" sz="900" b="1"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79512" y="404664"/>
            <a:ext cx="8712968" cy="5447645"/>
          </a:xfrm>
          <a:prstGeom prst="rect">
            <a:avLst/>
          </a:prstGeom>
          <a:noFill/>
        </p:spPr>
        <p:txBody>
          <a:bodyPr wrap="square" rtlCol="0">
            <a:spAutoFit/>
          </a:bodyPr>
          <a:lstStyle/>
          <a:p>
            <a:pPr algn="just"/>
            <a:r>
              <a:rPr lang="pt-BR" sz="2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b) NO ENTORNO DE LAGOS OU LAGOAS NATURAIS </a:t>
            </a:r>
            <a:r>
              <a:rPr lang="pt-BR" sz="2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(ART. 61-A E 61-B):</a:t>
            </a:r>
            <a:endParaRPr lang="pt-BR" sz="2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a:p>
            <a:pPr algn="just"/>
            <a:endParaRPr lang="pt-BR" sz="2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a:p>
            <a:pPr algn="just">
              <a:buFont typeface="Arial" pitchFamily="34" charset="0"/>
              <a:buChar char="•"/>
            </a:pPr>
            <a:r>
              <a:rPr lang="pt-BR"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imóvel com área de até 1 (um) módulo fiscal – deve recuperar 5 (cinco) metros desde que a APP não ultrapasse 10% da área do imóvel.</a:t>
            </a:r>
          </a:p>
          <a:p>
            <a:pPr algn="just">
              <a:buFont typeface="Arial" pitchFamily="34" charset="0"/>
              <a:buChar char="•"/>
            </a:pPr>
            <a:endParaRPr lang="pt-BR"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just"/>
            <a:r>
              <a:rPr lang="pt-BR"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imóvel com área superior a 1 (um) e de até 2 (dois) módulos fiscais – deve recuperar 8 (oito) metros, desde que a APP não ultrapasse 10% da área do imóvel.</a:t>
            </a:r>
          </a:p>
          <a:p>
            <a:pPr algn="just"/>
            <a:endParaRPr lang="pt-BR"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just"/>
            <a:r>
              <a:rPr lang="pt-BR"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imóvel com área superior a 2 (dois) até 4 (quatro) módulos fiscais – deve recuperar 15 (quinze) metros, desde que a APP não ultrapasse 20% da área do imóvel.</a:t>
            </a:r>
          </a:p>
          <a:p>
            <a:pPr algn="just"/>
            <a:endParaRPr lang="pt-BR"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just"/>
            <a:r>
              <a:rPr lang="pt-BR"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imóvel com área superior a 4 (quatro) módulos fiscais – deve recuperar 30 (trinta) metros.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Imagem 1"/>
          <p:cNvPicPr>
            <a:picLocks noChangeAspect="1"/>
          </p:cNvPicPr>
          <p:nvPr/>
        </p:nvPicPr>
        <p:blipFill>
          <a:blip r:embed="rId2" cstate="print"/>
          <a:srcRect/>
          <a:stretch>
            <a:fillRect/>
          </a:stretch>
        </p:blipFill>
        <p:spPr bwMode="auto">
          <a:xfrm>
            <a:off x="323850" y="687387"/>
            <a:ext cx="8424614" cy="6030673"/>
          </a:xfrm>
          <a:prstGeom prst="rect">
            <a:avLst/>
          </a:prstGeom>
          <a:noFill/>
          <a:ln w="9525">
            <a:noFill/>
            <a:miter lim="800000"/>
            <a:headEnd/>
            <a:tailEnd/>
          </a:ln>
        </p:spPr>
      </p:pic>
      <p:sp>
        <p:nvSpPr>
          <p:cNvPr id="2" name="CaixaDeTexto 1"/>
          <p:cNvSpPr txBox="1"/>
          <p:nvPr/>
        </p:nvSpPr>
        <p:spPr>
          <a:xfrm>
            <a:off x="6732588" y="866775"/>
            <a:ext cx="1511300" cy="138113"/>
          </a:xfrm>
          <a:prstGeom prst="rect">
            <a:avLst/>
          </a:prstGeom>
          <a:solidFill>
            <a:schemeClr val="bg1">
              <a:lumMod val="95000"/>
              <a:alpha val="97000"/>
            </a:schemeClr>
          </a:solidFill>
        </p:spPr>
        <p:txBody>
          <a:bodyPr>
            <a:spAutoFit/>
          </a:bodyPr>
          <a:lstStyle/>
          <a:p>
            <a:pPr fontAlgn="auto">
              <a:spcBef>
                <a:spcPts val="0"/>
              </a:spcBef>
              <a:spcAft>
                <a:spcPts val="0"/>
              </a:spcAft>
              <a:defRPr/>
            </a:pPr>
            <a:endParaRPr lang="pt-BR" sz="300" dirty="0">
              <a:latin typeface="+mn-lt"/>
              <a:cs typeface="+mn-cs"/>
            </a:endParaRPr>
          </a:p>
        </p:txBody>
      </p:sp>
      <p:sp>
        <p:nvSpPr>
          <p:cNvPr id="7" name="Espaço Reservado para Conteúdo 3"/>
          <p:cNvSpPr txBox="1">
            <a:spLocks/>
          </p:cNvSpPr>
          <p:nvPr/>
        </p:nvSpPr>
        <p:spPr>
          <a:xfrm>
            <a:off x="251520" y="116632"/>
            <a:ext cx="8496944" cy="504056"/>
          </a:xfrm>
          <a:prstGeom prst="rect">
            <a:avLst/>
          </a:prstGeom>
          <a:solidFill>
            <a:schemeClr val="tx1">
              <a:lumMod val="75000"/>
              <a:lumOff val="25000"/>
            </a:schemeClr>
          </a:solidFill>
          <a:ln>
            <a:solidFill>
              <a:srgbClr val="E8AB30"/>
            </a:solidFill>
          </a:ln>
        </p:spPr>
        <p:txBody>
          <a:bodyPr vert="horz" lIns="91440" tIns="45720" rIns="91440" bIns="45720" rtlCol="0">
            <a:normAutofit/>
          </a:bodyPr>
          <a:lstStyle/>
          <a:p>
            <a:pPr algn="ctr">
              <a:lnSpc>
                <a:spcPct val="90000"/>
              </a:lnSpc>
              <a:defRPr/>
            </a:pPr>
            <a:r>
              <a:rPr lang="pt-BR"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Áreas Consolidadas em APP:</a:t>
            </a:r>
            <a:endParaRPr lang="pt-BR" sz="28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CaixaDeTexto 8"/>
          <p:cNvSpPr txBox="1"/>
          <p:nvPr/>
        </p:nvSpPr>
        <p:spPr>
          <a:xfrm>
            <a:off x="539552" y="6309320"/>
            <a:ext cx="3024336" cy="246221"/>
          </a:xfrm>
          <a:prstGeom prst="rect">
            <a:avLst/>
          </a:prstGeom>
          <a:noFill/>
        </p:spPr>
        <p:txBody>
          <a:bodyPr wrap="square" rtlCol="0">
            <a:spAutoFit/>
          </a:bodyPr>
          <a:lstStyle/>
          <a:p>
            <a:r>
              <a:rPr lang="pt-BR" sz="1000" b="1" i="1" dirty="0" smtClean="0">
                <a:latin typeface="Arial" pitchFamily="34" charset="0"/>
                <a:cs typeface="Arial" pitchFamily="34" charset="0"/>
              </a:rPr>
              <a:t>Fonte: </a:t>
            </a:r>
            <a:r>
              <a:rPr lang="pt-BR" sz="900" b="1" i="1" dirty="0" smtClean="0">
                <a:latin typeface="Arial" pitchFamily="34" charset="0"/>
                <a:cs typeface="Arial" pitchFamily="34" charset="0"/>
              </a:rPr>
              <a:t>Cartilha Dep. Federal </a:t>
            </a:r>
            <a:r>
              <a:rPr lang="pt-BR" sz="900" b="1" i="1" dirty="0" err="1" smtClean="0">
                <a:latin typeface="Arial" pitchFamily="34" charset="0"/>
                <a:cs typeface="Arial" pitchFamily="34" charset="0"/>
              </a:rPr>
              <a:t>Elvino</a:t>
            </a:r>
            <a:r>
              <a:rPr lang="pt-BR" sz="900" b="1" i="1" dirty="0" smtClean="0">
                <a:latin typeface="Arial" pitchFamily="34" charset="0"/>
                <a:cs typeface="Arial" pitchFamily="34" charset="0"/>
              </a:rPr>
              <a:t> </a:t>
            </a:r>
            <a:r>
              <a:rPr lang="pt-BR" sz="900" b="1" i="1" dirty="0" err="1" smtClean="0">
                <a:latin typeface="Arial" pitchFamily="34" charset="0"/>
                <a:cs typeface="Arial" pitchFamily="34" charset="0"/>
              </a:rPr>
              <a:t>Bohn</a:t>
            </a:r>
            <a:r>
              <a:rPr lang="pt-BR" sz="900" b="1" i="1" dirty="0" smtClean="0">
                <a:latin typeface="Arial" pitchFamily="34" charset="0"/>
                <a:cs typeface="Arial" pitchFamily="34" charset="0"/>
              </a:rPr>
              <a:t> </a:t>
            </a:r>
            <a:r>
              <a:rPr lang="pt-BR" sz="900" b="1" i="1" dirty="0" err="1" smtClean="0">
                <a:latin typeface="Arial" pitchFamily="34" charset="0"/>
                <a:cs typeface="Arial" pitchFamily="34" charset="0"/>
              </a:rPr>
              <a:t>Gass</a:t>
            </a:r>
            <a:r>
              <a:rPr lang="pt-BR" sz="900" b="1" i="1" dirty="0" smtClean="0">
                <a:latin typeface="Arial" pitchFamily="34" charset="0"/>
                <a:cs typeface="Arial" pitchFamily="34" charset="0"/>
              </a:rPr>
              <a:t> </a:t>
            </a:r>
            <a:endParaRPr lang="pt-BR" sz="900" b="1"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79512" y="404664"/>
            <a:ext cx="8712968" cy="6001643"/>
          </a:xfrm>
          <a:prstGeom prst="rect">
            <a:avLst/>
          </a:prstGeom>
          <a:noFill/>
        </p:spPr>
        <p:txBody>
          <a:bodyPr wrap="square" rtlCol="0">
            <a:spAutoFit/>
          </a:bodyPr>
          <a:lstStyle/>
          <a:p>
            <a:pPr algn="just"/>
            <a:r>
              <a:rPr lang="pt-BR" sz="2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8) No entorno de nascentes – deve recuperar APP de 15 (quinze) Metros (art. 61-A, § 5º);</a:t>
            </a:r>
          </a:p>
          <a:p>
            <a:pPr algn="just"/>
            <a:endParaRPr lang="pt-BR" sz="2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a:p>
            <a:pPr algn="just"/>
            <a:r>
              <a:rPr lang="pt-BR" sz="2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9) Na zona urbana “ao longo dos rios ou de qualquer curso d’água, será mantida faixa não </a:t>
            </a:r>
            <a:r>
              <a:rPr lang="pt-BR" sz="2400" b="1" dirty="0" err="1" smtClean="0">
                <a:solidFill>
                  <a:srgbClr val="FFFF00"/>
                </a:solidFill>
                <a:effectLst>
                  <a:outerShdw blurRad="38100" dist="38100" dir="2700000" algn="tl">
                    <a:srgbClr val="000000">
                      <a:alpha val="43137"/>
                    </a:srgbClr>
                  </a:outerShdw>
                </a:effectLst>
                <a:latin typeface="Arial" pitchFamily="34" charset="0"/>
                <a:cs typeface="Arial" pitchFamily="34" charset="0"/>
              </a:rPr>
              <a:t>edificável</a:t>
            </a:r>
            <a:r>
              <a:rPr lang="pt-BR" sz="2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com largura mínima de 15 (quinze) metros de cada lado” (art. 65, § 2°).</a:t>
            </a:r>
          </a:p>
          <a:p>
            <a:pPr algn="just"/>
            <a:endParaRPr lang="pt-BR" sz="2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a:p>
            <a:pPr algn="just"/>
            <a:r>
              <a:rPr lang="pt-BR" sz="2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10) Em reservatórios artificiais de água destinados a geração de energia ou abastecimento público que foram registrados ou tiveram seus contratos de concessão ou autorização assinados anteriormente à Medida Provisória n. 2.166-67, de 24 de agosto de 2001, a faixa da APP será a distância entre o nível máximo operativo normal e a cota máxima </a:t>
            </a:r>
            <a:r>
              <a:rPr lang="pt-BR" sz="2400" b="1" i="1" dirty="0" err="1" smtClean="0">
                <a:solidFill>
                  <a:srgbClr val="FFFF00"/>
                </a:solidFill>
                <a:effectLst>
                  <a:outerShdw blurRad="38100" dist="38100" dir="2700000" algn="tl">
                    <a:srgbClr val="000000">
                      <a:alpha val="43137"/>
                    </a:srgbClr>
                  </a:outerShdw>
                </a:effectLst>
                <a:latin typeface="Arial" pitchFamily="34" charset="0"/>
                <a:cs typeface="Arial" pitchFamily="34" charset="0"/>
              </a:rPr>
              <a:t>maximorum</a:t>
            </a:r>
            <a:r>
              <a:rPr lang="pt-BR" sz="2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(art. 62).</a:t>
            </a:r>
          </a:p>
          <a:p>
            <a:pPr algn="just"/>
            <a:endParaRPr lang="pt-BR" sz="2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79512" y="692696"/>
            <a:ext cx="8712968" cy="5878532"/>
          </a:xfrm>
          <a:prstGeom prst="rect">
            <a:avLst/>
          </a:prstGeom>
          <a:noFill/>
        </p:spPr>
        <p:txBody>
          <a:bodyPr wrap="square" rtlCol="0">
            <a:spAutoFit/>
          </a:bodyPr>
          <a:lstStyle/>
          <a:p>
            <a:pPr algn="just"/>
            <a:r>
              <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Essas recuperações, conforme demonstram inúmeros estudos científicos (inclusive a Nota Técnica n. 12/2012 da</a:t>
            </a:r>
          </a:p>
          <a:p>
            <a:pPr algn="just"/>
            <a:r>
              <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Agência Nacional de Águas – ANA), não são suficientes para que as </a:t>
            </a:r>
            <a:r>
              <a:rPr lang="pt-BR" sz="2400" b="1"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APP’s</a:t>
            </a:r>
            <a:r>
              <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desempenhem as funções ecológicas essenciais previstas no art. 3º, II, da própria Lei nº 12.651/2012. </a:t>
            </a:r>
          </a:p>
          <a:p>
            <a:pPr algn="just"/>
            <a:endPar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just"/>
            <a:r>
              <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Uma APP de 5 metros – pouco mais do que uma fileira de árvores em linha reta –, por exemplo, não serve para preservar, satisfatoriamente, a qualidade e a quantidade dos recursos hídricos, a estabilidade geológica da margem de um rio, para facilitar o fluxo gênico de fauna e flora etc. Isso transmite uma falsa sensação de que houve recuperação de qualidade ambiental. (SBPC, p.69: </a:t>
            </a:r>
            <a:r>
              <a:rPr lang="pt-BR" sz="20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50% de espécies como os anfíbios anuros (sapos e rãs) na Mata Atlântica estão concentradas em riachos de menos de 5 m de largura...)</a:t>
            </a:r>
            <a:endParaRPr lang="pt-BR"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276872"/>
            <a:ext cx="8229600" cy="1143000"/>
          </a:xfrm>
        </p:spPr>
        <p:txBody>
          <a:bodyPr>
            <a:noAutofit/>
          </a:bodyPr>
          <a:lstStyle/>
          <a:p>
            <a:r>
              <a:rPr lang="pt-BR"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“BENEFÍCIOS” PARA A ÁREA URBANA A TÍTULO DE EXCEÇÃO</a:t>
            </a:r>
            <a:endParaRPr lang="pt-BR"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a 6"/>
          <p:cNvGraphicFramePr>
            <a:graphicFrameLocks noGrp="1"/>
          </p:cNvGraphicFramePr>
          <p:nvPr/>
        </p:nvGraphicFramePr>
        <p:xfrm>
          <a:off x="323528" y="404664"/>
          <a:ext cx="8568952" cy="4668520"/>
        </p:xfrm>
        <a:graphic>
          <a:graphicData uri="http://schemas.openxmlformats.org/drawingml/2006/table">
            <a:tbl>
              <a:tblPr firstRow="1" bandRow="1">
                <a:tableStyleId>{5C22544A-7EE6-4342-B048-85BDC9FD1C3A}</a:tableStyleId>
              </a:tblPr>
              <a:tblGrid>
                <a:gridCol w="4284476"/>
                <a:gridCol w="4284476"/>
              </a:tblGrid>
              <a:tr h="370840">
                <a:tc>
                  <a:txBody>
                    <a:bodyPr/>
                    <a:lstStyle/>
                    <a:p>
                      <a:pPr algn="ctr"/>
                      <a:r>
                        <a:rPr lang="pt-BR" sz="1800" b="1" i="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REGULARIZAÇÃO FUNDIÁRIA</a:t>
                      </a:r>
                      <a:r>
                        <a:rPr lang="pt-BR" sz="1800" b="1" i="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a:t>
                      </a:r>
                      <a:endParaRPr lang="pt-BR" dirty="0">
                        <a:latin typeface="Arial" pitchFamily="34" charset="0"/>
                        <a:cs typeface="Arial" pitchFamily="34" charset="0"/>
                      </a:endParaRPr>
                    </a:p>
                  </a:txBody>
                  <a:tcPr/>
                </a:tc>
                <a:tc>
                  <a:txBody>
                    <a:bodyPr/>
                    <a:lstStyle/>
                    <a:p>
                      <a:pPr algn="ctr"/>
                      <a:r>
                        <a:rPr lang="pt-BR" sz="1800" b="1" i="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REGULARIZAÇÃO FUNDIÁRIA</a:t>
                      </a:r>
                      <a:endParaRPr lang="pt-BR" dirty="0">
                        <a:latin typeface="Arial" pitchFamily="34" charset="0"/>
                        <a:cs typeface="Arial"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t-BR" sz="1800" b="1" i="0"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pt-BR" sz="1800" b="1" i="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de INTERESSE </a:t>
                      </a:r>
                    </a:p>
                    <a:p>
                      <a:pPr marL="0" marR="0" indent="0" algn="ctr" defTabSz="914400" rtl="0" eaLnBrk="1" fontAlgn="auto" latinLnBrk="0" hangingPunct="1">
                        <a:lnSpc>
                          <a:spcPct val="100000"/>
                        </a:lnSpc>
                        <a:spcBef>
                          <a:spcPts val="0"/>
                        </a:spcBef>
                        <a:spcAft>
                          <a:spcPts val="0"/>
                        </a:spcAft>
                        <a:buClrTx/>
                        <a:buSzTx/>
                        <a:buFontTx/>
                        <a:buNone/>
                        <a:tabLst/>
                        <a:defRPr/>
                      </a:pPr>
                      <a:r>
                        <a:rPr lang="pt-BR" sz="1800" b="1" i="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SOCIAL</a:t>
                      </a:r>
                      <a:endParaRPr lang="pt-BR" i="0" dirty="0" smtClean="0">
                        <a:solidFill>
                          <a:srgbClr val="FF0000"/>
                        </a:solidFill>
                        <a:latin typeface="Arial" pitchFamily="34" charset="0"/>
                        <a:cs typeface="Arial" pitchFamily="34" charset="0"/>
                      </a:endParaRPr>
                    </a:p>
                    <a:p>
                      <a:pPr algn="ctr"/>
                      <a:endParaRPr lang="pt-BR" dirty="0">
                        <a:latin typeface="Arial" pitchFamily="34" charset="0"/>
                        <a:cs typeface="Arial" pitchFamily="34" charset="0"/>
                      </a:endParaRPr>
                    </a:p>
                  </a:txBody>
                  <a:tcPr/>
                </a:tc>
                <a:tc>
                  <a:txBody>
                    <a:bodyPr/>
                    <a:lstStyle/>
                    <a:p>
                      <a:pPr algn="ctr"/>
                      <a:endParaRPr lang="pt-BR" sz="1800" b="1" i="0"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algn="ctr"/>
                      <a:r>
                        <a:rPr lang="pt-BR" sz="1800" b="1" i="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de INTERESSE ESPECÍFICO </a:t>
                      </a:r>
                      <a:endParaRPr lang="pt-BR" i="0" dirty="0">
                        <a:solidFill>
                          <a:srgbClr val="FF0000"/>
                        </a:solidFill>
                        <a:latin typeface="Arial" pitchFamily="34" charset="0"/>
                        <a:cs typeface="Arial"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b="1" kern="1200" dirty="0" smtClean="0">
                          <a:solidFill>
                            <a:schemeClr val="dk1"/>
                          </a:solidFill>
                          <a:latin typeface="Arial" pitchFamily="34" charset="0"/>
                          <a:ea typeface="+mn-ea"/>
                          <a:cs typeface="Arial" pitchFamily="34" charset="0"/>
                        </a:rPr>
                        <a:t>Art. 64. Na </a:t>
                      </a:r>
                      <a:r>
                        <a:rPr lang="pt-BR" sz="1800" b="1" i="1" u="sng" kern="1200" dirty="0" smtClean="0">
                          <a:solidFill>
                            <a:schemeClr val="dk1"/>
                          </a:solidFill>
                          <a:latin typeface="Arial" pitchFamily="34" charset="0"/>
                          <a:ea typeface="+mn-ea"/>
                          <a:cs typeface="Arial" pitchFamily="34" charset="0"/>
                        </a:rPr>
                        <a:t>regularização fundiária de INTERESSE SOCIAL</a:t>
                      </a:r>
                      <a:r>
                        <a:rPr lang="pt-BR" sz="1800" b="1" i="1" kern="1200" dirty="0" smtClean="0">
                          <a:solidFill>
                            <a:schemeClr val="dk1"/>
                          </a:solidFill>
                          <a:latin typeface="Arial" pitchFamily="34" charset="0"/>
                          <a:ea typeface="+mn-ea"/>
                          <a:cs typeface="Arial" pitchFamily="34" charset="0"/>
                        </a:rPr>
                        <a:t> </a:t>
                      </a:r>
                      <a:r>
                        <a:rPr lang="pt-BR" sz="1800" b="1" kern="1200" dirty="0" smtClean="0">
                          <a:solidFill>
                            <a:schemeClr val="dk1"/>
                          </a:solidFill>
                          <a:latin typeface="Arial" pitchFamily="34" charset="0"/>
                          <a:ea typeface="+mn-ea"/>
                          <a:cs typeface="Arial" pitchFamily="34" charset="0"/>
                        </a:rPr>
                        <a:t>dos assentamentos inseridos em área urbana de ocupação consolidada e que ocupam Áreas de Preservação Permanente, a regularização ambiental será admitida por meio da aprovação do projeto de regularização fundiária, na forma da </a:t>
                      </a:r>
                      <a:r>
                        <a:rPr lang="pt-BR" sz="1800" b="1" u="sng" kern="1200" dirty="0" smtClean="0">
                          <a:solidFill>
                            <a:schemeClr val="tx1"/>
                          </a:solidFill>
                          <a:latin typeface="Arial" pitchFamily="34" charset="0"/>
                          <a:ea typeface="+mn-ea"/>
                          <a:cs typeface="Arial" pitchFamily="34" charset="0"/>
                          <a:hlinkClick r:id="rId2" action="ppaction://hlinkfile"/>
                        </a:rPr>
                        <a:t>Lei n</a:t>
                      </a:r>
                      <a:r>
                        <a:rPr lang="pt-BR" sz="1800" b="1" u="sng" kern="1200" baseline="30000" dirty="0" smtClean="0">
                          <a:solidFill>
                            <a:schemeClr val="tx1"/>
                          </a:solidFill>
                          <a:latin typeface="Arial" pitchFamily="34" charset="0"/>
                          <a:ea typeface="+mn-ea"/>
                          <a:cs typeface="Arial" pitchFamily="34" charset="0"/>
                          <a:hlinkClick r:id="rId2" action="ppaction://hlinkfile"/>
                        </a:rPr>
                        <a:t>o</a:t>
                      </a:r>
                      <a:r>
                        <a:rPr lang="pt-BR" sz="1800" b="1" u="sng" kern="1200" dirty="0" smtClean="0">
                          <a:solidFill>
                            <a:schemeClr val="tx1"/>
                          </a:solidFill>
                          <a:latin typeface="Arial" pitchFamily="34" charset="0"/>
                          <a:ea typeface="+mn-ea"/>
                          <a:cs typeface="Arial" pitchFamily="34" charset="0"/>
                          <a:hlinkClick r:id="rId2" action="ppaction://hlinkfile"/>
                        </a:rPr>
                        <a:t> 11.977, de 7 de julho de 2009.</a:t>
                      </a:r>
                      <a:endParaRPr lang="pt-BR" sz="1800" b="1" u="sng" dirty="0" smtClean="0">
                        <a:solidFill>
                          <a:schemeClr val="tx1"/>
                        </a:solidFill>
                        <a:latin typeface="Arial" pitchFamily="34" charset="0"/>
                        <a:cs typeface="Arial" pitchFamily="34" charset="0"/>
                      </a:endParaRPr>
                    </a:p>
                    <a:p>
                      <a:pPr algn="ctr"/>
                      <a:endParaRPr lang="pt-BR" sz="1800" b="1" dirty="0">
                        <a:latin typeface="Arial" pitchFamily="34" charset="0"/>
                        <a:cs typeface="Arial" pitchFamily="34" charset="0"/>
                      </a:endParaRPr>
                    </a:p>
                  </a:txBody>
                  <a:tcPr/>
                </a:tc>
                <a:tc>
                  <a:txBody>
                    <a:bodyPr/>
                    <a:lstStyle/>
                    <a:p>
                      <a:pPr algn="ctr"/>
                      <a:r>
                        <a:rPr lang="pt-BR" sz="1800" b="1" dirty="0" smtClean="0">
                          <a:solidFill>
                            <a:schemeClr val="tx1"/>
                          </a:solidFill>
                          <a:effectLst/>
                          <a:latin typeface="Arial" pitchFamily="34" charset="0"/>
                          <a:cs typeface="Arial" pitchFamily="34" charset="0"/>
                        </a:rPr>
                        <a:t>Art. 65. Na </a:t>
                      </a:r>
                      <a:r>
                        <a:rPr lang="pt-BR" sz="1800" b="1" i="1" u="sng" dirty="0" smtClean="0">
                          <a:solidFill>
                            <a:schemeClr val="tx1"/>
                          </a:solidFill>
                          <a:effectLst/>
                          <a:latin typeface="Arial" pitchFamily="34" charset="0"/>
                          <a:cs typeface="Arial" pitchFamily="34" charset="0"/>
                        </a:rPr>
                        <a:t>regularização fundiária de </a:t>
                      </a:r>
                      <a:r>
                        <a:rPr lang="pt-BR" sz="1800" b="1" i="1" u="sng"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INTERESSE ESPECÍFICO </a:t>
                      </a:r>
                      <a:r>
                        <a:rPr lang="pt-BR" sz="1800" b="1" dirty="0" smtClean="0">
                          <a:solidFill>
                            <a:schemeClr val="tx1"/>
                          </a:solidFill>
                          <a:effectLst/>
                          <a:latin typeface="Arial" pitchFamily="34" charset="0"/>
                          <a:cs typeface="Arial" pitchFamily="34" charset="0"/>
                        </a:rPr>
                        <a:t>dos assentamentos inseridos em área urbana consolidada e que ocupam APP não identificadas como áreas de risco, a regularização ambiental será admitida por meio da aprovação do projeto de regularização fundiária, na forma da </a:t>
                      </a:r>
                      <a:r>
                        <a:rPr lang="pt-BR" sz="1800" b="1" u="sng" kern="1200" dirty="0" smtClean="0">
                          <a:solidFill>
                            <a:schemeClr val="tx1"/>
                          </a:solidFill>
                          <a:latin typeface="Arial" pitchFamily="34" charset="0"/>
                          <a:ea typeface="+mn-ea"/>
                          <a:cs typeface="Arial" pitchFamily="34" charset="0"/>
                          <a:hlinkClick r:id="rId2" action="ppaction://hlinkfile"/>
                        </a:rPr>
                        <a:t>Lei n</a:t>
                      </a:r>
                      <a:r>
                        <a:rPr lang="pt-BR" sz="1800" b="1" u="sng" kern="1200" baseline="30000" dirty="0" smtClean="0">
                          <a:solidFill>
                            <a:schemeClr val="tx1"/>
                          </a:solidFill>
                          <a:latin typeface="Arial" pitchFamily="34" charset="0"/>
                          <a:ea typeface="+mn-ea"/>
                          <a:cs typeface="Arial" pitchFamily="34" charset="0"/>
                          <a:hlinkClick r:id="rId2" action="ppaction://hlinkfile"/>
                        </a:rPr>
                        <a:t>o</a:t>
                      </a:r>
                      <a:r>
                        <a:rPr lang="pt-BR" sz="1800" b="1" u="sng" kern="1200" dirty="0" smtClean="0">
                          <a:solidFill>
                            <a:schemeClr val="tx1"/>
                          </a:solidFill>
                          <a:latin typeface="Arial" pitchFamily="34" charset="0"/>
                          <a:ea typeface="+mn-ea"/>
                          <a:cs typeface="Arial" pitchFamily="34" charset="0"/>
                          <a:hlinkClick r:id="rId2" action="ppaction://hlinkfile"/>
                        </a:rPr>
                        <a:t> 11.977, de 7 de julho de 2009.</a:t>
                      </a:r>
                      <a:endParaRPr lang="pt-BR" sz="1800" b="1" dirty="0">
                        <a:solidFill>
                          <a:schemeClr val="tx1"/>
                        </a:solidFill>
                        <a:effectLst/>
                        <a:latin typeface="Arial" pitchFamily="34" charset="0"/>
                        <a:cs typeface="Arial" pitchFamily="34" charset="0"/>
                      </a:endParaRPr>
                    </a:p>
                  </a:txBody>
                  <a:tcPr/>
                </a:tc>
              </a:tr>
            </a:tbl>
          </a:graphicData>
        </a:graphic>
      </p:graphicFrame>
      <p:sp>
        <p:nvSpPr>
          <p:cNvPr id="8" name="Texto Explicativo 1 (Borda e Ênfase) 7"/>
          <p:cNvSpPr/>
          <p:nvPr/>
        </p:nvSpPr>
        <p:spPr>
          <a:xfrm rot="10800000">
            <a:off x="4139952" y="5661248"/>
            <a:ext cx="2016224" cy="1080120"/>
          </a:xfrm>
          <a:prstGeom prst="accentBorderCallout1">
            <a:avLst>
              <a:gd name="adj1" fmla="val 18750"/>
              <a:gd name="adj2" fmla="val -8333"/>
              <a:gd name="adj3" fmla="val 176634"/>
              <a:gd name="adj4" fmla="val -34668"/>
            </a:avLst>
          </a:prstGeom>
          <a:solidFill>
            <a:schemeClr val="bg1">
              <a:lumMod val="6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4211960" y="5733256"/>
            <a:ext cx="1800200" cy="923330"/>
          </a:xfrm>
          <a:prstGeom prst="rect">
            <a:avLst/>
          </a:prstGeom>
          <a:noFill/>
        </p:spPr>
        <p:txBody>
          <a:bodyPr wrap="square" rtlCol="0">
            <a:spAutoFit/>
          </a:bodyPr>
          <a:lstStyle/>
          <a:p>
            <a:pPr algn="ctr"/>
            <a:r>
              <a:rPr lang="pt-BR" b="1" dirty="0" smtClean="0">
                <a:solidFill>
                  <a:srgbClr val="FFFF00"/>
                </a:solidFill>
                <a:effectLst>
                  <a:outerShdw blurRad="38100" dist="38100" dir="2700000" algn="tl">
                    <a:srgbClr val="000000">
                      <a:alpha val="43137"/>
                    </a:srgbClr>
                  </a:outerShdw>
                </a:effectLst>
              </a:rPr>
              <a:t>Lei do Programa Minha Casa, Minha Vida.</a:t>
            </a:r>
            <a:endParaRPr lang="pt-BR" b="1" dirty="0">
              <a:solidFill>
                <a:srgbClr val="FFFF00"/>
              </a:solidFill>
              <a:effectLst>
                <a:outerShdw blurRad="38100" dist="38100" dir="2700000" algn="tl">
                  <a:srgbClr val="000000">
                    <a:alpha val="43137"/>
                  </a:srgbClr>
                </a:outerShdw>
              </a:effectLst>
            </a:endParaRPr>
          </a:p>
        </p:txBody>
      </p:sp>
      <p:cxnSp>
        <p:nvCxnSpPr>
          <p:cNvPr id="11" name="Conector reto 10"/>
          <p:cNvCxnSpPr/>
          <p:nvPr/>
        </p:nvCxnSpPr>
        <p:spPr>
          <a:xfrm flipH="1" flipV="1">
            <a:off x="3707904" y="4797152"/>
            <a:ext cx="2592288" cy="864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79512" y="332656"/>
            <a:ext cx="8640960" cy="6186309"/>
          </a:xfrm>
          <a:prstGeom prst="rect">
            <a:avLst/>
          </a:prstGeom>
        </p:spPr>
        <p:txBody>
          <a:bodyPr wrap="square">
            <a:spAutoFit/>
          </a:bodyPr>
          <a:lstStyle/>
          <a:p>
            <a:pPr algn="just"/>
            <a:r>
              <a:rPr lang="pt-BR"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Para efeitos da regularização fundiária de assentamentos urbanos, consideram-se: (Art. 47, Lei nº 11.977/09 – assentamentos irregulares ocupados por população de baixa renda)</a:t>
            </a:r>
          </a:p>
          <a:p>
            <a:pPr algn="just"/>
            <a:endParaRPr lang="pt-BR"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just"/>
            <a:r>
              <a:rPr lang="pt-BR" sz="2800" b="1" i="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Regularização fundiária de interesse específico: </a:t>
            </a:r>
            <a:r>
              <a:rPr lang="pt-BR"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regularização fundiária </a:t>
            </a:r>
            <a:r>
              <a:rPr lang="pt-BR" sz="28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quando </a:t>
            </a:r>
            <a:r>
              <a:rPr lang="pt-BR" sz="2800" b="1" i="1" u="sng" dirty="0" smtClean="0">
                <a:solidFill>
                  <a:schemeClr val="bg1"/>
                </a:solidFill>
                <a:effectLst>
                  <a:outerShdw blurRad="38100" dist="38100" dir="2700000" algn="tl">
                    <a:srgbClr val="000000">
                      <a:alpha val="43137"/>
                    </a:srgbClr>
                  </a:outerShdw>
                </a:effectLst>
                <a:latin typeface="Arial" pitchFamily="34" charset="0"/>
                <a:cs typeface="Arial" pitchFamily="34" charset="0"/>
              </a:rPr>
              <a:t>não</a:t>
            </a:r>
            <a:r>
              <a:rPr lang="pt-BR" sz="28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caracterizado o interesse social nos termos do inciso VII.</a:t>
            </a:r>
          </a:p>
          <a:p>
            <a:pPr algn="just"/>
            <a:endParaRPr lang="pt-BR" sz="28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just"/>
            <a:r>
              <a:rPr lang="pt-BR" sz="24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 fundamentação para as disposições do Capítulo III da Lei Federal 11.977/2009 (Lei Minha Casa, Minha Vida) referente à regularização fundiária de assentamentos urbanos encontra-se na regulamentação dos artigos 182 e 183 da Constituição Federal realizada pelo Estatuto da Cidade (Lei Federal 10.257/2001).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274638"/>
            <a:ext cx="8507288" cy="1143000"/>
          </a:xfrm>
        </p:spPr>
        <p:txBody>
          <a:bodyPr>
            <a:noAutofit/>
          </a:bodyPr>
          <a:lstStyle/>
          <a:p>
            <a:r>
              <a:rPr lang="pt-BR" sz="36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Particularidades da regularização fundiária de interesse específico: </a:t>
            </a:r>
            <a:endParaRPr lang="pt-BR" sz="36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Espaço Reservado para Conteúdo 2"/>
          <p:cNvSpPr>
            <a:spLocks noGrp="1"/>
          </p:cNvSpPr>
          <p:nvPr>
            <p:ph idx="1"/>
          </p:nvPr>
        </p:nvSpPr>
        <p:spPr>
          <a:xfrm>
            <a:off x="251520" y="1600200"/>
            <a:ext cx="8651304" cy="5257800"/>
          </a:xfrm>
        </p:spPr>
        <p:txBody>
          <a:bodyPr>
            <a:normAutofit fontScale="25000" lnSpcReduction="20000"/>
          </a:bodyPr>
          <a:lstStyle/>
          <a:p>
            <a:pPr algn="just"/>
            <a:r>
              <a:rPr lang="pt-BR" sz="10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 lei 11.977/09 proibia sua incidência em APP (</a:t>
            </a:r>
            <a:r>
              <a:rPr lang="pt-BR" sz="108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art. 61, § 1º- projeto deverá observar legislação ambiental e restrições à ocupação de APP);</a:t>
            </a:r>
          </a:p>
          <a:p>
            <a:pPr algn="just"/>
            <a:endParaRPr lang="pt-BR" sz="108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just"/>
            <a:r>
              <a:rPr lang="pt-BR" sz="10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 Lei 12.651/12 importou o instituto e liberou em APP, prevendo como requisitos:</a:t>
            </a:r>
          </a:p>
          <a:p>
            <a:pPr lvl="1" algn="just"/>
            <a:r>
              <a:rPr lang="pt-BR" sz="10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15 metros de afastamento do curso d’água;</a:t>
            </a:r>
          </a:p>
          <a:p>
            <a:pPr lvl="1" algn="just"/>
            <a:r>
              <a:rPr lang="pt-BR" sz="10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Que a área não seja considerada de risco;</a:t>
            </a:r>
          </a:p>
          <a:p>
            <a:pPr lvl="1" algn="just"/>
            <a:r>
              <a:rPr lang="pt-BR" sz="10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Que a área urbana seja considerada consolidada;</a:t>
            </a:r>
          </a:p>
          <a:p>
            <a:pPr lvl="1" algn="just"/>
            <a:endParaRPr lang="pt-BR" sz="108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342900" lvl="1" indent="-342900" algn="just">
              <a:buFont typeface="Arial" pitchFamily="34" charset="0"/>
              <a:buChar char="•"/>
            </a:pPr>
            <a:r>
              <a:rPr lang="pt-BR" sz="10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Não fez previsão de marco temporal (o que considerar? Lei 11.977/09 ou data da publicação da Lei 12.651/12?</a:t>
            </a:r>
          </a:p>
          <a:p>
            <a:pPr lvl="1">
              <a:buNone/>
            </a:pPr>
            <a:endParaRPr lang="pt-BR" sz="32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95536" y="2132856"/>
            <a:ext cx="8568952" cy="2308324"/>
          </a:xfrm>
          <a:prstGeom prst="rect">
            <a:avLst/>
          </a:prstGeom>
          <a:noFill/>
        </p:spPr>
        <p:txBody>
          <a:bodyPr wrap="square" rtlCol="0">
            <a:spAutoFit/>
          </a:bodyPr>
          <a:lstStyle/>
          <a:p>
            <a:pPr algn="ctr"/>
            <a:r>
              <a:rPr lang="pt-BR" sz="4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Legislação Florestal</a:t>
            </a:r>
          </a:p>
          <a:p>
            <a:pPr algn="ctr"/>
            <a:endParaRPr lang="pt-BR" sz="4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a:p>
            <a:pPr algn="ctr"/>
            <a:r>
              <a:rPr lang="pt-BR" sz="4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BREVE HISTÓRICO</a:t>
            </a:r>
            <a:endParaRPr lang="pt-BR" sz="48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539552" y="2204864"/>
            <a:ext cx="8064896" cy="2031325"/>
          </a:xfrm>
          <a:prstGeom prst="rect">
            <a:avLst/>
          </a:prstGeom>
          <a:noFill/>
        </p:spPr>
        <p:txBody>
          <a:bodyPr wrap="square" rtlCol="0">
            <a:spAutoFit/>
          </a:bodyPr>
          <a:lstStyle/>
          <a:p>
            <a:pPr algn="ctr"/>
            <a:r>
              <a:rPr lang="pt-BR" sz="5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EM RELAÇÃO À RESERVA LEGAL</a:t>
            </a:r>
            <a:endParaRPr lang="pt-BR"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a:p>
            <a:endParaRPr lang="pt-B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51520" y="302359"/>
            <a:ext cx="8712968" cy="6247864"/>
          </a:xfrm>
          <a:prstGeom prst="rect">
            <a:avLst/>
          </a:prstGeom>
          <a:noFill/>
        </p:spPr>
        <p:txBody>
          <a:bodyPr wrap="square" rtlCol="0">
            <a:spAutoFit/>
          </a:bodyPr>
          <a:lstStyle/>
          <a:p>
            <a:pPr marL="457200" indent="-457200" algn="just">
              <a:buAutoNum type="arabicParenR"/>
            </a:pPr>
            <a:r>
              <a:rPr lang="pt-BR" sz="2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Dispensa a existência de Reserva Legal em propriedades utilizadas para empreendimentos para abastecimento de água, para tratamento de esgoto, para reservatórios de água para geração de energia, para linhas de transmissão e subestações de energia, para instalação e ampliação de rodovias e ferrovias (art. 12, §§ 6°, 7° e 8°).</a:t>
            </a:r>
          </a:p>
          <a:p>
            <a:pPr marL="457200" indent="-457200" algn="just">
              <a:buAutoNum type="arabicParenR"/>
            </a:pPr>
            <a:endParaRPr lang="pt-BR" sz="2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r>
              <a:rPr lang="pt-BR" sz="20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Art. 12 […]</a:t>
            </a:r>
          </a:p>
          <a:p>
            <a:pPr marL="457200" indent="-457200" algn="just"/>
            <a:r>
              <a:rPr lang="pt-BR" sz="20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6º - Os empreendimentos de abastecimento público de água e tratamento de esgoto não estão sujeitos à constituição de Reserva Legal.</a:t>
            </a:r>
          </a:p>
          <a:p>
            <a:pPr marL="457200" indent="-457200" algn="just"/>
            <a:r>
              <a:rPr lang="pt-BR" sz="20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7º - Não será exigido Reserva Legal relativa às áreas adquiridas ou desapropriadas por detentor de concessão, permissão ou autorização para exploração de potencial de energia hidráulica, nas quais funcionem empreendimentos de geração de energia elétrica, subestações ou sejam instaladas linhas de transmissão e</a:t>
            </a:r>
          </a:p>
          <a:p>
            <a:pPr marL="457200" indent="-457200" algn="just"/>
            <a:r>
              <a:rPr lang="pt-BR" sz="20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de distribuição de energia elétrica. </a:t>
            </a:r>
          </a:p>
          <a:p>
            <a:pPr marL="457200" indent="-457200" algn="just"/>
            <a:r>
              <a:rPr lang="pt-BR" sz="20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8º - Não será exigido Reserva Legal relativa às áreas adquiridas ou desapropriadas com o objetivo de implantação e ampliação de capacidade de rodovias e ferrovias.</a:t>
            </a:r>
            <a:endParaRPr lang="pt-BR" sz="2000" b="1" i="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51520" y="302359"/>
            <a:ext cx="8712968" cy="6555641"/>
          </a:xfrm>
          <a:prstGeom prst="rect">
            <a:avLst/>
          </a:prstGeom>
          <a:noFill/>
        </p:spPr>
        <p:txBody>
          <a:bodyPr wrap="square" rtlCol="0">
            <a:spAutoFit/>
          </a:bodyPr>
          <a:lstStyle/>
          <a:p>
            <a:pPr marL="457200" indent="-457200" algn="just"/>
            <a:r>
              <a:rPr lang="pt-BR" sz="2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2) Dispensa a recuperação de Reserva Legal degradada em imóveis de até 4 (quatro) módulos fiscais. </a:t>
            </a:r>
          </a:p>
          <a:p>
            <a:pPr marL="457200" indent="-457200" algn="just"/>
            <a:endParaRPr lang="pt-BR" sz="2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r>
              <a:rPr lang="pt-BR"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Os percentuais de Reserva Legal em cada propriedade definidos na Lei n. 4.771/65 foram mantidos no artigo 12 da Lei nº 12.651/2012:</a:t>
            </a:r>
          </a:p>
          <a:p>
            <a:pPr marL="457200" indent="-457200" algn="just"/>
            <a:r>
              <a:rPr lang="pt-BR"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p>
          <a:p>
            <a:pPr marL="457200" indent="-457200" algn="just"/>
            <a:r>
              <a:rPr lang="pt-BR" sz="20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Art. 12. Todo imóvel rural deve manter área com cobertura de vegetação nativa, a título de Reserva Legal, sem prejuízo da aplicação das normas sobre as Áreas de Preservação Permanente, observados os seguintes percentuais Mínimos em relação à área do imóvel, excetuados os casos previstos no art. 68 desta Lei:</a:t>
            </a:r>
          </a:p>
          <a:p>
            <a:pPr marL="457200" indent="-457200" algn="just"/>
            <a:endParaRPr lang="pt-BR" sz="20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r>
              <a:rPr lang="pt-BR" sz="20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 - localizado na Amazônia Legal: </a:t>
            </a:r>
          </a:p>
          <a:p>
            <a:pPr marL="457200" indent="-457200" algn="just"/>
            <a:r>
              <a:rPr lang="pt-BR" sz="20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 ) 80% (oitenta por cento), no imóvel situado em área de florestas;</a:t>
            </a:r>
          </a:p>
          <a:p>
            <a:pPr marL="457200" indent="-457200" algn="just"/>
            <a:r>
              <a:rPr lang="pt-BR" sz="20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b) 35% (trinta e cinco por cento), no imóvel situado em área de cerrado;</a:t>
            </a:r>
          </a:p>
          <a:p>
            <a:pPr marL="457200" indent="-457200" algn="just"/>
            <a:r>
              <a:rPr lang="pt-BR" sz="20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 20% (vinte por cento), no imóvel situado em área de campos gerais;</a:t>
            </a:r>
          </a:p>
          <a:p>
            <a:pPr marL="457200" indent="-457200" algn="just"/>
            <a:endParaRPr lang="pt-BR" sz="20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r>
              <a:rPr lang="pt-BR" sz="20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II - localizado nas demais regiões do País: 20% (vinte por cento)</a:t>
            </a:r>
          </a:p>
          <a:p>
            <a:pPr marL="457200" indent="-457200" algn="just"/>
            <a:endParaRPr lang="pt-BR" sz="2000" b="1" i="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51520" y="302359"/>
            <a:ext cx="8712968" cy="6555641"/>
          </a:xfrm>
          <a:prstGeom prst="rect">
            <a:avLst/>
          </a:prstGeom>
          <a:noFill/>
        </p:spPr>
        <p:txBody>
          <a:bodyPr wrap="square" rtlCol="0">
            <a:spAutoFit/>
          </a:bodyPr>
          <a:lstStyle/>
          <a:p>
            <a:pPr marL="457200" indent="-457200" algn="just"/>
            <a:r>
              <a:rPr lang="pt-BR"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Contudo, o artigo 67 da Lei n. 12.651/2012 permite a “ISENÇÃO” DE RECUPERAÇÃO para reservas legais sem vegetação nativa até 22 de julho de 2008, desde que EM IMÓVEIS DE ATÉ 4 (QUATRO) MÓDULOS FISCAIS:</a:t>
            </a:r>
          </a:p>
          <a:p>
            <a:pPr marL="457200" indent="-457200" algn="just"/>
            <a:endParaRPr lang="pt-BR"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r>
              <a:rPr lang="pt-BR" sz="20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Art. 67. Nos imóveis rurais que detinham, em 22 de julho de 2008, área de até 4 (quatro) módulos fiscais e que possuam </a:t>
            </a:r>
            <a:r>
              <a:rPr lang="pt-BR" sz="2000" b="1" i="1" u="sng"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remanescente de vegetação nativa</a:t>
            </a:r>
            <a:r>
              <a:rPr lang="pt-BR" sz="20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em percentuais inferiores ao previsto no art. 12, a Reserva Legal será constituída com a área ocupada com a vegetação nativa existente em 22 de julho de 2008, vedadas novas conversões para uso alternativo do solo.</a:t>
            </a:r>
          </a:p>
          <a:p>
            <a:pPr marL="457200" indent="-457200" algn="just"/>
            <a:endParaRPr lang="pt-BR" sz="20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r>
              <a:rPr lang="pt-BR" sz="20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pt-BR" sz="2000" b="1" i="1" u="sng"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Conceito de remanescente </a:t>
            </a:r>
            <a:r>
              <a:rPr lang="pt-BR" sz="2000" b="1" i="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Decreto n.º 7.830/12 – Vegetação primária e secundária em estágio avançado, excluindo o médio e o inicial.</a:t>
            </a:r>
          </a:p>
          <a:p>
            <a:pPr algn="just"/>
            <a:endParaRPr lang="pt-BR"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just"/>
            <a:r>
              <a:rPr lang="pt-BR"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Nesses casos, a reserva legal será constituída com o percentual de vegetação nativa existente em 22 de julho de 2008. Ou seja, a Lei nº 12.651/2012 permite o registro de Reservas Legais em percentual inferior a 20% da área do imóvel e a </a:t>
            </a:r>
            <a:r>
              <a:rPr lang="pt-BR" sz="20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consolidação de desmates ilícitos.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79512" y="980728"/>
            <a:ext cx="8784976" cy="5878532"/>
          </a:xfrm>
          <a:prstGeom prst="rect">
            <a:avLst/>
          </a:prstGeom>
          <a:noFill/>
        </p:spPr>
        <p:txBody>
          <a:bodyPr wrap="square" rtlCol="0">
            <a:spAutoFit/>
          </a:bodyPr>
          <a:lstStyle/>
          <a:p>
            <a:pPr marL="457200" indent="-457200" algn="just"/>
            <a:r>
              <a:rPr lang="pt-BR"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Considerando que as propriedades com área de até 4 (quatro) módulos fiscais correspondem a cerca de 90% dos imóveis rurais do Brasil e que é notoriamente difícil a fiscalização e prova da data dos desmates, </a:t>
            </a:r>
            <a:r>
              <a:rPr lang="pt-BR" sz="2800" b="1" u="sng"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o artigo 67 da Lei nº 12.651/2012  gera risco de retirada da efetividade prática da Reserva Legal.  </a:t>
            </a:r>
          </a:p>
          <a:p>
            <a:pPr marL="457200" indent="-457200" algn="just"/>
            <a:endParaRPr lang="pt-BR" sz="2000"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r>
              <a:rPr lang="pt-BR" sz="20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Estima-se que essa isenção implique a liberação de até 70 milhões de hectares – cerca de 12,8 bilhões de toneladas de CO2 estocados atualmente nas florestas da Amazônica – contraria L.12.187/2009 PNMC</a:t>
            </a:r>
          </a:p>
          <a:p>
            <a:pPr marL="457200" indent="-457200" algn="just"/>
            <a:r>
              <a:rPr lang="pt-BR" sz="20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IPEA – COMUNICADO 96/11 – 29 milhões Ha - mata nativa deixaram de ser recuperados (47 milhões Ha – cenário pessimista – incentivo a desmatar). Na Caatinga e Mata Atlântica – 3,15 bilhões Ton. –  emissões CO2 evitadas/compensadas.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280 espécies ameaçadas.jpg"/>
          <p:cNvPicPr>
            <a:picLocks noChangeAspect="1"/>
          </p:cNvPicPr>
          <p:nvPr/>
        </p:nvPicPr>
        <p:blipFill>
          <a:blip r:embed="rId2" cstate="print"/>
          <a:stretch>
            <a:fillRect/>
          </a:stretch>
        </p:blipFill>
        <p:spPr>
          <a:xfrm>
            <a:off x="971600" y="27384"/>
            <a:ext cx="4193606" cy="6858000"/>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5436096" y="908720"/>
            <a:ext cx="3439274"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51520" y="302359"/>
            <a:ext cx="8712968" cy="6463308"/>
          </a:xfrm>
          <a:prstGeom prst="rect">
            <a:avLst/>
          </a:prstGeom>
          <a:noFill/>
        </p:spPr>
        <p:txBody>
          <a:bodyPr wrap="square" rtlCol="0">
            <a:spAutoFit/>
          </a:bodyPr>
          <a:lstStyle/>
          <a:p>
            <a:pPr marL="457200" indent="-457200" algn="just"/>
            <a:r>
              <a:rPr lang="pt-BR" sz="2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3) Permite recomposição de Reserva com Espécies Exóticas ou compensá-las em outra Bacia Hidrográfica ou Estado, desde que no mesmo bioma (art. 66, §§ 3° e 5°).</a:t>
            </a:r>
          </a:p>
          <a:p>
            <a:pPr marL="457200" indent="-457200" algn="just"/>
            <a:r>
              <a:rPr lang="pt-BR"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Nos poucos casos em que será necessária a recuperação da área destinada à Reserva Legal, o Novo Código Florestal, ao contrário da revogada Lei nº 4.771/65 (art. 44, § 2º), permite o plantio intercalado de espécies nativas e EXÓTICAS (art. 66, § 3º) DE FORMA PERMANENTE </a:t>
            </a:r>
            <a:r>
              <a:rPr lang="pt-BR" sz="20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(antes era TEMPORÁRIA),</a:t>
            </a:r>
            <a:r>
              <a:rPr lang="pt-BR"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com o intuito de viabilizar sua exploração econômica (art. 66, § 4°). </a:t>
            </a:r>
          </a:p>
          <a:p>
            <a:pPr marL="457200" indent="-457200" algn="just"/>
            <a:r>
              <a:rPr lang="pt-BR"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Além disso, dá ao proprietário rural a alternativa de compensar a recuperação de área de reserva em outra Bacia Hidrográfica ou Estado, desde que no mesmo bioma. </a:t>
            </a:r>
          </a:p>
          <a:p>
            <a:pPr marL="457200" indent="-457200" algn="just"/>
            <a:r>
              <a:rPr lang="pt-BR"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(Terras mais valorizadas em Estados mais ricos tem RL compensadas em locais onde o valor da terra é menor – mantém ciclo da pobreza e desigualdades) </a:t>
            </a:r>
            <a:endParaRPr lang="pt-BR"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endParaRPr lang="pt-BR"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r>
              <a:rPr lang="pt-BR"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Se a ideia principal da Reserva Legal é a proteção de parcela do bioma originário e do equilíbrio ecossistêmico em cada propriedade rural, as referidas inovações legislativas comprometem a integridade dos atributos que justificam sua proteção </a:t>
            </a:r>
            <a:r>
              <a:rPr lang="pt-BR"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pt-BR"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PRINCÍPIO EQUIVALÊNCIA ECOLÓGICA</a:t>
            </a:r>
            <a:r>
              <a:rPr lang="pt-BR"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manutenção de serviços ecossistêmicos regionais)</a:t>
            </a:r>
            <a:endParaRPr lang="pt-BR"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79512" y="476672"/>
            <a:ext cx="8712968" cy="6001643"/>
          </a:xfrm>
          <a:prstGeom prst="rect">
            <a:avLst/>
          </a:prstGeom>
          <a:noFill/>
        </p:spPr>
        <p:txBody>
          <a:bodyPr wrap="square" rtlCol="0">
            <a:spAutoFit/>
          </a:bodyPr>
          <a:lstStyle/>
          <a:p>
            <a:pPr marL="457200" indent="-457200" algn="just"/>
            <a:r>
              <a:rPr lang="pt-BR" sz="2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4) Permite o cômputo da área de APP no percentual de Reserva Legal (art. 15, I a III):</a:t>
            </a:r>
          </a:p>
          <a:p>
            <a:pPr marL="457200" indent="-457200" algn="just"/>
            <a:endParaRPr lang="pt-BR" sz="2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r>
              <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As funções ecossistêmicas da Área de Preservação Permanente e da Reserva Legal não se confundem </a:t>
            </a:r>
            <a:r>
              <a:rPr lang="pt-BR" sz="20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(comunidades biológicas, estruturas, funções ecossistêmicas)</a:t>
            </a:r>
            <a:r>
              <a:rPr lang="pt-BR"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t>
            </a:r>
            <a:r>
              <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p>
          <a:p>
            <a:pPr marL="457200" indent="-457200" algn="just"/>
            <a:endPar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r>
              <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Contudo, a Lei nº 4.771/65 permitia, em casos excepcionais, o cômputo das áreas relativas à vegetação nativa existente em APP no cálculo do percentual de Reserva Legal.</a:t>
            </a:r>
          </a:p>
          <a:p>
            <a:pPr marL="457200" indent="-457200" algn="just"/>
            <a:endPar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r>
              <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 Lei nº 12.651/2012 transformou essa situação excepcional em REGRA GERAL e retirou os parâmetros para que o cômputo fosse autorizado (Art. 15, I a III).</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79512" y="476672"/>
            <a:ext cx="8712968" cy="5878532"/>
          </a:xfrm>
          <a:prstGeom prst="rect">
            <a:avLst/>
          </a:prstGeom>
          <a:noFill/>
        </p:spPr>
        <p:txBody>
          <a:bodyPr wrap="square" rtlCol="0">
            <a:spAutoFit/>
          </a:bodyPr>
          <a:lstStyle/>
          <a:p>
            <a:pPr marL="457200" indent="-457200" algn="just"/>
            <a:r>
              <a:rPr lang="pt-BR" sz="2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5) Desobriga a averbação da Reserva Legal no Registro do Imóvel depois de inscrita no CAR.</a:t>
            </a:r>
          </a:p>
          <a:p>
            <a:pPr marL="457200" indent="-457200" algn="just"/>
            <a:endParaRPr lang="pt-BR" sz="2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r>
              <a:rPr lang="pt-BR" sz="20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Art. 18 [...]</a:t>
            </a:r>
          </a:p>
          <a:p>
            <a:pPr marL="457200" indent="-457200" algn="just"/>
            <a:r>
              <a:rPr lang="pt-BR" sz="20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4° - O registro da Reserva Legal no CAR desobriga a averbação no Cartório de Registro de Imóveis, sendo que, no período entre a data da publicação desta Lei e o registro no CAR, o proprietário ou possuidor rural que desejar fazer a averbação terá direito à gratuidade deste ato.</a:t>
            </a:r>
          </a:p>
          <a:p>
            <a:pPr marL="457200" indent="-457200" algn="just"/>
            <a:endParaRPr lang="pt-BR" sz="20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endParaRPr lang="pt-BR" sz="20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r>
              <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Somente após o efetivo registro da propriedade no Cadastro Ambiental Rural, Implementado em 06/05/2014, pela IN MMA 02/2014, é que se pode dispensar a averbação da área de Reserva Legal no Cartório de Registro de Imóveis, para fins ambientais*.</a:t>
            </a:r>
          </a:p>
          <a:p>
            <a:pPr marL="457200" indent="-457200" algn="just"/>
            <a:endPar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07504" y="980728"/>
            <a:ext cx="8712968" cy="4401205"/>
          </a:xfrm>
          <a:prstGeom prst="rect">
            <a:avLst/>
          </a:prstGeom>
          <a:noFill/>
        </p:spPr>
        <p:txBody>
          <a:bodyPr wrap="square" rtlCol="0">
            <a:spAutoFit/>
          </a:bodyPr>
          <a:lstStyle/>
          <a:p>
            <a:pPr marL="457200" indent="-457200" algn="just"/>
            <a:r>
              <a:rPr lang="pt-BR"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t>
            </a:r>
            <a:r>
              <a:rPr lang="pt-BR" sz="2800" b="1" u="sng"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TODAVIA</a:t>
            </a:r>
            <a:r>
              <a:rPr lang="pt-BR"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t>
            </a:r>
          </a:p>
          <a:p>
            <a:pPr marL="457200" indent="-457200" algn="just"/>
            <a:endParaRPr lang="pt-BR"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457200" indent="-457200" algn="just"/>
            <a:r>
              <a:rPr lang="pt-BR"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 Lei nº 12.651/2012 </a:t>
            </a:r>
            <a:r>
              <a:rPr lang="pt-BR" sz="2800" b="1" u="sng"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não</a:t>
            </a:r>
            <a:r>
              <a:rPr lang="pt-BR"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revogou o art. 167, II, 22 c/c art. 169, I, da Lei n. 6.015/73 </a:t>
            </a:r>
            <a:r>
              <a:rPr lang="pt-BR" sz="2800" b="1" i="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(Lei de Registros Públicos)</a:t>
            </a:r>
            <a:r>
              <a:rPr lang="pt-BR"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que continua exigindo a averbação da Reserva Legal. Essa revogação foi vetada pela Presidenta da República, sob alegação de que estaria violando os princípios de boa técnica legislativa e dificultando a compreensão exata do seu alcance.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xmlns="" val="2582048257"/>
              </p:ext>
            </p:extLst>
          </p:nvPr>
        </p:nvGraphicFramePr>
        <p:xfrm>
          <a:off x="251520" y="264089"/>
          <a:ext cx="8568952" cy="6277462"/>
        </p:xfrm>
        <a:graphic>
          <a:graphicData uri="http://schemas.openxmlformats.org/drawingml/2006/table">
            <a:tbl>
              <a:tblPr firstRow="1" bandRow="1">
                <a:tableStyleId>{69C7853C-536D-4A76-A0AE-DD22124D55A5}</a:tableStyleId>
              </a:tblPr>
              <a:tblGrid>
                <a:gridCol w="2197167"/>
                <a:gridCol w="6371785"/>
              </a:tblGrid>
              <a:tr h="60293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t-BR"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pt-BR"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LEGISLAÇÃO - BREVE HISTÓRICO:</a:t>
                      </a:r>
                    </a:p>
                    <a:p>
                      <a:pPr marL="0" marR="0" indent="0" algn="ctr" defTabSz="914400" rtl="0" eaLnBrk="1" fontAlgn="auto" latinLnBrk="0" hangingPunct="1">
                        <a:lnSpc>
                          <a:spcPct val="100000"/>
                        </a:lnSpc>
                        <a:spcBef>
                          <a:spcPts val="0"/>
                        </a:spcBef>
                        <a:spcAft>
                          <a:spcPts val="0"/>
                        </a:spcAft>
                        <a:buClrTx/>
                        <a:buSzTx/>
                        <a:buFontTx/>
                        <a:buNone/>
                        <a:tabLst/>
                        <a:defRPr/>
                      </a:pPr>
                      <a:endParaRPr lang="pt-BR" sz="2400" dirty="0">
                        <a:solidFill>
                          <a:srgbClr val="FF0000"/>
                        </a:solidFill>
                      </a:endParaRPr>
                    </a:p>
                  </a:txBody>
                  <a:tcPr/>
                </a:tc>
                <a:tc hMerge="1">
                  <a:txBody>
                    <a:bodyPr/>
                    <a:lstStyle/>
                    <a:p>
                      <a:endParaRPr lang="pt-BR" dirty="0"/>
                    </a:p>
                  </a:txBody>
                  <a:tcPr/>
                </a:tc>
              </a:tr>
              <a:tr h="325688">
                <a:tc>
                  <a:txBody>
                    <a:bodyPr/>
                    <a:lstStyle/>
                    <a:p>
                      <a:pPr algn="ctr"/>
                      <a:r>
                        <a:rPr lang="pt-BR" sz="1600" b="1" dirty="0" smtClean="0">
                          <a:latin typeface="Arial" pitchFamily="34" charset="0"/>
                          <a:cs typeface="Arial" pitchFamily="34" charset="0"/>
                        </a:rPr>
                        <a:t>1934</a:t>
                      </a:r>
                      <a:endParaRPr lang="pt-BR" sz="1600" b="1" dirty="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pt-BR" sz="1400" b="1" dirty="0" smtClean="0">
                          <a:latin typeface="Arial" pitchFamily="34" charset="0"/>
                          <a:cs typeface="Arial" pitchFamily="34" charset="0"/>
                        </a:rPr>
                        <a:t>Decreto nº 23.793/34</a:t>
                      </a:r>
                      <a:r>
                        <a:rPr lang="pt-BR" sz="1400" b="1" baseline="0" dirty="0" smtClean="0">
                          <a:latin typeface="Arial" pitchFamily="34" charset="0"/>
                          <a:cs typeface="Arial" pitchFamily="34" charset="0"/>
                        </a:rPr>
                        <a:t> - Código Florestal</a:t>
                      </a:r>
                    </a:p>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endParaRPr lang="pt-BR" sz="1400" b="1" dirty="0" smtClean="0">
                        <a:latin typeface="Arial" pitchFamily="34" charset="0"/>
                        <a:cs typeface="Arial" pitchFamily="34" charset="0"/>
                      </a:endParaRPr>
                    </a:p>
                  </a:txBody>
                  <a:tcPr/>
                </a:tc>
              </a:tr>
              <a:tr h="325688">
                <a:tc>
                  <a:txBody>
                    <a:bodyPr/>
                    <a:lstStyle/>
                    <a:p>
                      <a:pPr algn="ctr"/>
                      <a:r>
                        <a:rPr lang="pt-BR" sz="1600" b="1" dirty="0" smtClean="0">
                          <a:latin typeface="Arial" pitchFamily="34" charset="0"/>
                          <a:cs typeface="Arial" pitchFamily="34" charset="0"/>
                        </a:rPr>
                        <a:t>1964</a:t>
                      </a:r>
                      <a:endParaRPr lang="pt-BR" sz="1600" b="1" dirty="0">
                        <a:latin typeface="Arial" pitchFamily="34" charset="0"/>
                        <a:cs typeface="Arial" pitchFamily="34" charset="0"/>
                      </a:endParaRPr>
                    </a:p>
                  </a:txBody>
                  <a:tcPr/>
                </a:tc>
                <a:tc>
                  <a:txBody>
                    <a:bodyPr/>
                    <a:lstStyle/>
                    <a:p>
                      <a:pPr marL="0" marR="0" indent="0" algn="ctr" defTabSz="914400" rtl="0" eaLnBrk="1" fontAlgn="auto" latinLnBrk="0" hangingPunct="1">
                        <a:lnSpc>
                          <a:spcPct val="80000"/>
                        </a:lnSpc>
                        <a:spcBef>
                          <a:spcPts val="0"/>
                        </a:spcBef>
                        <a:spcAft>
                          <a:spcPts val="0"/>
                        </a:spcAft>
                        <a:buClrTx/>
                        <a:buSzTx/>
                        <a:buFont typeface="Wingdings" pitchFamily="2" charset="2"/>
                        <a:buNone/>
                        <a:tabLst/>
                        <a:defRPr/>
                      </a:pPr>
                      <a:r>
                        <a:rPr lang="pt-BR" sz="1400" b="1" dirty="0" smtClean="0">
                          <a:latin typeface="Arial" pitchFamily="34" charset="0"/>
                          <a:cs typeface="Arial" pitchFamily="34" charset="0"/>
                        </a:rPr>
                        <a:t>Lei 4.504/64 - Estatuto da Terra</a:t>
                      </a:r>
                    </a:p>
                    <a:p>
                      <a:pPr marL="0" marR="0" indent="0" algn="ctr" defTabSz="914400" rtl="0" eaLnBrk="1" fontAlgn="auto" latinLnBrk="0" hangingPunct="1">
                        <a:lnSpc>
                          <a:spcPct val="80000"/>
                        </a:lnSpc>
                        <a:spcBef>
                          <a:spcPts val="0"/>
                        </a:spcBef>
                        <a:spcAft>
                          <a:spcPts val="0"/>
                        </a:spcAft>
                        <a:buClrTx/>
                        <a:buSzTx/>
                        <a:buFont typeface="Wingdings" pitchFamily="2" charset="2"/>
                        <a:buNone/>
                        <a:tabLst/>
                        <a:defRPr/>
                      </a:pPr>
                      <a:endParaRPr lang="pt-BR" sz="1400" b="1" dirty="0" smtClean="0">
                        <a:latin typeface="Arial" pitchFamily="34" charset="0"/>
                        <a:cs typeface="Arial" pitchFamily="34" charset="0"/>
                      </a:endParaRPr>
                    </a:p>
                  </a:txBody>
                  <a:tcPr/>
                </a:tc>
              </a:tr>
              <a:tr h="458459">
                <a:tc>
                  <a:txBody>
                    <a:bodyPr/>
                    <a:lstStyle/>
                    <a:p>
                      <a:pPr algn="ctr"/>
                      <a:r>
                        <a:rPr lang="pt-BR" sz="1600" b="1" dirty="0" smtClean="0">
                          <a:latin typeface="Arial" pitchFamily="34" charset="0"/>
                          <a:cs typeface="Arial" pitchFamily="34" charset="0"/>
                        </a:rPr>
                        <a:t>1965</a:t>
                      </a:r>
                      <a:endParaRPr lang="pt-BR" sz="1600" b="1" dirty="0">
                        <a:latin typeface="Arial" pitchFamily="34" charset="0"/>
                        <a:cs typeface="Arial" pitchFamily="34" charset="0"/>
                      </a:endParaRPr>
                    </a:p>
                  </a:txBody>
                  <a:tcPr/>
                </a:tc>
                <a:tc>
                  <a:txBody>
                    <a:bodyPr/>
                    <a:lstStyle/>
                    <a:p>
                      <a:pPr marL="0" marR="0" indent="0" algn="ctr" defTabSz="914400" rtl="0" eaLnBrk="1" fontAlgn="auto" latinLnBrk="0" hangingPunct="1">
                        <a:lnSpc>
                          <a:spcPct val="80000"/>
                        </a:lnSpc>
                        <a:spcBef>
                          <a:spcPts val="0"/>
                        </a:spcBef>
                        <a:spcAft>
                          <a:spcPts val="0"/>
                        </a:spcAft>
                        <a:buClrTx/>
                        <a:buSzTx/>
                        <a:buFont typeface="Wingdings" pitchFamily="2" charset="2"/>
                        <a:buNone/>
                        <a:tabLst/>
                        <a:defRPr/>
                      </a:pPr>
                      <a:r>
                        <a:rPr lang="pt-BR" sz="1400" b="1" dirty="0" smtClean="0">
                          <a:latin typeface="Arial" pitchFamily="34" charset="0"/>
                          <a:cs typeface="Arial" pitchFamily="34" charset="0"/>
                        </a:rPr>
                        <a:t>Lei Federal nº</a:t>
                      </a:r>
                      <a:r>
                        <a:rPr lang="pt-BR" sz="1400" b="1" baseline="0" dirty="0" smtClean="0">
                          <a:latin typeface="Arial" pitchFamily="34" charset="0"/>
                          <a:cs typeface="Arial" pitchFamily="34" charset="0"/>
                        </a:rPr>
                        <a:t> 4.771/65 - Nova versão do Código Florestal</a:t>
                      </a:r>
                    </a:p>
                    <a:p>
                      <a:pPr marL="0" marR="0" indent="0" algn="ctr" defTabSz="914400" rtl="0" eaLnBrk="1" fontAlgn="auto" latinLnBrk="0" hangingPunct="1">
                        <a:lnSpc>
                          <a:spcPct val="80000"/>
                        </a:lnSpc>
                        <a:spcBef>
                          <a:spcPts val="0"/>
                        </a:spcBef>
                        <a:spcAft>
                          <a:spcPts val="0"/>
                        </a:spcAft>
                        <a:buClrTx/>
                        <a:buSzTx/>
                        <a:buFont typeface="Wingdings" pitchFamily="2" charset="2"/>
                        <a:buNone/>
                        <a:tabLst/>
                        <a:defRPr/>
                      </a:pPr>
                      <a:endParaRPr lang="pt-BR" sz="1400" b="1" dirty="0" smtClean="0">
                        <a:latin typeface="Arial" pitchFamily="34" charset="0"/>
                        <a:cs typeface="Arial" pitchFamily="34" charset="0"/>
                      </a:endParaRPr>
                    </a:p>
                  </a:txBody>
                  <a:tcPr/>
                </a:tc>
              </a:tr>
              <a:tr h="551311">
                <a:tc>
                  <a:txBody>
                    <a:bodyPr/>
                    <a:lstStyle/>
                    <a:p>
                      <a:pPr algn="ctr"/>
                      <a:r>
                        <a:rPr lang="pt-BR" sz="1600" b="1" dirty="0" smtClean="0">
                          <a:latin typeface="Arial" pitchFamily="34" charset="0"/>
                          <a:cs typeface="Arial" pitchFamily="34" charset="0"/>
                        </a:rPr>
                        <a:t>1981</a:t>
                      </a:r>
                      <a:endParaRPr lang="pt-BR" sz="1600" b="1" dirty="0">
                        <a:latin typeface="Arial" pitchFamily="34" charset="0"/>
                        <a:cs typeface="Arial" pitchFamily="34" charset="0"/>
                      </a:endParaRPr>
                    </a:p>
                  </a:txBody>
                  <a:tcPr/>
                </a:tc>
                <a:tc>
                  <a:txBody>
                    <a:bodyPr/>
                    <a:lstStyle/>
                    <a:p>
                      <a:pPr marL="0" marR="0" lvl="4" indent="0" algn="ctr" defTabSz="914400" rtl="0" eaLnBrk="1" fontAlgn="auto" latinLnBrk="0" hangingPunct="1">
                        <a:lnSpc>
                          <a:spcPct val="100000"/>
                        </a:lnSpc>
                        <a:spcBef>
                          <a:spcPts val="0"/>
                        </a:spcBef>
                        <a:spcAft>
                          <a:spcPts val="0"/>
                        </a:spcAft>
                        <a:buClrTx/>
                        <a:buSzTx/>
                        <a:buFontTx/>
                        <a:buNone/>
                        <a:tabLst/>
                        <a:defRPr/>
                      </a:pPr>
                      <a:r>
                        <a:rPr lang="pt-BR" sz="1400" b="1" kern="1200" baseline="0" dirty="0" smtClean="0">
                          <a:solidFill>
                            <a:schemeClr val="dk1"/>
                          </a:solidFill>
                          <a:latin typeface="Arial" pitchFamily="34" charset="0"/>
                          <a:ea typeface="+mn-ea"/>
                          <a:cs typeface="Arial" pitchFamily="34" charset="0"/>
                        </a:rPr>
                        <a:t>Lei nº 6.938/81 - Política Nacional de Meio Ambiente</a:t>
                      </a:r>
                      <a:endParaRPr lang="pt-BR" sz="1400" b="1" dirty="0">
                        <a:latin typeface="Arial" pitchFamily="34" charset="0"/>
                        <a:cs typeface="Arial" pitchFamily="34" charset="0"/>
                      </a:endParaRPr>
                    </a:p>
                  </a:txBody>
                  <a:tcPr/>
                </a:tc>
              </a:tr>
              <a:tr h="551311">
                <a:tc>
                  <a:txBody>
                    <a:bodyPr/>
                    <a:lstStyle/>
                    <a:p>
                      <a:pPr algn="ctr"/>
                      <a:r>
                        <a:rPr lang="pt-BR" sz="1600" b="1" dirty="0" smtClean="0">
                          <a:latin typeface="Arial" pitchFamily="34" charset="0"/>
                          <a:cs typeface="Arial" pitchFamily="34" charset="0"/>
                        </a:rPr>
                        <a:t>1985</a:t>
                      </a:r>
                      <a:endParaRPr lang="pt-BR" sz="1600" b="1" dirty="0">
                        <a:latin typeface="Arial" pitchFamily="34" charset="0"/>
                        <a:cs typeface="Arial" pitchFamily="34" charset="0"/>
                      </a:endParaRPr>
                    </a:p>
                  </a:txBody>
                  <a:tcPr/>
                </a:tc>
                <a:tc>
                  <a:txBody>
                    <a:bodyPr/>
                    <a:lstStyle/>
                    <a:p>
                      <a:pPr marL="0" marR="0" lvl="4" indent="0" algn="ctr" defTabSz="914400" rtl="0" eaLnBrk="1" fontAlgn="auto" latinLnBrk="0" hangingPunct="1">
                        <a:lnSpc>
                          <a:spcPct val="100000"/>
                        </a:lnSpc>
                        <a:spcBef>
                          <a:spcPts val="0"/>
                        </a:spcBef>
                        <a:spcAft>
                          <a:spcPts val="0"/>
                        </a:spcAft>
                        <a:buClrTx/>
                        <a:buSzTx/>
                        <a:buFontTx/>
                        <a:buNone/>
                        <a:tabLst/>
                        <a:defRPr/>
                      </a:pPr>
                      <a:r>
                        <a:rPr lang="pt-BR" sz="1400" b="1" kern="1200" baseline="0" dirty="0" smtClean="0">
                          <a:solidFill>
                            <a:schemeClr val="dk1"/>
                          </a:solidFill>
                          <a:latin typeface="Arial" pitchFamily="34" charset="0"/>
                          <a:ea typeface="+mn-ea"/>
                          <a:cs typeface="Arial" pitchFamily="34" charset="0"/>
                        </a:rPr>
                        <a:t>Lei nº 7.347/85 - Ação civil pública (instrumento processual específico para a defesa do meio ambiente) </a:t>
                      </a:r>
                    </a:p>
                    <a:p>
                      <a:pPr marL="0" marR="0" lvl="4" indent="0" algn="ctr" defTabSz="914400" rtl="0" eaLnBrk="1" fontAlgn="auto" latinLnBrk="0" hangingPunct="1">
                        <a:lnSpc>
                          <a:spcPct val="100000"/>
                        </a:lnSpc>
                        <a:spcBef>
                          <a:spcPts val="0"/>
                        </a:spcBef>
                        <a:spcAft>
                          <a:spcPts val="0"/>
                        </a:spcAft>
                        <a:buClrTx/>
                        <a:buSzTx/>
                        <a:buFontTx/>
                        <a:buNone/>
                        <a:tabLst/>
                        <a:defRPr/>
                      </a:pPr>
                      <a:endParaRPr lang="pt-BR" sz="1400" b="1" dirty="0">
                        <a:latin typeface="Arial" pitchFamily="34" charset="0"/>
                        <a:cs typeface="Arial" pitchFamily="34" charset="0"/>
                      </a:endParaRPr>
                    </a:p>
                  </a:txBody>
                  <a:tcPr/>
                </a:tc>
              </a:tr>
              <a:tr h="551311">
                <a:tc>
                  <a:txBody>
                    <a:bodyPr/>
                    <a:lstStyle/>
                    <a:p>
                      <a:pPr algn="ctr"/>
                      <a:r>
                        <a:rPr lang="pt-BR" sz="1600" b="1" dirty="0" smtClean="0">
                          <a:latin typeface="Arial" pitchFamily="34" charset="0"/>
                          <a:cs typeface="Arial" pitchFamily="34" charset="0"/>
                        </a:rPr>
                        <a:t>1986</a:t>
                      </a:r>
                      <a:endParaRPr lang="pt-BR" sz="1600" b="1" dirty="0">
                        <a:latin typeface="Arial" pitchFamily="34" charset="0"/>
                        <a:cs typeface="Arial" pitchFamily="34" charset="0"/>
                      </a:endParaRPr>
                    </a:p>
                  </a:txBody>
                  <a:tcPr/>
                </a:tc>
                <a:tc>
                  <a:txBody>
                    <a:bodyPr/>
                    <a:lstStyle/>
                    <a:p>
                      <a:pPr marL="0" marR="0" lvl="4" indent="0" algn="ctr" defTabSz="914400" rtl="0" eaLnBrk="1" fontAlgn="auto" latinLnBrk="0" hangingPunct="1">
                        <a:lnSpc>
                          <a:spcPct val="100000"/>
                        </a:lnSpc>
                        <a:spcBef>
                          <a:spcPts val="0"/>
                        </a:spcBef>
                        <a:spcAft>
                          <a:spcPts val="0"/>
                        </a:spcAft>
                        <a:buClrTx/>
                        <a:buSzTx/>
                        <a:buFontTx/>
                        <a:buNone/>
                        <a:tabLst/>
                        <a:defRPr/>
                      </a:pPr>
                      <a:r>
                        <a:rPr lang="pt-BR" sz="1400" b="1" dirty="0" smtClean="0">
                          <a:latin typeface="Arial" pitchFamily="34" charset="0"/>
                          <a:cs typeface="Arial" pitchFamily="34" charset="0"/>
                        </a:rPr>
                        <a:t>Lei</a:t>
                      </a:r>
                      <a:r>
                        <a:rPr lang="pt-BR" sz="1400" b="1" baseline="0" dirty="0" smtClean="0">
                          <a:latin typeface="Arial" pitchFamily="34" charset="0"/>
                          <a:cs typeface="Arial" pitchFamily="34" charset="0"/>
                        </a:rPr>
                        <a:t> nº 7.511/86 – Aumentou os limites das </a:t>
                      </a:r>
                      <a:r>
                        <a:rPr lang="pt-BR" sz="1400" b="1" baseline="0" dirty="0" err="1" smtClean="0">
                          <a:latin typeface="Arial" pitchFamily="34" charset="0"/>
                          <a:cs typeface="Arial" pitchFamily="34" charset="0"/>
                        </a:rPr>
                        <a:t>APP’s</a:t>
                      </a:r>
                      <a:r>
                        <a:rPr lang="pt-BR" sz="1400" b="1" baseline="0" dirty="0" smtClean="0">
                          <a:latin typeface="Arial" pitchFamily="34" charset="0"/>
                          <a:cs typeface="Arial" pitchFamily="34" charset="0"/>
                        </a:rPr>
                        <a:t> (largura da mata ciliar)</a:t>
                      </a:r>
                      <a:endParaRPr lang="pt-BR" sz="1400" b="1" dirty="0">
                        <a:latin typeface="Arial" pitchFamily="34" charset="0"/>
                        <a:cs typeface="Arial" pitchFamily="34" charset="0"/>
                      </a:endParaRPr>
                    </a:p>
                  </a:txBody>
                  <a:tcPr/>
                </a:tc>
              </a:tr>
              <a:tr h="551311">
                <a:tc>
                  <a:txBody>
                    <a:bodyPr/>
                    <a:lstStyle/>
                    <a:p>
                      <a:pPr algn="ctr"/>
                      <a:r>
                        <a:rPr lang="pt-BR" sz="1600" b="1" dirty="0" smtClean="0">
                          <a:latin typeface="Arial" pitchFamily="34" charset="0"/>
                          <a:cs typeface="Arial" pitchFamily="34" charset="0"/>
                        </a:rPr>
                        <a:t>1989</a:t>
                      </a:r>
                      <a:endParaRPr lang="pt-BR" sz="1600" b="1" dirty="0">
                        <a:latin typeface="Arial" pitchFamily="34" charset="0"/>
                        <a:cs typeface="Arial" pitchFamily="34" charset="0"/>
                      </a:endParaRPr>
                    </a:p>
                  </a:txBody>
                  <a:tcPr/>
                </a:tc>
                <a:tc>
                  <a:txBody>
                    <a:bodyPr/>
                    <a:lstStyle/>
                    <a:p>
                      <a:pPr marL="0" marR="0" lvl="4" indent="0" algn="ctr" defTabSz="914400" rtl="0" eaLnBrk="1" fontAlgn="auto" latinLnBrk="0" hangingPunct="1">
                        <a:lnSpc>
                          <a:spcPct val="100000"/>
                        </a:lnSpc>
                        <a:spcBef>
                          <a:spcPts val="0"/>
                        </a:spcBef>
                        <a:spcAft>
                          <a:spcPts val="0"/>
                        </a:spcAft>
                        <a:buClrTx/>
                        <a:buSzTx/>
                        <a:buFontTx/>
                        <a:buNone/>
                        <a:tabLst/>
                        <a:defRPr/>
                      </a:pPr>
                      <a:r>
                        <a:rPr lang="pt-BR" sz="1400" b="1" dirty="0" smtClean="0">
                          <a:latin typeface="Arial" pitchFamily="34" charset="0"/>
                          <a:cs typeface="Arial" pitchFamily="34" charset="0"/>
                        </a:rPr>
                        <a:t>Lei nº 7.803/89 - A</a:t>
                      </a:r>
                      <a:r>
                        <a:rPr lang="pt-BR" sz="1400" b="1" baseline="0" dirty="0" smtClean="0">
                          <a:latin typeface="Arial" pitchFamily="34" charset="0"/>
                          <a:cs typeface="Arial" pitchFamily="34" charset="0"/>
                        </a:rPr>
                        <a:t>lterou outra vez a largura da APP da mata ciliar (critérios baseados no conhecimento científico SBPC/ABC)</a:t>
                      </a:r>
                      <a:endParaRPr lang="pt-BR" sz="1400" b="1" dirty="0">
                        <a:latin typeface="Arial" pitchFamily="34" charset="0"/>
                        <a:cs typeface="Arial" pitchFamily="34" charset="0"/>
                      </a:endParaRPr>
                    </a:p>
                  </a:txBody>
                  <a:tcPr/>
                </a:tc>
              </a:tr>
              <a:tr h="739886">
                <a:tc>
                  <a:txBody>
                    <a:bodyPr/>
                    <a:lstStyle/>
                    <a:p>
                      <a:pPr algn="ctr"/>
                      <a:r>
                        <a:rPr lang="pt-BR" sz="1600" b="1" dirty="0" smtClean="0">
                          <a:latin typeface="Arial" pitchFamily="34" charset="0"/>
                          <a:cs typeface="Arial" pitchFamily="34" charset="0"/>
                        </a:rPr>
                        <a:t>1996</a:t>
                      </a:r>
                      <a:endParaRPr lang="pt-BR" sz="1600" b="1" dirty="0">
                        <a:latin typeface="Arial" pitchFamily="34" charset="0"/>
                        <a:cs typeface="Arial" pitchFamily="34" charset="0"/>
                      </a:endParaRPr>
                    </a:p>
                  </a:txBody>
                  <a:tcPr/>
                </a:tc>
                <a:tc>
                  <a:txBody>
                    <a:bodyPr/>
                    <a:lstStyle/>
                    <a:p>
                      <a:pPr marL="0" marR="0" lvl="4" indent="0" algn="ctr" defTabSz="914400" rtl="0" eaLnBrk="1" fontAlgn="auto" latinLnBrk="0" hangingPunct="1">
                        <a:lnSpc>
                          <a:spcPct val="100000"/>
                        </a:lnSpc>
                        <a:spcBef>
                          <a:spcPts val="0"/>
                        </a:spcBef>
                        <a:spcAft>
                          <a:spcPts val="0"/>
                        </a:spcAft>
                        <a:buClrTx/>
                        <a:buSzTx/>
                        <a:buFontTx/>
                        <a:buNone/>
                        <a:tabLst/>
                        <a:defRPr/>
                      </a:pPr>
                      <a:r>
                        <a:rPr lang="pt-BR" sz="1400" b="1" dirty="0" smtClean="0">
                          <a:latin typeface="Arial" pitchFamily="34" charset="0"/>
                          <a:cs typeface="Arial" pitchFamily="34" charset="0"/>
                        </a:rPr>
                        <a:t>Medida Provisória</a:t>
                      </a:r>
                      <a:r>
                        <a:rPr lang="pt-BR" sz="1400" b="1" baseline="0" dirty="0" smtClean="0">
                          <a:latin typeface="Arial" pitchFamily="34" charset="0"/>
                          <a:cs typeface="Arial" pitchFamily="34" charset="0"/>
                        </a:rPr>
                        <a:t> 1.511/96 - Deu nova redação ao art. 44 da Lei nº 4.771/65, e dispôs sobre a proibição do incremento da conversão de áreas florestais em áreas agrícolas na região Norte</a:t>
                      </a:r>
                      <a:endParaRPr lang="pt-BR" sz="1400" b="1" dirty="0" smtClean="0">
                        <a:latin typeface="Arial" pitchFamily="34" charset="0"/>
                        <a:cs typeface="Arial" pitchFamily="34" charset="0"/>
                      </a:endParaRPr>
                    </a:p>
                  </a:txBody>
                  <a:tcPr/>
                </a:tc>
              </a:tr>
              <a:tr h="432048">
                <a:tc>
                  <a:txBody>
                    <a:bodyPr/>
                    <a:lstStyle/>
                    <a:p>
                      <a:pPr algn="ctr"/>
                      <a:r>
                        <a:rPr lang="pt-BR" sz="1600" b="1" dirty="0" smtClean="0">
                          <a:latin typeface="Arial" pitchFamily="34" charset="0"/>
                          <a:cs typeface="Arial" pitchFamily="34" charset="0"/>
                        </a:rPr>
                        <a:t>1998</a:t>
                      </a:r>
                      <a:endParaRPr lang="pt-BR" sz="1600" b="1" dirty="0">
                        <a:latin typeface="Arial" pitchFamily="34" charset="0"/>
                        <a:cs typeface="Arial" pitchFamily="34" charset="0"/>
                      </a:endParaRPr>
                    </a:p>
                  </a:txBody>
                  <a:tcPr/>
                </a:tc>
                <a:tc>
                  <a:txBody>
                    <a:bodyPr/>
                    <a:lstStyle/>
                    <a:p>
                      <a:pPr algn="ctr"/>
                      <a:r>
                        <a:rPr lang="pt-BR" sz="1400" b="1" dirty="0" smtClean="0">
                          <a:latin typeface="Arial" pitchFamily="34" charset="0"/>
                          <a:cs typeface="Arial" pitchFamily="34" charset="0"/>
                        </a:rPr>
                        <a:t>Lei 9.605/98</a:t>
                      </a:r>
                      <a:r>
                        <a:rPr lang="pt-BR" sz="1400" b="1" baseline="0" dirty="0" smtClean="0">
                          <a:latin typeface="Arial" pitchFamily="34" charset="0"/>
                          <a:cs typeface="Arial" pitchFamily="34" charset="0"/>
                        </a:rPr>
                        <a:t> -</a:t>
                      </a:r>
                      <a:r>
                        <a:rPr lang="pt-BR" sz="1400" b="1" dirty="0" smtClean="0">
                          <a:latin typeface="Arial" pitchFamily="34" charset="0"/>
                          <a:cs typeface="Arial" pitchFamily="34" charset="0"/>
                        </a:rPr>
                        <a:t> Crimes Ambientais</a:t>
                      </a:r>
                      <a:endParaRPr lang="pt-BR" sz="1400" b="1"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p:nvPr/>
        </p:nvPicPr>
        <p:blipFill>
          <a:blip r:embed="rId2" cstate="print"/>
          <a:srcRect/>
          <a:stretch>
            <a:fillRect/>
          </a:stretch>
        </p:blipFill>
        <p:spPr bwMode="auto">
          <a:xfrm>
            <a:off x="1115616" y="764704"/>
            <a:ext cx="7200800" cy="56886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404664"/>
            <a:ext cx="8229600" cy="1143000"/>
          </a:xfrm>
        </p:spPr>
        <p:txBody>
          <a:bodyPr>
            <a:normAutofit fontScale="90000"/>
          </a:bodyPr>
          <a:lstStyle/>
          <a:p>
            <a:r>
              <a:rPr lang="pt-BR"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PROBLEMAS IDENTIFICADOS:</a:t>
            </a:r>
            <a:br>
              <a:rPr lang="pt-BR"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br>
            <a:endParaRPr lang="pt-BR"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Espaço Reservado para Conteúdo 2"/>
          <p:cNvSpPr>
            <a:spLocks noGrp="1"/>
          </p:cNvSpPr>
          <p:nvPr>
            <p:ph idx="1"/>
          </p:nvPr>
        </p:nvSpPr>
        <p:spPr>
          <a:xfrm>
            <a:off x="323528" y="1412776"/>
            <a:ext cx="8229600" cy="5141168"/>
          </a:xfrm>
        </p:spPr>
        <p:txBody>
          <a:bodyPr>
            <a:normAutofit fontScale="77500" lnSpcReduction="20000"/>
          </a:bodyPr>
          <a:lstStyle/>
          <a:p>
            <a:pPr algn="just"/>
            <a:r>
              <a:rPr lang="pt-BR"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Não consta ferramenta para demarcar os banhados – espécie de área protegida como APP no Estado do RS – Código Estadual do Meio Ambiente, art. 155, VI.</a:t>
            </a:r>
          </a:p>
          <a:p>
            <a:pPr algn="just"/>
            <a:endParaRPr lang="pt-BR"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just"/>
            <a:r>
              <a:rPr lang="pt-BR"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 orientação do facilitador (SENAR) era a de, primeiro ato, demarcar a propriedade inteira como sendo área consolidada para, posteriormente, utilizar as demais ferramentas de demarcação para as APPs, a RL, Remanescente, etc. </a:t>
            </a:r>
          </a:p>
          <a:p>
            <a:pPr algn="just"/>
            <a:endParaRPr lang="pt-BR"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just"/>
            <a:r>
              <a:rPr lang="pt-BR"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Prática que mascara a existência de banhados na propriedade, incluindo-o no percentual de área consolidada</a:t>
            </a:r>
            <a:endParaRPr lang="pt-BR"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539552" y="1628800"/>
            <a:ext cx="8064896" cy="3416320"/>
          </a:xfrm>
          <a:prstGeom prst="rect">
            <a:avLst/>
          </a:prstGeom>
          <a:noFill/>
        </p:spPr>
        <p:txBody>
          <a:bodyPr wrap="square" rtlCol="0">
            <a:spAutoFit/>
          </a:bodyPr>
          <a:lstStyle/>
          <a:p>
            <a:pPr algn="ctr"/>
            <a:r>
              <a:rPr lang="pt-BR" sz="5400" b="1" cap="all"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Anistia a infrações administrativas e a crimes</a:t>
            </a:r>
          </a:p>
          <a:p>
            <a:pPr algn="ctr"/>
            <a:r>
              <a:rPr lang="pt-BR" sz="5400" b="1" cap="all"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ambientais</a:t>
            </a:r>
            <a:endParaRPr lang="pt-BR" cap="all"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07504" y="764704"/>
            <a:ext cx="8856984" cy="6001643"/>
          </a:xfrm>
          <a:prstGeom prst="rect">
            <a:avLst/>
          </a:prstGeom>
          <a:noFill/>
        </p:spPr>
        <p:txBody>
          <a:bodyPr wrap="square" rtlCol="0">
            <a:spAutoFit/>
          </a:bodyPr>
          <a:lstStyle/>
          <a:p>
            <a:pPr marL="457200" indent="-457200" algn="ctr"/>
            <a:r>
              <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 Lei n. 12.651/2012 subverte a lógica da tríplice responsabilização pelo dano ambiental (art. 225, § 3°, da</a:t>
            </a:r>
          </a:p>
          <a:p>
            <a:pPr marL="457200" indent="-457200" algn="ctr"/>
            <a:r>
              <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Constituição Federal) e estabelece, por meio do Programa de Regularização Ambiental (PRA), uma ampla anistia a infrações administrativas e crimes ambientais.</a:t>
            </a:r>
          </a:p>
          <a:p>
            <a:pPr marL="457200" indent="-457200" algn="ctr"/>
            <a:r>
              <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O Novo Código Florestal proíbe autuações administrativas</a:t>
            </a:r>
          </a:p>
          <a:p>
            <a:pPr marL="457200" indent="-457200" algn="ctr"/>
            <a:r>
              <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por infrações cometidas até 22 de julho de 2008 (art. 59, §</a:t>
            </a:r>
          </a:p>
          <a:p>
            <a:pPr marL="457200" indent="-457200" algn="ctr"/>
            <a:r>
              <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4°) e suspende multas aplicadas a proprietários inscritos  no PRA, por infrações cometidas no referido período (art. 59, § 4°). </a:t>
            </a:r>
          </a:p>
          <a:p>
            <a:pPr marL="457200" indent="-457200" algn="ctr"/>
            <a:endPar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457200" indent="-457200" algn="ctr"/>
            <a:r>
              <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45 ANOS DE DESCUMPRIMENTO DO CÓDIGO 65</a:t>
            </a:r>
          </a:p>
          <a:p>
            <a:pPr marL="457200" indent="-457200" algn="ctr"/>
            <a:endPar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457200" indent="-457200" algn="ctr"/>
            <a:r>
              <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Se o </a:t>
            </a:r>
            <a:r>
              <a:rPr lang="pt-BR" sz="2400" b="1"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degradador</a:t>
            </a:r>
            <a:r>
              <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cumprir um termo de compromisso de</a:t>
            </a:r>
          </a:p>
          <a:p>
            <a:pPr marL="457200" indent="-457200" algn="ctr"/>
            <a:r>
              <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regularização celebrado com o órgão ambiental, extingue-se a penalidade (art. 59, § 5°)</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07504" y="764704"/>
            <a:ext cx="8856984" cy="5632311"/>
          </a:xfrm>
          <a:prstGeom prst="rect">
            <a:avLst/>
          </a:prstGeom>
          <a:noFill/>
        </p:spPr>
        <p:txBody>
          <a:bodyPr wrap="square" rtlCol="0">
            <a:spAutoFit/>
          </a:bodyPr>
          <a:lstStyle/>
          <a:p>
            <a:pPr marL="457200" indent="-457200" algn="ctr"/>
            <a:r>
              <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 anistia é extensiva à responsabilização penal relativa</a:t>
            </a:r>
          </a:p>
          <a:p>
            <a:pPr marL="457200" indent="-457200" algn="ctr"/>
            <a:r>
              <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aos crimes dos artigos 38, 39 e 48 da Lei n. 9.605/98,</a:t>
            </a:r>
          </a:p>
          <a:p>
            <a:pPr marL="457200" indent="-457200" algn="ctr"/>
            <a:r>
              <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cometidos até 22 de julho de 2008. </a:t>
            </a:r>
          </a:p>
          <a:p>
            <a:pPr marL="457200" indent="-457200" algn="ctr"/>
            <a:endPar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457200" indent="-457200" algn="ctr"/>
            <a:r>
              <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Se o infrator assinar o</a:t>
            </a:r>
          </a:p>
          <a:p>
            <a:pPr marL="457200" indent="-457200" algn="ctr"/>
            <a:r>
              <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Termo de Compromisso de Regularização, suspendem-se</a:t>
            </a:r>
          </a:p>
          <a:p>
            <a:pPr marL="457200" indent="-457200" algn="ctr"/>
            <a:r>
              <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 punibilidade e o prazo prescricional. Se ele cumprir esse</a:t>
            </a:r>
          </a:p>
          <a:p>
            <a:pPr marL="457200" indent="-457200" algn="ctr"/>
            <a:r>
              <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termo, extingue-se a punibilidade (CRIMES ATÉ 2008).</a:t>
            </a:r>
          </a:p>
          <a:p>
            <a:pPr marL="457200" indent="-457200" algn="ctr"/>
            <a:endPar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457200" indent="-457200" algn="ctr"/>
            <a:r>
              <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Cumpre destacar que o PRA (Programa de Regularização Ambiental) ainda não foi implementado (ERGS) e, portanto, ainda </a:t>
            </a:r>
            <a:r>
              <a:rPr lang="pt-BR" sz="2400" b="1" u="sng"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não</a:t>
            </a:r>
            <a:r>
              <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é possível a suspensão ou a extinção da punibilidade por crimes ambientais com fundamento na Lei nº 12.651/2012.</a:t>
            </a:r>
          </a:p>
          <a:p>
            <a:pPr marL="457200" indent="-457200" algn="ctr"/>
            <a:endPar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755576" y="1052736"/>
            <a:ext cx="7781952" cy="45151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95536" y="908720"/>
            <a:ext cx="8568952" cy="1569660"/>
          </a:xfrm>
          <a:prstGeom prst="rect">
            <a:avLst/>
          </a:prstGeom>
          <a:noFill/>
        </p:spPr>
        <p:txBody>
          <a:bodyPr wrap="square" rtlCol="0">
            <a:spAutoFit/>
          </a:bodyPr>
          <a:lstStyle/>
          <a:p>
            <a:pPr algn="ctr"/>
            <a:r>
              <a:rPr lang="pt-BR" sz="4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AÇÕES DIRETA DE INCONSTITUCIONALIDADE</a:t>
            </a:r>
            <a:endParaRPr lang="pt-BR" sz="48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aixaDeTexto 2"/>
          <p:cNvSpPr txBox="1"/>
          <p:nvPr/>
        </p:nvSpPr>
        <p:spPr>
          <a:xfrm>
            <a:off x="179512" y="2852936"/>
            <a:ext cx="8712968" cy="3046988"/>
          </a:xfrm>
          <a:prstGeom prst="rect">
            <a:avLst/>
          </a:prstGeom>
          <a:noFill/>
        </p:spPr>
        <p:txBody>
          <a:bodyPr wrap="square" rtlCol="0">
            <a:spAutoFit/>
          </a:bodyPr>
          <a:lstStyle/>
          <a:p>
            <a:pPr algn="just"/>
            <a:r>
              <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 Procuradoria-Geral da República (PGR) ajuizou três Ações Diretas de Inconstitucionalidade (</a:t>
            </a:r>
            <a:r>
              <a:rPr lang="pt-BR" sz="2400" b="1"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ADIs</a:t>
            </a:r>
            <a:r>
              <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4901, 4902 e 4903) com pedidos de liminar no Supremo Tribunal Federal (STF) nas quais questiona dispositivos do novo Código Florestal brasileiro (Lei 12.651/12) relacionados às áreas de preservação permanente, à redução da reserva legal e também à anistia para quem promove degradação ambiental.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79512" y="0"/>
            <a:ext cx="8784976" cy="6986528"/>
          </a:xfrm>
          <a:prstGeom prst="rect">
            <a:avLst/>
          </a:prstGeom>
          <a:noFill/>
        </p:spPr>
        <p:txBody>
          <a:bodyPr wrap="square" rtlCol="0">
            <a:spAutoFit/>
          </a:bodyPr>
          <a:lstStyle/>
          <a:p>
            <a:pPr algn="ctr"/>
            <a:r>
              <a:rPr lang="pt-BR"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ADI 4901</a:t>
            </a:r>
          </a:p>
          <a:p>
            <a:pPr algn="just"/>
            <a:endParaRPr lang="pt-BR" sz="2000" dirty="0" smtClean="0">
              <a:solidFill>
                <a:schemeClr val="bg1"/>
              </a:solidFill>
              <a:latin typeface="Arial" pitchFamily="34" charset="0"/>
              <a:cs typeface="Arial" pitchFamily="34" charset="0"/>
            </a:endParaRPr>
          </a:p>
          <a:p>
            <a:pPr algn="just"/>
            <a:r>
              <a:rPr lang="pt-BR"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Na ADI 4901, a PGR  questiona, entre outros dispositivos, o artigo 12 (parágrafos 4º, 5º, 6º, 7º e 8º), que trata da redução da RESERVA LEGAL (em virtude da existência de terras indígenas e unidades de conservação no território municipal) e da dispensa de constituição de reserva legal por empreendimentos de abastecimento público de água, tratamento de esgoto, exploração de energia elétrica e implantação ou ampliação de ferrovias e rodovias.</a:t>
            </a:r>
          </a:p>
          <a:p>
            <a:pPr algn="just"/>
            <a:endParaRPr lang="pt-BR"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just"/>
            <a:r>
              <a:rPr lang="pt-BR"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 PGR aponta os prejuízos ambientais decorrentes das modificações legislativas e argumenta que o novo Código “</a:t>
            </a:r>
            <a:r>
              <a:rPr lang="pt-BR" sz="20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fragiliza o regime de proteção das áreas de preservação permanente e das reservas legais”, </a:t>
            </a:r>
            <a:r>
              <a:rPr lang="pt-BR"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que podem ser extintas de acordo com a nova legislação. </a:t>
            </a:r>
          </a:p>
          <a:p>
            <a:pPr algn="just"/>
            <a:endParaRPr lang="pt-BR"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just"/>
            <a:r>
              <a:rPr lang="pt-BR"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Outros pontos questionados pela PGR na ADI são os que preveem a compensação da reserva legal sem que haja identidade ecológica entre as áreas e a permissão do plantio de espécies exóticas para recomposição da reserva legal. O novo Código ainda permite a consolidação das áreas que foram desmatadas antes das modificações dos percentuais de reserva legal, item que também é questionado.</a:t>
            </a:r>
            <a:endParaRPr lang="pt-BR"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79512" y="116632"/>
            <a:ext cx="8784976" cy="6678751"/>
          </a:xfrm>
          <a:prstGeom prst="rect">
            <a:avLst/>
          </a:prstGeom>
          <a:noFill/>
        </p:spPr>
        <p:txBody>
          <a:bodyPr wrap="square" rtlCol="0">
            <a:spAutoFit/>
          </a:bodyPr>
          <a:lstStyle/>
          <a:p>
            <a:pPr algn="ctr"/>
            <a:r>
              <a:rPr lang="pt-BR"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ADI 4902</a:t>
            </a:r>
          </a:p>
          <a:p>
            <a:pPr algn="just"/>
            <a:r>
              <a:rPr lang="pt-BR"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 ADI 4902 questiona temas relacionados à recuperação de áreas desmatadas, como a ANISTIA DE MULTAS E OUTRAS MEDIDAS que desestimulariam a recomposição da vegetação original. O primeiro tópico questionado, o parágrafo 3º do artigo 7º, permitiria novos desmatamentos sem a recuperação daqueles já realizados irregularmente. </a:t>
            </a:r>
          </a:p>
          <a:p>
            <a:pPr algn="just"/>
            <a:r>
              <a:rPr lang="pt-BR"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O artigo 17, por sua vez, de acordo com a ADI, isentaria os agricultores da obrigação de suspender as atividades em áreas onde ocorreu desmatamento irregular antes de 22 de julho de 2008.</a:t>
            </a:r>
          </a:p>
          <a:p>
            <a:pPr algn="just"/>
            <a:endParaRPr lang="pt-BR"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just"/>
            <a:r>
              <a:rPr lang="pt-BR"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Dispositivos inseridos no artigo 59, sustenta a ação, “</a:t>
            </a:r>
            <a:r>
              <a:rPr lang="pt-BR" sz="20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inserem uma absurda suspensão das atividades </a:t>
            </a:r>
            <a:r>
              <a:rPr lang="pt-BR" sz="2000" b="1" i="1"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fiscalizatórias</a:t>
            </a:r>
            <a:r>
              <a:rPr lang="pt-BR" sz="20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do Estado, bem como das medidas legais e administrativas de que o poder público dispõe para exigir dos particulares o cumprimento do dever de preservar o meio ambiente e recuperar os danos causados</a:t>
            </a:r>
            <a:r>
              <a:rPr lang="pt-BR"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Nos artigos 61 e 63 estaria presente a possibilidade de consolidação de danos ambientais decorrentes de infrações anteriores a 22 de julho de 2008. Os trechos impugnados, alega a PGR, “</a:t>
            </a:r>
            <a:r>
              <a:rPr lang="pt-BR" sz="20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chegam ao absurdo de admitir o plantio de até 50% de espécies exóticas em áreas de preservação permanente”.</a:t>
            </a:r>
            <a:endParaRPr lang="pt-BR" sz="2000" b="1" i="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79512" y="116632"/>
            <a:ext cx="8784976" cy="6370975"/>
          </a:xfrm>
          <a:prstGeom prst="rect">
            <a:avLst/>
          </a:prstGeom>
          <a:noFill/>
        </p:spPr>
        <p:txBody>
          <a:bodyPr wrap="square" rtlCol="0">
            <a:spAutoFit/>
          </a:bodyPr>
          <a:lstStyle/>
          <a:p>
            <a:pPr algn="ctr"/>
            <a:r>
              <a:rPr lang="pt-BR"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ADI 4903</a:t>
            </a:r>
          </a:p>
          <a:p>
            <a:pPr algn="just"/>
            <a:endParaRPr lang="pt-BR" sz="20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just"/>
            <a:r>
              <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Na ADI 4903, a PGR questiona a redução da área de reserva legal prevista pela nova lei. </a:t>
            </a:r>
          </a:p>
          <a:p>
            <a:pPr algn="just"/>
            <a:endPar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just"/>
            <a:r>
              <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Com base no artigo 225 da Constituição Federal, a  PGR pede que sejam declarados inconstitucionais os seguintes dispositivos da Lei nº 12.651/12: artigo 3º, incisos VIII, alínea “b”, IX, XVII, XIX e parágrafo único; artigo 4º, III, IV, parágrafos 1º, 4º, 5º, 6º; artigos 5º, 8º, parágrafo 2º; artigos 11 e 62.</a:t>
            </a:r>
          </a:p>
          <a:p>
            <a:pPr algn="just"/>
            <a:endPar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just"/>
            <a:r>
              <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Entre os pedidos da ação, quanto às áreas de preservação permanente dos reservatórios artificiais, deverão ser observados os padrões mínimos de proteção estabelecidos pelo órgão federal competente [Conselho Nacional de Meio Ambiente]. </a:t>
            </a:r>
            <a:endParaRPr lang="pt-BR" sz="2400" b="1" i="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nvGraphicFramePr>
        <p:xfrm>
          <a:off x="251520" y="476671"/>
          <a:ext cx="8568952" cy="5989015"/>
        </p:xfrm>
        <a:graphic>
          <a:graphicData uri="http://schemas.openxmlformats.org/drawingml/2006/table">
            <a:tbl>
              <a:tblPr firstRow="1" bandRow="1">
                <a:tableStyleId>{69C7853C-536D-4A76-A0AE-DD22124D55A5}</a:tableStyleId>
              </a:tblPr>
              <a:tblGrid>
                <a:gridCol w="2197167"/>
                <a:gridCol w="6371785"/>
              </a:tblGrid>
              <a:tr h="393339">
                <a:tc>
                  <a:txBody>
                    <a:bodyPr/>
                    <a:lstStyle/>
                    <a:p>
                      <a:pPr algn="ctr"/>
                      <a:r>
                        <a:rPr lang="pt-BR" sz="1600" b="1" dirty="0" smtClean="0">
                          <a:solidFill>
                            <a:schemeClr val="tx1"/>
                          </a:solidFill>
                          <a:latin typeface="Arial" pitchFamily="34" charset="0"/>
                          <a:cs typeface="Arial" pitchFamily="34" charset="0"/>
                        </a:rPr>
                        <a:t>2000</a:t>
                      </a:r>
                      <a:endParaRPr lang="pt-BR" sz="1600" b="1" dirty="0">
                        <a:solidFill>
                          <a:schemeClr val="tx1"/>
                        </a:solidFill>
                        <a:latin typeface="Arial" pitchFamily="34" charset="0"/>
                        <a:cs typeface="Arial" pitchFamily="34" charset="0"/>
                      </a:endParaRPr>
                    </a:p>
                  </a:txBody>
                  <a:tcPr/>
                </a:tc>
                <a:tc>
                  <a:txBody>
                    <a:bodyPr/>
                    <a:lstStyle/>
                    <a:p>
                      <a:pPr algn="ctr"/>
                      <a:r>
                        <a:rPr lang="pt-BR" sz="1600" b="1" dirty="0" smtClean="0">
                          <a:solidFill>
                            <a:schemeClr val="tx1"/>
                          </a:solidFill>
                          <a:latin typeface="Arial" pitchFamily="34" charset="0"/>
                          <a:cs typeface="Arial" pitchFamily="34" charset="0"/>
                        </a:rPr>
                        <a:t>Lei nº 9.985/00 - SNUC.</a:t>
                      </a:r>
                    </a:p>
                    <a:p>
                      <a:pPr algn="ctr"/>
                      <a:endParaRPr lang="pt-BR" sz="1600" b="1" dirty="0">
                        <a:solidFill>
                          <a:schemeClr val="tx1"/>
                        </a:solidFill>
                        <a:latin typeface="Arial" pitchFamily="34" charset="0"/>
                        <a:cs typeface="Arial" pitchFamily="34" charset="0"/>
                      </a:endParaRPr>
                    </a:p>
                  </a:txBody>
                  <a:tcPr/>
                </a:tc>
              </a:tr>
              <a:tr h="393339">
                <a:tc>
                  <a:txBody>
                    <a:bodyPr/>
                    <a:lstStyle/>
                    <a:p>
                      <a:pPr algn="ctr"/>
                      <a:r>
                        <a:rPr lang="pt-BR" sz="1600" b="1" dirty="0" smtClean="0">
                          <a:solidFill>
                            <a:schemeClr val="tx1"/>
                          </a:solidFill>
                          <a:latin typeface="Arial" pitchFamily="34" charset="0"/>
                          <a:cs typeface="Arial" pitchFamily="34" charset="0"/>
                        </a:rPr>
                        <a:t>2001</a:t>
                      </a:r>
                      <a:endParaRPr lang="pt-BR" sz="1600" b="1" dirty="0">
                        <a:solidFill>
                          <a:schemeClr val="tx1"/>
                        </a:solidFill>
                        <a:latin typeface="Arial" pitchFamily="34" charset="0"/>
                        <a:cs typeface="Arial" pitchFamily="34" charset="0"/>
                      </a:endParaRPr>
                    </a:p>
                  </a:txBody>
                  <a:tcPr/>
                </a:tc>
                <a:tc>
                  <a:txBody>
                    <a:bodyPr/>
                    <a:lstStyle/>
                    <a:p>
                      <a:pPr algn="ctr"/>
                      <a:r>
                        <a:rPr lang="pt-BR" sz="1600" b="1" dirty="0" smtClean="0">
                          <a:solidFill>
                            <a:schemeClr val="tx1"/>
                          </a:solidFill>
                          <a:latin typeface="Arial" pitchFamily="34" charset="0"/>
                          <a:cs typeface="Arial" pitchFamily="34" charset="0"/>
                        </a:rPr>
                        <a:t>Lei 10.257/01 - Estatuto das Cidades </a:t>
                      </a:r>
                    </a:p>
                    <a:p>
                      <a:pPr algn="ctr"/>
                      <a:endParaRPr lang="pt-BR" sz="1600" b="1" dirty="0">
                        <a:solidFill>
                          <a:schemeClr val="tx1"/>
                        </a:solidFill>
                        <a:latin typeface="Arial" pitchFamily="34" charset="0"/>
                        <a:cs typeface="Arial" pitchFamily="34" charset="0"/>
                      </a:endParaRPr>
                    </a:p>
                  </a:txBody>
                  <a:tcPr/>
                </a:tc>
              </a:tr>
              <a:tr h="449529">
                <a:tc>
                  <a:txBody>
                    <a:bodyPr/>
                    <a:lstStyle/>
                    <a:p>
                      <a:pPr algn="ctr"/>
                      <a:r>
                        <a:rPr lang="pt-BR" sz="1600" b="1" dirty="0" smtClean="0">
                          <a:solidFill>
                            <a:schemeClr val="tx1"/>
                          </a:solidFill>
                          <a:latin typeface="Arial" pitchFamily="34" charset="0"/>
                          <a:cs typeface="Arial" pitchFamily="34" charset="0"/>
                        </a:rPr>
                        <a:t>2002</a:t>
                      </a:r>
                      <a:endParaRPr lang="pt-BR" sz="1600" b="1" dirty="0">
                        <a:solidFill>
                          <a:schemeClr val="tx1"/>
                        </a:solidFill>
                        <a:latin typeface="Arial" pitchFamily="34" charset="0"/>
                        <a:cs typeface="Arial" pitchFamily="34" charset="0"/>
                      </a:endParaRPr>
                    </a:p>
                  </a:txBody>
                  <a:tcPr/>
                </a:tc>
                <a:tc>
                  <a:txBody>
                    <a:bodyPr/>
                    <a:lstStyle/>
                    <a:p>
                      <a:pPr algn="ctr"/>
                      <a:r>
                        <a:rPr lang="pt-BR" sz="1600" b="1" dirty="0" smtClean="0">
                          <a:solidFill>
                            <a:schemeClr val="tx1"/>
                          </a:solidFill>
                          <a:latin typeface="Arial" pitchFamily="34" charset="0"/>
                          <a:cs typeface="Arial" pitchFamily="34" charset="0"/>
                        </a:rPr>
                        <a:t>Resoluções CONAMA 302 e 303</a:t>
                      </a:r>
                    </a:p>
                    <a:p>
                      <a:pPr algn="ctr"/>
                      <a:endParaRPr lang="pt-BR" sz="1600" b="1" dirty="0">
                        <a:solidFill>
                          <a:schemeClr val="tx1"/>
                        </a:solidFill>
                        <a:latin typeface="Arial" pitchFamily="34" charset="0"/>
                        <a:cs typeface="Arial" pitchFamily="34" charset="0"/>
                      </a:endParaRPr>
                    </a:p>
                  </a:txBody>
                  <a:tcPr/>
                </a:tc>
              </a:tr>
              <a:tr h="449529">
                <a:tc>
                  <a:txBody>
                    <a:bodyPr/>
                    <a:lstStyle/>
                    <a:p>
                      <a:pPr algn="ctr"/>
                      <a:r>
                        <a:rPr lang="pt-BR" sz="1600" b="1" dirty="0" smtClean="0">
                          <a:solidFill>
                            <a:schemeClr val="tx1"/>
                          </a:solidFill>
                          <a:latin typeface="Arial" pitchFamily="34" charset="0"/>
                          <a:cs typeface="Arial" pitchFamily="34" charset="0"/>
                        </a:rPr>
                        <a:t>2006</a:t>
                      </a:r>
                      <a:endParaRPr lang="pt-BR" sz="1600" b="1" dirty="0">
                        <a:solidFill>
                          <a:schemeClr val="tx1"/>
                        </a:solidFill>
                        <a:latin typeface="Arial" pitchFamily="34" charset="0"/>
                        <a:cs typeface="Arial" pitchFamily="34" charset="0"/>
                      </a:endParaRPr>
                    </a:p>
                  </a:txBody>
                  <a:tcPr/>
                </a:tc>
                <a:tc>
                  <a:txBody>
                    <a:bodyPr/>
                    <a:lstStyle/>
                    <a:p>
                      <a:pPr algn="ctr"/>
                      <a:r>
                        <a:rPr lang="pt-BR" sz="1600" b="1" kern="1200" baseline="0" dirty="0" smtClean="0">
                          <a:solidFill>
                            <a:schemeClr val="tx1"/>
                          </a:solidFill>
                          <a:latin typeface="Arial" pitchFamily="34" charset="0"/>
                          <a:ea typeface="+mn-ea"/>
                          <a:cs typeface="Arial" pitchFamily="34" charset="0"/>
                        </a:rPr>
                        <a:t>Lei nº 11.428/06 - Lei da Mata Atlântica</a:t>
                      </a:r>
                      <a:endParaRPr lang="pt-BR" sz="1600" b="1" dirty="0">
                        <a:solidFill>
                          <a:schemeClr val="tx1"/>
                        </a:solidFill>
                        <a:latin typeface="Arial" pitchFamily="34" charset="0"/>
                        <a:cs typeface="Arial" pitchFamily="34" charset="0"/>
                      </a:endParaRPr>
                    </a:p>
                  </a:txBody>
                  <a:tcPr/>
                </a:tc>
              </a:tr>
              <a:tr h="563868">
                <a:tc>
                  <a:txBody>
                    <a:bodyPr/>
                    <a:lstStyle/>
                    <a:p>
                      <a:pPr algn="ctr"/>
                      <a:r>
                        <a:rPr lang="pt-BR" sz="1600" b="1" dirty="0" smtClean="0">
                          <a:solidFill>
                            <a:schemeClr val="tx1"/>
                          </a:solidFill>
                          <a:latin typeface="Arial" pitchFamily="34" charset="0"/>
                          <a:cs typeface="Arial" pitchFamily="34" charset="0"/>
                        </a:rPr>
                        <a:t>2008</a:t>
                      </a:r>
                      <a:endParaRPr lang="pt-BR" sz="1600" b="1" dirty="0">
                        <a:solidFill>
                          <a:schemeClr val="tx1"/>
                        </a:solidFill>
                        <a:latin typeface="Arial" pitchFamily="34" charset="0"/>
                        <a:cs typeface="Arial" pitchFamily="34" charset="0"/>
                      </a:endParaRPr>
                    </a:p>
                  </a:txBody>
                  <a:tcPr/>
                </a:tc>
                <a:tc>
                  <a:txBody>
                    <a:bodyPr/>
                    <a:lstStyle/>
                    <a:p>
                      <a:pPr algn="ctr"/>
                      <a:r>
                        <a:rPr lang="pt-BR" sz="1600" b="1" dirty="0" smtClean="0">
                          <a:solidFill>
                            <a:schemeClr val="tx1"/>
                          </a:solidFill>
                          <a:latin typeface="Arial" pitchFamily="34" charset="0"/>
                          <a:cs typeface="Arial" pitchFamily="34" charset="0"/>
                        </a:rPr>
                        <a:t>Decreto 6.514/08  - Infrações e sanções administrativas ao meio ambiente</a:t>
                      </a:r>
                      <a:endParaRPr lang="pt-BR" sz="1600" b="1" dirty="0">
                        <a:solidFill>
                          <a:schemeClr val="tx1"/>
                        </a:solidFill>
                        <a:latin typeface="Arial" pitchFamily="34" charset="0"/>
                        <a:cs typeface="Arial" pitchFamily="34" charset="0"/>
                      </a:endParaRPr>
                    </a:p>
                  </a:txBody>
                  <a:tcPr/>
                </a:tc>
              </a:tr>
              <a:tr h="563868">
                <a:tc>
                  <a:txBody>
                    <a:bodyPr/>
                    <a:lstStyle/>
                    <a:p>
                      <a:pPr algn="ctr"/>
                      <a:r>
                        <a:rPr lang="pt-BR" sz="1600" b="1" u="none" dirty="0" smtClean="0">
                          <a:solidFill>
                            <a:schemeClr val="tx1"/>
                          </a:solidFill>
                          <a:effectLst/>
                          <a:latin typeface="Arial" pitchFamily="34" charset="0"/>
                          <a:cs typeface="Arial" pitchFamily="34" charset="0"/>
                        </a:rPr>
                        <a:t>2010</a:t>
                      </a:r>
                      <a:endParaRPr lang="pt-BR" sz="1600" b="1" u="none" dirty="0">
                        <a:solidFill>
                          <a:schemeClr val="tx1"/>
                        </a:solidFill>
                        <a:effectLst/>
                        <a:latin typeface="Arial" pitchFamily="34" charset="0"/>
                        <a:cs typeface="Arial" pitchFamily="34" charset="0"/>
                      </a:endParaRPr>
                    </a:p>
                  </a:txBody>
                  <a:tcPr/>
                </a:tc>
                <a:tc>
                  <a:txBody>
                    <a:bodyPr/>
                    <a:lstStyle/>
                    <a:p>
                      <a:pPr algn="ctr"/>
                      <a:r>
                        <a:rPr lang="pt-BR" sz="1600" b="1" dirty="0" smtClean="0">
                          <a:solidFill>
                            <a:schemeClr val="tx1"/>
                          </a:solidFill>
                          <a:latin typeface="Arial" pitchFamily="34" charset="0"/>
                          <a:cs typeface="Arial" pitchFamily="34" charset="0"/>
                        </a:rPr>
                        <a:t>Lei Federal nº 12.305/10</a:t>
                      </a:r>
                      <a:r>
                        <a:rPr lang="pt-BR" sz="1600" b="1" baseline="0" dirty="0" smtClean="0">
                          <a:solidFill>
                            <a:schemeClr val="tx1"/>
                          </a:solidFill>
                          <a:latin typeface="Arial" pitchFamily="34" charset="0"/>
                          <a:cs typeface="Arial" pitchFamily="34" charset="0"/>
                        </a:rPr>
                        <a:t> -</a:t>
                      </a:r>
                      <a:r>
                        <a:rPr lang="pt-BR" sz="1600" b="1" dirty="0" smtClean="0">
                          <a:solidFill>
                            <a:schemeClr val="tx1"/>
                          </a:solidFill>
                          <a:latin typeface="Arial" pitchFamily="34" charset="0"/>
                          <a:cs typeface="Arial" pitchFamily="34" charset="0"/>
                        </a:rPr>
                        <a:t> Política Nacional de Resíduos Sólidos</a:t>
                      </a:r>
                      <a:endParaRPr lang="pt-BR" sz="1600" b="1" dirty="0">
                        <a:solidFill>
                          <a:schemeClr val="tx1"/>
                        </a:solidFill>
                        <a:latin typeface="Arial" pitchFamily="34" charset="0"/>
                        <a:cs typeface="Arial" pitchFamily="34" charset="0"/>
                      </a:endParaRPr>
                    </a:p>
                  </a:txBody>
                  <a:tcPr/>
                </a:tc>
              </a:tr>
              <a:tr h="1198168">
                <a:tc>
                  <a:txBody>
                    <a:bodyPr/>
                    <a:lstStyle/>
                    <a:p>
                      <a:pPr algn="ctr"/>
                      <a:endParaRPr lang="pt-BR" sz="2000" b="1" dirty="0" smtClean="0">
                        <a:solidFill>
                          <a:schemeClr val="tx1"/>
                        </a:solidFill>
                        <a:latin typeface="Arial" pitchFamily="34" charset="0"/>
                        <a:cs typeface="Arial" pitchFamily="34" charset="0"/>
                      </a:endParaRPr>
                    </a:p>
                    <a:p>
                      <a:pPr algn="ctr"/>
                      <a:r>
                        <a:rPr lang="pt-BR" sz="2000" b="1" u="none"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2012</a:t>
                      </a:r>
                      <a:endParaRPr lang="pt-BR" sz="2000" b="1" u="none" dirty="0">
                        <a:solidFill>
                          <a:schemeClr val="tx1"/>
                        </a:solidFill>
                        <a:effectLst>
                          <a:outerShdw blurRad="38100" dist="38100" dir="2700000" algn="tl">
                            <a:srgbClr val="000000">
                              <a:alpha val="43137"/>
                            </a:srgbClr>
                          </a:outerShdw>
                        </a:effectLst>
                        <a:latin typeface="Arial" pitchFamily="34" charset="0"/>
                        <a:cs typeface="Arial" pitchFamily="34" charset="0"/>
                      </a:endParaRPr>
                    </a:p>
                  </a:txBody>
                  <a:tcPr/>
                </a:tc>
                <a:tc>
                  <a:txBody>
                    <a:bodyPr/>
                    <a:lstStyle/>
                    <a:p>
                      <a:pPr algn="ctr"/>
                      <a:endParaRPr lang="pt-BR" sz="1600" b="1" dirty="0" smtClean="0">
                        <a:solidFill>
                          <a:schemeClr val="tx1"/>
                        </a:solidFill>
                        <a:latin typeface="Arial" pitchFamily="34" charset="0"/>
                        <a:cs typeface="Arial" pitchFamily="34" charset="0"/>
                      </a:endParaRPr>
                    </a:p>
                    <a:p>
                      <a:pPr algn="ctr"/>
                      <a:r>
                        <a:rPr lang="pt-BR" sz="16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Lei Federal nº 12.651/12</a:t>
                      </a:r>
                      <a:r>
                        <a:rPr lang="pt-BR" sz="1600" b="1" baseline="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 Novo Código Florestal</a:t>
                      </a:r>
                      <a:endParaRPr lang="pt-BR" sz="16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txBody>
                  <a:tcPr/>
                </a:tc>
              </a:tr>
              <a:tr h="1460970">
                <a:tc>
                  <a:txBody>
                    <a:bodyPr/>
                    <a:lstStyle/>
                    <a:p>
                      <a:pPr algn="ctr"/>
                      <a:endParaRPr lang="pt-BR" sz="2000" b="1" dirty="0" smtClean="0">
                        <a:solidFill>
                          <a:schemeClr val="tx1"/>
                        </a:solidFill>
                        <a:latin typeface="Arial" pitchFamily="34" charset="0"/>
                        <a:cs typeface="Arial" pitchFamily="34" charset="0"/>
                      </a:endParaRPr>
                    </a:p>
                    <a:p>
                      <a:pPr algn="ctr"/>
                      <a:r>
                        <a:rPr lang="pt-BR" sz="2000" b="1" u="none"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2012</a:t>
                      </a:r>
                      <a:endParaRPr lang="pt-BR" sz="2000" b="1" u="none" dirty="0">
                        <a:solidFill>
                          <a:schemeClr val="tx1"/>
                        </a:solidFill>
                        <a:effectLst>
                          <a:outerShdw blurRad="38100" dist="38100" dir="2700000" algn="tl">
                            <a:srgbClr val="000000">
                              <a:alpha val="43137"/>
                            </a:srgbClr>
                          </a:outerShdw>
                        </a:effectLst>
                        <a:latin typeface="Arial" pitchFamily="34" charset="0"/>
                        <a:cs typeface="Arial" pitchFamily="34" charset="0"/>
                      </a:endParaRPr>
                    </a:p>
                  </a:txBody>
                  <a:tcPr/>
                </a:tc>
                <a:tc>
                  <a:txBody>
                    <a:bodyPr/>
                    <a:lstStyle/>
                    <a:p>
                      <a:pPr algn="ctr"/>
                      <a:endParaRPr lang="pt-BR" sz="1600" b="1" dirty="0" smtClean="0">
                        <a:solidFill>
                          <a:schemeClr val="tx1"/>
                        </a:solidFill>
                        <a:latin typeface="Arial" pitchFamily="34" charset="0"/>
                        <a:cs typeface="Arial" pitchFamily="34" charset="0"/>
                      </a:endParaRPr>
                    </a:p>
                    <a:p>
                      <a:pPr algn="ctr"/>
                      <a:r>
                        <a:rPr lang="pt-BR" sz="16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Decreto 7.830/12</a:t>
                      </a:r>
                      <a:r>
                        <a:rPr lang="pt-BR" sz="1600" b="1" baseline="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 R</a:t>
                      </a:r>
                      <a:r>
                        <a:rPr lang="pt-BR" sz="16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egulamenta, em parte, a Lei Federal 12.651/12.</a:t>
                      </a:r>
                      <a:endParaRPr lang="pt-BR" sz="16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txBody>
                  <a:tcPr/>
                </a:tc>
              </a:tr>
            </a:tbl>
          </a:graphicData>
        </a:graphic>
      </p:graphicFrame>
      <p:sp>
        <p:nvSpPr>
          <p:cNvPr id="5" name="Seta para a direita 4"/>
          <p:cNvSpPr/>
          <p:nvPr/>
        </p:nvSpPr>
        <p:spPr>
          <a:xfrm>
            <a:off x="755576" y="5301208"/>
            <a:ext cx="648072" cy="432048"/>
          </a:xfrm>
          <a:prstGeom prst="rightArrow">
            <a:avLst/>
          </a:prstGeom>
          <a:solidFill>
            <a:srgbClr val="FFFF00"/>
          </a:solidFill>
          <a:ln w="5715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Seta para a direita 5"/>
          <p:cNvSpPr/>
          <p:nvPr/>
        </p:nvSpPr>
        <p:spPr>
          <a:xfrm>
            <a:off x="755576" y="4077072"/>
            <a:ext cx="648072" cy="432048"/>
          </a:xfrm>
          <a:prstGeom prst="rightArrow">
            <a:avLst/>
          </a:prstGeom>
          <a:solidFill>
            <a:srgbClr val="FFFF00"/>
          </a:solidFill>
          <a:ln w="57150">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79512" y="0"/>
            <a:ext cx="8784976" cy="1323439"/>
          </a:xfrm>
          <a:prstGeom prst="rect">
            <a:avLst/>
          </a:prstGeom>
          <a:noFill/>
        </p:spPr>
        <p:txBody>
          <a:bodyPr wrap="square" rtlCol="0">
            <a:spAutoFit/>
          </a:bodyPr>
          <a:lstStyle/>
          <a:p>
            <a:pPr algn="ctr"/>
            <a:r>
              <a:rPr lang="pt-BR" sz="4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Fundamentam a inconstitucionalidade também</a:t>
            </a:r>
            <a:r>
              <a:rPr lang="pt-BR" sz="36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a:t>
            </a:r>
            <a:endParaRPr lang="pt-BR" sz="3600" b="1" i="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1340768"/>
            <a:ext cx="8964488" cy="5816977"/>
          </a:xfrm>
          <a:prstGeom prst="rect">
            <a:avLst/>
          </a:prstGeom>
          <a:noFill/>
        </p:spPr>
        <p:txBody>
          <a:bodyPr wrap="square" rtlCol="0">
            <a:spAutoFit/>
          </a:bodyPr>
          <a:lstStyle/>
          <a:p>
            <a:pPr marL="342900" indent="-342900" algn="just">
              <a:buFont typeface="Arial" pitchFamily="34" charset="0"/>
              <a:buChar char="•"/>
            </a:pPr>
            <a:r>
              <a:rPr lang="pt-BR"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O Princípio da Proibição do Retrocesso na Proteção Jurídica do direito humano e direito fundamental a um meio ambiente ecologicamente equilibrado.</a:t>
            </a:r>
          </a:p>
          <a:p>
            <a:pPr marL="342900" indent="-342900" algn="just">
              <a:buFont typeface="Arial" pitchFamily="34" charset="0"/>
              <a:buChar char="•"/>
            </a:pPr>
            <a:r>
              <a:rPr lang="pt-BR"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Violação do dever geral de Proteção Ambiental (art. 225,CF) – Preservar e Restaurar Processos Ecológicos Essenciais (art. 225, § 1º, I, CF).</a:t>
            </a:r>
          </a:p>
          <a:p>
            <a:pPr marL="342900" indent="-342900" algn="just">
              <a:buFont typeface="Arial" pitchFamily="34" charset="0"/>
              <a:buChar char="•"/>
            </a:pPr>
            <a:r>
              <a:rPr lang="pt-BR"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.Vedação de utilização de espaços especialmente protegido de modo a comprometer os atributos que justificam sua proteção (art. 225, § 1º, VIII).</a:t>
            </a:r>
          </a:p>
          <a:p>
            <a:pPr marL="342900" indent="-342900" algn="just">
              <a:buFont typeface="Arial" pitchFamily="34" charset="0"/>
              <a:buChar char="•"/>
            </a:pPr>
            <a:r>
              <a:rPr lang="pt-BR"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O ato jurídico perfeito, o direito adquirido e a coisa julgada.</a:t>
            </a:r>
          </a:p>
          <a:p>
            <a:pPr marL="342900" indent="-342900" algn="just"/>
            <a:endParaRPr lang="pt-BR"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342900" indent="-342900" algn="just">
              <a:buAutoNum type="alphaLcParenR"/>
            </a:pPr>
            <a:endParaRPr lang="pt-BR"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51520" y="2420888"/>
            <a:ext cx="8784976" cy="1015663"/>
          </a:xfrm>
          <a:prstGeom prst="rect">
            <a:avLst/>
          </a:prstGeom>
          <a:noFill/>
        </p:spPr>
        <p:txBody>
          <a:bodyPr wrap="square" rtlCol="0">
            <a:spAutoFit/>
          </a:bodyPr>
          <a:lstStyle/>
          <a:p>
            <a:pPr algn="ctr"/>
            <a:r>
              <a:rPr lang="pt-BR" sz="6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JURISPRUDÊNCIA</a:t>
            </a:r>
            <a:r>
              <a:rPr lang="pt-BR" sz="4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a:t>
            </a:r>
            <a:endParaRPr lang="pt-BR" sz="3600" b="1" i="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395536" y="764704"/>
            <a:ext cx="8423757" cy="52223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395536" y="908720"/>
            <a:ext cx="8384572" cy="50329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79512" y="1268760"/>
            <a:ext cx="8740855" cy="4032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395536" y="908720"/>
            <a:ext cx="8269236" cy="52865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cstate="print"/>
          <a:srcRect/>
          <a:stretch>
            <a:fillRect/>
          </a:stretch>
        </p:blipFill>
        <p:spPr bwMode="auto">
          <a:xfrm>
            <a:off x="1043608" y="476672"/>
            <a:ext cx="7128792" cy="60951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11560" y="1268760"/>
            <a:ext cx="8064896" cy="4247317"/>
          </a:xfrm>
          <a:prstGeom prst="rect">
            <a:avLst/>
          </a:prstGeom>
          <a:noFill/>
        </p:spPr>
        <p:txBody>
          <a:bodyPr wrap="square" rtlCol="0">
            <a:spAutoFit/>
          </a:bodyPr>
          <a:lstStyle/>
          <a:p>
            <a:pPr algn="ctr"/>
            <a:r>
              <a:rPr lang="pt-BR" sz="5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O PAPEL DO MINISTÉRIO PÚBLICO</a:t>
            </a:r>
          </a:p>
          <a:p>
            <a:pPr algn="ctr"/>
            <a:r>
              <a:rPr lang="pt-BR" sz="5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PARA A EFETIVAÇÃO DA POLÍTICA AMBIENTAL</a:t>
            </a:r>
            <a:endParaRPr lang="pt-BR" sz="54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79512" y="260648"/>
            <a:ext cx="8712968" cy="5693866"/>
          </a:xfrm>
          <a:prstGeom prst="rect">
            <a:avLst/>
          </a:prstGeom>
          <a:noFill/>
        </p:spPr>
        <p:txBody>
          <a:bodyPr wrap="square" rtlCol="0">
            <a:spAutoFit/>
          </a:bodyPr>
          <a:lstStyle/>
          <a:p>
            <a:pPr algn="just"/>
            <a:r>
              <a:rPr lang="pt-BR"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Especialmente após a Constituição Federal de 1988, o Ministério Público passou a exercer papel protagonista na defesa do meio ambiente – enquanto direito difuso.</a:t>
            </a:r>
          </a:p>
          <a:p>
            <a:pPr algn="just"/>
            <a:endParaRPr lang="pt-BR"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just"/>
            <a:r>
              <a:rPr lang="pt-BR"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Contudo, a limitação administrativa do uso de parte das propriedades –  privilegiando o interesse social e a sustentabilidade em detrimento da exploração predatória – incomodou setores economicamente relevantes e politicamente influentes, levando-os à mobilização junto ao Congresso Nacional para a alteração da legislação florestal brasileira. </a:t>
            </a:r>
            <a:endParaRPr lang="pt-BR"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6588224" y="6093296"/>
            <a:ext cx="2304256" cy="369332"/>
          </a:xfrm>
          <a:prstGeom prst="rect">
            <a:avLst/>
          </a:prstGeom>
          <a:noFill/>
        </p:spPr>
        <p:txBody>
          <a:bodyPr wrap="square" rtlCol="0">
            <a:spAutoFit/>
          </a:bodyPr>
          <a:lstStyle/>
          <a:p>
            <a:r>
              <a:rPr lang="pt-BR"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SEGUE</a:t>
            </a:r>
            <a:endParaRPr lang="pt-BR"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Seta para a direita 6"/>
          <p:cNvSpPr/>
          <p:nvPr/>
        </p:nvSpPr>
        <p:spPr>
          <a:xfrm>
            <a:off x="7596336" y="6021288"/>
            <a:ext cx="978408" cy="484632"/>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51520" y="404664"/>
            <a:ext cx="8712968" cy="5847755"/>
          </a:xfrm>
          <a:prstGeom prst="rect">
            <a:avLst/>
          </a:prstGeom>
          <a:noFill/>
        </p:spPr>
        <p:txBody>
          <a:bodyPr wrap="square" rtlCol="0">
            <a:spAutoFit/>
          </a:bodyPr>
          <a:lstStyle/>
          <a:p>
            <a:pPr algn="just"/>
            <a:r>
              <a:rPr lang="pt-BR" sz="2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O resultado foi a edição da Lei nº 12.651/2012, denominada Novo Código Florestal, que, infelizmente, ignorou a opinião pública </a:t>
            </a:r>
            <a:r>
              <a:rPr lang="pt-BR" sz="22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(Segundo pesquisa Datafolha  -http://folha.com/am929142 - 79% dos entrevistados eram contrários ao projeto da forma como foi aprovado) </a:t>
            </a:r>
            <a:r>
              <a:rPr lang="pt-BR" sz="2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 as instituições científicas mais reconhecidas do Brasil – como a Sociedade Brasileira para o Progresso da Ciência e a Academia Brasileira de Ciência, além de renomados professores da USP, ESALQ, UNESP e UFU –, consistindo em um diploma legal que acarreta graves riscos a processos ecológicos essenciais, à conservação dos biomas, ao equilíbrio ecossistêmico e à segurança da população.</a:t>
            </a:r>
          </a:p>
          <a:p>
            <a:pPr algn="just"/>
            <a:endParaRPr lang="pt-BR" sz="22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just"/>
            <a:endParaRPr lang="pt-BR" sz="22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just"/>
            <a:r>
              <a:rPr lang="pt-BR" sz="22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Com a promulgação da Lei nº 12.651, o Brasil tornou-se o primeiro país democrático a legislar um retrocesso na proteção ao meio ambiente. </a:t>
            </a:r>
            <a:endParaRPr lang="pt-BR" sz="2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51520" y="76246"/>
            <a:ext cx="8568952" cy="6863417"/>
          </a:xfrm>
          <a:prstGeom prst="rect">
            <a:avLst/>
          </a:prstGeom>
          <a:noFill/>
        </p:spPr>
        <p:txBody>
          <a:bodyPr wrap="square" rtlCol="0">
            <a:spAutoFit/>
          </a:bodyPr>
          <a:lstStyle/>
          <a:p>
            <a:pPr algn="ctr"/>
            <a:r>
              <a:rPr lang="pt-PT" sz="2800" b="1" u="sng"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RESERVA LEGAL – FUNÇÃO (art. </a:t>
            </a:r>
            <a:r>
              <a:rPr lang="pt-PT" sz="2800" b="1" u="sng" smtClean="0">
                <a:solidFill>
                  <a:srgbClr val="FFFF00"/>
                </a:solidFill>
                <a:effectLst>
                  <a:outerShdw blurRad="38100" dist="38100" dir="2700000" algn="tl">
                    <a:srgbClr val="000000">
                      <a:alpha val="43137"/>
                    </a:srgbClr>
                  </a:outerShdw>
                </a:effectLst>
                <a:latin typeface="Arial" pitchFamily="34" charset="0"/>
                <a:cs typeface="Arial" pitchFamily="34" charset="0"/>
              </a:rPr>
              <a:t>3º, III):</a:t>
            </a:r>
            <a:endParaRPr lang="pt-PT" sz="2800" b="1" u="sng"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a:p>
            <a:pPr algn="just"/>
            <a:r>
              <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As Reservas Legais tem o objetivo de garantir a preservação da biodiversidade local.  É um avanço legal na tentativa de conter o desmatamento e a pressão da agropecuária sobre as áreas de florestas e vegetação nativa. A Reserva Legal é área localizada no interior de uma propriedade, com função de assegurar o uso econômico sustentável dos recursos naturais, auxiliar a CONSERVAÇÃO e a reabilitação dos PROCESSOS ECOLÓGICOS e promover a CONSERVAÇÃO DA BIODIVERSIDADE; abrigo e a proteção de fauna silvestre e a flora nativa.</a:t>
            </a:r>
          </a:p>
          <a:p>
            <a:pPr algn="ctr"/>
            <a:r>
              <a:rPr lang="pt-PT" sz="2800" b="1" u="sng"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APP – FUNÇÃO (art. 3º, II):</a:t>
            </a:r>
            <a:endParaRPr lang="pt-BR"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a:p>
            <a:pPr algn="just"/>
            <a:r>
              <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As </a:t>
            </a:r>
            <a:r>
              <a:rPr lang="pt-BR" sz="2400" b="1"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APP’s</a:t>
            </a:r>
            <a:r>
              <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tem a </a:t>
            </a:r>
            <a:r>
              <a:rPr lang="pt-PT"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função ambiental de preservar os recursos hídricos, a paisagem, a estabilidade geológica, a biodiversidade, o fluxo gênico de fauna e flora, proteger o solo e assegurar o bem estar das populações humanas. </a:t>
            </a:r>
            <a:endParaRPr lang="pt-B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just"/>
            <a:endParaRPr lang="pt-BR" sz="24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LIQUIDEZ DOS TACS JÁ FIRMADOS PELO MP</a:t>
            </a:r>
            <a:endParaRPr lang="pt-BR"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Espaço Reservado para Conteúdo 2"/>
          <p:cNvSpPr>
            <a:spLocks noGrp="1"/>
          </p:cNvSpPr>
          <p:nvPr>
            <p:ph idx="1"/>
          </p:nvPr>
        </p:nvSpPr>
        <p:spPr>
          <a:xfrm>
            <a:off x="457200" y="1600200"/>
            <a:ext cx="8229600" cy="5141168"/>
          </a:xfrm>
        </p:spPr>
        <p:txBody>
          <a:bodyPr>
            <a:normAutofit fontScale="62500" lnSpcReduction="20000"/>
          </a:bodyPr>
          <a:lstStyle/>
          <a:p>
            <a:pPr algn="just"/>
            <a:r>
              <a:rPr lang="pt-BR" sz="3800" u="sng"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Ato jurídico perfeito</a:t>
            </a:r>
            <a:r>
              <a:rPr lang="pt-BR" sz="38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t>
            </a:r>
          </a:p>
          <a:p>
            <a:pPr algn="just"/>
            <a:endParaRPr lang="pt-BR" sz="38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just">
              <a:buNone/>
            </a:pPr>
            <a:r>
              <a:rPr lang="pt-BR" sz="38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O respeito ao ato jurídico perfeito, ao direito adquirido e à coisa julgada é inquestionável quando se está no âmbito das relações de direito privado, aplicando-se o adágio </a:t>
            </a:r>
            <a:r>
              <a:rPr lang="pt-BR" sz="3800"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tempus regit actum</a:t>
            </a:r>
            <a:r>
              <a:rPr lang="pt-BR" sz="38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Tais 	garantias dos direitos subjetivos são também oponíveis no âmbito das relações de direito público 	regidas por normas de ordem pública, como são as normas de Direito Administrativo, bem como em face da superveniência de normas de ordem pública protetivas de direitos difusos, como são as normas de direito ambiental (</a:t>
            </a:r>
            <a:r>
              <a:rPr lang="pt-BR" sz="3800"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Yatsuda</a:t>
            </a:r>
            <a:r>
              <a:rPr lang="pt-BR" sz="38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2012).</a:t>
            </a:r>
          </a:p>
          <a:p>
            <a:pPr algn="just">
              <a:buNone/>
            </a:pPr>
            <a:endParaRPr lang="pt-BR" sz="38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just"/>
            <a:r>
              <a:rPr lang="pt-BR" sz="3800" u="sng"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Segurança Jurídica.</a:t>
            </a:r>
            <a:endParaRPr lang="pt-BR" sz="3100" u="sng"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endParaRPr lang="pt-BR" sz="3100" b="1"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11560" y="1340768"/>
            <a:ext cx="8064896" cy="4247317"/>
          </a:xfrm>
          <a:prstGeom prst="rect">
            <a:avLst/>
          </a:prstGeom>
          <a:noFill/>
        </p:spPr>
        <p:txBody>
          <a:bodyPr wrap="square" rtlCol="0">
            <a:spAutoFit/>
          </a:bodyPr>
          <a:lstStyle/>
          <a:p>
            <a:pPr algn="ctr"/>
            <a:r>
              <a:rPr lang="pt-BR" sz="5400" b="1" cap="all"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BIOMAS especialmente protegidos:</a:t>
            </a:r>
          </a:p>
          <a:p>
            <a:pPr algn="ctr"/>
            <a:r>
              <a:rPr lang="pt-BR" sz="5400" b="1" cap="all"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Pampa e Mata Atlântica</a:t>
            </a:r>
            <a:endParaRPr lang="pt-BR" cap="all"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Biomas.png"/>
          <p:cNvPicPr>
            <a:picLocks noGrp="1" noChangeAspect="1"/>
          </p:cNvPicPr>
          <p:nvPr>
            <p:ph idx="1"/>
          </p:nvPr>
        </p:nvPicPr>
        <p:blipFill>
          <a:blip r:embed="rId2" cstate="print"/>
          <a:stretch>
            <a:fillRect/>
          </a:stretch>
        </p:blipFill>
        <p:spPr>
          <a:xfrm>
            <a:off x="323528" y="112427"/>
            <a:ext cx="8568952" cy="6689360"/>
          </a:xfrm>
        </p:spPr>
      </p:pic>
      <p:pic>
        <p:nvPicPr>
          <p:cNvPr id="1026" name="Picture 2" descr="E:\Users\rovena\Bioma1.png"/>
          <p:cNvPicPr>
            <a:picLocks noChangeAspect="1" noChangeArrowheads="1"/>
          </p:cNvPicPr>
          <p:nvPr/>
        </p:nvPicPr>
        <p:blipFill>
          <a:blip r:embed="rId3" cstate="print"/>
          <a:srcRect/>
          <a:stretch>
            <a:fillRect/>
          </a:stretch>
        </p:blipFill>
        <p:spPr bwMode="auto">
          <a:xfrm>
            <a:off x="7020272" y="4221088"/>
            <a:ext cx="1867437" cy="2568745"/>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Bioma.jpg"/>
          <p:cNvPicPr>
            <a:picLocks noChangeAspect="1"/>
          </p:cNvPicPr>
          <p:nvPr/>
        </p:nvPicPr>
        <p:blipFill>
          <a:blip r:embed="rId2" cstate="print"/>
          <a:stretch>
            <a:fillRect/>
          </a:stretch>
        </p:blipFill>
        <p:spPr>
          <a:xfrm>
            <a:off x="955941" y="188640"/>
            <a:ext cx="7253269" cy="6541953"/>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764704"/>
            <a:ext cx="8445624" cy="5904656"/>
          </a:xfrm>
        </p:spPr>
        <p:txBody>
          <a:bodyPr>
            <a:normAutofit fontScale="92500" lnSpcReduction="20000"/>
          </a:bodyPr>
          <a:lstStyle/>
          <a:p>
            <a:pPr algn="just"/>
            <a:r>
              <a:rPr lang="pt-BR"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Bioma Mata Atlântica</a:t>
            </a:r>
            <a:r>
              <a:rPr lang="pt-BR"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Lei 11.428/2006 (Regulamento Decreto nº 6.660/2008) – Lei especial prevalece em detrimento da Lei geral.</a:t>
            </a:r>
          </a:p>
          <a:p>
            <a:pPr algn="just"/>
            <a:endParaRPr lang="pt-BR"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just"/>
            <a:r>
              <a:rPr lang="pt-BR"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Bioma Pampa: </a:t>
            </a:r>
            <a:r>
              <a:rPr lang="pt-BR" b="1" u="sng"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Polêmico</a:t>
            </a:r>
            <a:r>
              <a:rPr lang="pt-BR"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a:t>
            </a:r>
          </a:p>
          <a:p>
            <a:pPr algn="just"/>
            <a:endParaRPr lang="pt-BR"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lvl="1" algn="just"/>
            <a:r>
              <a:rPr lang="pt-BR"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Audiência Pública para tratar do Bioma organizada pelo CNMP, que orientou o MP/RS a imprimir esforços na criação de uma Promotoria Regional do Bioma Pampa (a minuta do Projeto já está para análise do PGJ)</a:t>
            </a:r>
          </a:p>
          <a:p>
            <a:pPr lvl="1" algn="just"/>
            <a:endParaRPr lang="pt-BR"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lvl="1" algn="just"/>
            <a:r>
              <a:rPr lang="pt-BR"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Decreto Estadual 51.882/2014 - reconhece o índice de Conservação dos Campos Nativos</a:t>
            </a:r>
          </a:p>
          <a:p>
            <a:pPr lvl="1" algn="just"/>
            <a:endParaRPr lang="pt-BR" dirty="0" smtClean="0"/>
          </a:p>
          <a:p>
            <a:pPr algn="just"/>
            <a:endParaRPr lang="pt-BR"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95536" y="2132856"/>
            <a:ext cx="8568952" cy="2308324"/>
          </a:xfrm>
          <a:prstGeom prst="rect">
            <a:avLst/>
          </a:prstGeom>
          <a:noFill/>
        </p:spPr>
        <p:txBody>
          <a:bodyPr wrap="square" rtlCol="0">
            <a:spAutoFit/>
          </a:bodyPr>
          <a:lstStyle/>
          <a:p>
            <a:pPr algn="ctr"/>
            <a:r>
              <a:rPr lang="pt-BR" sz="4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Obrigado.</a:t>
            </a:r>
          </a:p>
          <a:p>
            <a:pPr algn="ctr"/>
            <a:endParaRPr lang="pt-BR" sz="4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a:p>
            <a:pPr algn="ctr"/>
            <a:r>
              <a:rPr lang="pt-BR" sz="4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caoma@mprs.mp.br</a:t>
            </a:r>
            <a:endParaRPr lang="pt-BR" sz="48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95536" y="1412776"/>
            <a:ext cx="8568952" cy="3785652"/>
          </a:xfrm>
          <a:prstGeom prst="rect">
            <a:avLst/>
          </a:prstGeom>
          <a:noFill/>
        </p:spPr>
        <p:txBody>
          <a:bodyPr wrap="square" rtlCol="0">
            <a:spAutoFit/>
          </a:bodyPr>
          <a:lstStyle/>
          <a:p>
            <a:pPr algn="ctr"/>
            <a:r>
              <a:rPr lang="pt-BR" sz="4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Análise  das principais mudanças que a Lei Federal nº 12.651/12  trouxe ao ordenamento jurídico ambiental</a:t>
            </a:r>
            <a:endParaRPr lang="pt-BR" sz="48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539552" y="1196752"/>
            <a:ext cx="8064896" cy="4524315"/>
          </a:xfrm>
          <a:prstGeom prst="rect">
            <a:avLst/>
          </a:prstGeom>
          <a:noFill/>
        </p:spPr>
        <p:txBody>
          <a:bodyPr wrap="square" rtlCol="0">
            <a:spAutoFit/>
          </a:bodyPr>
          <a:lstStyle/>
          <a:p>
            <a:pPr algn="ctr"/>
            <a:r>
              <a:rPr lang="pt-BR" sz="5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EM RELAÇÃO ÀS ÁREAS DE PRESERVAÇÃO PERMANENTE</a:t>
            </a:r>
          </a:p>
          <a:p>
            <a:pPr algn="ctr"/>
            <a:r>
              <a:rPr lang="pt-BR" sz="5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a:t>
            </a:r>
            <a:r>
              <a:rPr lang="pt-BR" sz="5400" b="1" dirty="0" err="1" smtClean="0">
                <a:solidFill>
                  <a:srgbClr val="FFFF00"/>
                </a:solidFill>
                <a:effectLst>
                  <a:outerShdw blurRad="38100" dist="38100" dir="2700000" algn="tl">
                    <a:srgbClr val="000000">
                      <a:alpha val="43137"/>
                    </a:srgbClr>
                  </a:outerShdw>
                </a:effectLst>
                <a:latin typeface="Arial" pitchFamily="34" charset="0"/>
                <a:cs typeface="Arial" pitchFamily="34" charset="0"/>
              </a:rPr>
              <a:t>APP’s</a:t>
            </a:r>
            <a:r>
              <a:rPr lang="pt-BR" sz="5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a:t>
            </a:r>
            <a:endParaRPr lang="pt-BR"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a:p>
            <a:endParaRPr lang="pt-B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51520" y="302359"/>
            <a:ext cx="8712968" cy="7171194"/>
          </a:xfrm>
          <a:prstGeom prst="rect">
            <a:avLst/>
          </a:prstGeom>
          <a:noFill/>
        </p:spPr>
        <p:txBody>
          <a:bodyPr wrap="square" rtlCol="0">
            <a:spAutoFit/>
          </a:bodyPr>
          <a:lstStyle/>
          <a:p>
            <a:pPr algn="just"/>
            <a:r>
              <a:rPr lang="pt-BR" sz="2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1) AS </a:t>
            </a:r>
            <a:r>
              <a:rPr lang="pt-BR" sz="2000" b="1" dirty="0" err="1" smtClean="0">
                <a:solidFill>
                  <a:srgbClr val="FFFF00"/>
                </a:solidFill>
                <a:effectLst>
                  <a:outerShdw blurRad="38100" dist="38100" dir="2700000" algn="tl">
                    <a:srgbClr val="000000">
                      <a:alpha val="43137"/>
                    </a:srgbClr>
                  </a:outerShdw>
                </a:effectLst>
                <a:latin typeface="Arial" pitchFamily="34" charset="0"/>
                <a:cs typeface="Arial" pitchFamily="34" charset="0"/>
              </a:rPr>
              <a:t>APP’S</a:t>
            </a:r>
            <a:r>
              <a:rPr lang="pt-BR" sz="2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ÀS MARGENS DOS CURSOS D’ÁGUA PASSARAM A SER MEDIDAS A PARTIR DA BORDA DA CALHA DO LEITO REGULAR E NÃO DO SEU NÍVEL MAIS ALTO, </a:t>
            </a:r>
            <a:r>
              <a:rPr lang="pt-BR" sz="2000" b="1" u="sng"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AS METRAGENS CONTINUAM AS MESMAS</a:t>
            </a:r>
            <a:r>
              <a:rPr lang="pt-BR" sz="2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a:t>
            </a:r>
          </a:p>
          <a:p>
            <a:pPr algn="just"/>
            <a:endParaRPr lang="pt-BR"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just"/>
            <a:r>
              <a:rPr lang="pt-BR" sz="20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Art. 4° Considera-se Área de Preservação Permanente, em zonas rurais ou urbanas, para os efeitos desta Lei:</a:t>
            </a:r>
          </a:p>
          <a:p>
            <a:pPr algn="just"/>
            <a:endParaRPr lang="pt-BR" sz="20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just"/>
            <a:r>
              <a:rPr lang="pt-BR" sz="20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 - as faixas marginais de qualquer curso d’água natural perene e intermitente, excluídos os efêmeros, desde a borda da calha do leito regular, em largura mínima de:</a:t>
            </a:r>
          </a:p>
          <a:p>
            <a:pPr algn="just"/>
            <a:r>
              <a:rPr lang="pt-BR" sz="20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 30 (trinta) metros, para os cursos d’água de menos de 10 (dez) metros de largura;</a:t>
            </a:r>
          </a:p>
          <a:p>
            <a:pPr algn="just"/>
            <a:r>
              <a:rPr lang="pt-BR" sz="20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b) 50 (cinquenta) metros, para os cursos d’água que tenham de 10 (dez) a 50 (cinquenta) metros de largura;</a:t>
            </a:r>
          </a:p>
          <a:p>
            <a:pPr algn="just"/>
            <a:r>
              <a:rPr lang="pt-BR" sz="20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 100 (cem) metros, para os cursos d’água que tenham de 50 (cinquenta) a 200 (duzentos) metros de largura;</a:t>
            </a:r>
          </a:p>
          <a:p>
            <a:pPr algn="just"/>
            <a:r>
              <a:rPr lang="pt-BR" sz="20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 200 (duzentos) metros, para os cursos d’água que tenham de 200 (duzentos) a 600 (seiscentos) metros de largura;</a:t>
            </a:r>
          </a:p>
          <a:p>
            <a:pPr algn="just"/>
            <a:r>
              <a:rPr lang="pt-BR" sz="20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 500 (quinhentos) metros, para os cursos d’água que tenham largura superior a 600 (seiscentos) metros;</a:t>
            </a:r>
          </a:p>
          <a:p>
            <a:pPr algn="just"/>
            <a:endParaRPr lang="pt-BR" sz="20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just"/>
            <a:endParaRPr lang="pt-BR"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2552</TotalTime>
  <Words>5448</Words>
  <Application>Microsoft Office PowerPoint</Application>
  <PresentationFormat>Apresentação na tela (4:3)</PresentationFormat>
  <Paragraphs>323</Paragraphs>
  <Slides>65</Slides>
  <Notes>3</Notes>
  <HiddenSlides>0</HiddenSlides>
  <MMClips>0</MMClips>
  <ScaleCrop>false</ScaleCrop>
  <HeadingPairs>
    <vt:vector size="4" baseType="variant">
      <vt:variant>
        <vt:lpstr>Tema</vt:lpstr>
      </vt:variant>
      <vt:variant>
        <vt:i4>1</vt:i4>
      </vt:variant>
      <vt:variant>
        <vt:lpstr>Títulos de slides</vt:lpstr>
      </vt:variant>
      <vt:variant>
        <vt:i4>65</vt:i4>
      </vt:variant>
    </vt:vector>
  </HeadingPairs>
  <TitlesOfParts>
    <vt:vector size="66"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“BENEFÍCIOS” PARA A ÁREA URBANA A TÍTULO DE EXCEÇÃO</vt:lpstr>
      <vt:lpstr>Slide 27</vt:lpstr>
      <vt:lpstr>Slide 28</vt:lpstr>
      <vt:lpstr>Particularidades da regularização fundiária de interesse específico: </vt:lpstr>
      <vt:lpstr>Slide 30</vt:lpstr>
      <vt:lpstr>Slide 31</vt:lpstr>
      <vt:lpstr>Slide 32</vt:lpstr>
      <vt:lpstr>Slide 33</vt:lpstr>
      <vt:lpstr>Slide 34</vt:lpstr>
      <vt:lpstr>Slide 35</vt:lpstr>
      <vt:lpstr>Slide 36</vt:lpstr>
      <vt:lpstr>Slide 37</vt:lpstr>
      <vt:lpstr>Slide 38</vt:lpstr>
      <vt:lpstr>Slide 39</vt:lpstr>
      <vt:lpstr>Slide 40</vt:lpstr>
      <vt:lpstr>PROBLEMAS IDENTIFICADOS: </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LIQUIDEZ DOS TACS JÁ FIRMADOS PELO MP</vt:lpstr>
      <vt:lpstr>Slide 61</vt:lpstr>
      <vt:lpstr>Slide 62</vt:lpstr>
      <vt:lpstr>Slide 63</vt:lpstr>
      <vt:lpstr>Slide 64</vt:lpstr>
      <vt:lpstr>Slide 65</vt:lpstr>
    </vt:vector>
  </TitlesOfParts>
  <Company>Ministério Público - 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Divisão de Informática</dc:creator>
  <cp:lastModifiedBy>CAOMA-C.PAGANELLA</cp:lastModifiedBy>
  <cp:revision>182</cp:revision>
  <dcterms:created xsi:type="dcterms:W3CDTF">2014-10-10T16:43:29Z</dcterms:created>
  <dcterms:modified xsi:type="dcterms:W3CDTF">2014-10-30T15:59:02Z</dcterms:modified>
</cp:coreProperties>
</file>