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81" r:id="rId4"/>
    <p:sldId id="282" r:id="rId5"/>
    <p:sldId id="283" r:id="rId6"/>
    <p:sldId id="258" r:id="rId7"/>
    <p:sldId id="267" r:id="rId8"/>
    <p:sldId id="262" r:id="rId9"/>
    <p:sldId id="266" r:id="rId10"/>
    <p:sldId id="264" r:id="rId11"/>
    <p:sldId id="265" r:id="rId12"/>
    <p:sldId id="285" r:id="rId13"/>
    <p:sldId id="259" r:id="rId14"/>
    <p:sldId id="260" r:id="rId15"/>
    <p:sldId id="261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6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660"/>
  </p:normalViewPr>
  <p:slideViewPr>
    <p:cSldViewPr>
      <p:cViewPr varScale="1">
        <p:scale>
          <a:sx n="52" d="100"/>
          <a:sy n="52" d="100"/>
        </p:scale>
        <p:origin x="-1027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50AD1-D63C-4F4E-B61E-9254A68513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B1087-A60B-4F00-81B8-586C1ABE12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BA6B7-F172-42D9-83DD-189D11BC29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28209-697D-40CA-AA0F-29881FDB7A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0EEEF-2F0E-4143-91EF-DB8897B2B1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3F48C-BD23-4425-9BD2-864E92E912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7EAB2-03C8-4185-9C18-E3DB955871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F50C1-F359-42F9-BA9F-4EE80927E9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FABDD-059C-4977-BC7D-26DD4B59E2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37D76-840F-4AB8-A04E-A784551CC8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A5384-78FC-4710-BDEE-473580717A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7722279-02F5-4B9B-ADE3-BF85182ADC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-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4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022350" y="1268413"/>
            <a:ext cx="8229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187450" y="274638"/>
            <a:ext cx="77057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rgbClr val="FFC000"/>
                </a:solidFill>
              </a:rPr>
              <a:t>Controle Fitossanitário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11188" y="2205038"/>
            <a:ext cx="8785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chemeClr val="bg1"/>
                </a:solidFill>
              </a:rPr>
              <a:t>Receituário Agronômico</a:t>
            </a:r>
          </a:p>
          <a:p>
            <a:pPr algn="ctr"/>
            <a:endParaRPr lang="pt-BR" sz="3600" b="1">
              <a:solidFill>
                <a:schemeClr val="bg1"/>
              </a:solidFill>
            </a:endParaRPr>
          </a:p>
          <a:p>
            <a:pPr algn="ctr"/>
            <a:r>
              <a:rPr lang="pt-BR" sz="2400" b="1">
                <a:solidFill>
                  <a:schemeClr val="bg1"/>
                </a:solidFill>
              </a:rPr>
              <a:t>Demandas Técnicas X  Exigências Legais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221288" y="4508500"/>
            <a:ext cx="431958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600" b="1" i="1">
                <a:solidFill>
                  <a:schemeClr val="bg1"/>
                </a:solidFill>
              </a:rPr>
              <a:t>Engº Agrº Irineu Zambaldi</a:t>
            </a:r>
          </a:p>
          <a:p>
            <a:r>
              <a:rPr lang="pt-BR" sz="1600" b="1" i="1">
                <a:solidFill>
                  <a:schemeClr val="bg1"/>
                </a:solidFill>
              </a:rPr>
              <a:t>Conselheiro CREA-PR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>
                <a:solidFill>
                  <a:srgbClr val="FFC000"/>
                </a:solidFill>
              </a:rPr>
              <a:t>Desafios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55650" y="1700213"/>
            <a:ext cx="83883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4500"/>
              </a:lnSpc>
              <a:spcBef>
                <a:spcPct val="20000"/>
              </a:spcBef>
              <a:buFontTx/>
              <a:buChar char="•"/>
              <a:defRPr/>
            </a:pPr>
            <a:r>
              <a:rPr lang="pt-BR" sz="3200" b="1" dirty="0">
                <a:solidFill>
                  <a:schemeClr val="bg1">
                    <a:lumMod val="95000"/>
                  </a:schemeClr>
                </a:solidFill>
              </a:rPr>
              <a:t>Bus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ca por novos mecanismos de ação </a:t>
            </a:r>
            <a:endParaRPr lang="pt-BR" sz="2800" b="1" dirty="0">
              <a:solidFill>
                <a:schemeClr val="bg1">
                  <a:lumMod val="95000"/>
                </a:schemeClr>
              </a:solidFill>
            </a:endParaRPr>
          </a:p>
          <a:p>
            <a:pPr marL="342900" indent="-342900">
              <a:lnSpc>
                <a:spcPts val="4500"/>
              </a:lnSpc>
              <a:spcBef>
                <a:spcPct val="20000"/>
              </a:spcBef>
              <a:buFontTx/>
              <a:buChar char="•"/>
              <a:defRPr/>
            </a:pP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Pouco 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investimento das empresas em novos  princípios ativos. Tempo para lançamento (10 a 12 anos)  e custos elevados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marL="342900" indent="-342900">
              <a:lnSpc>
                <a:spcPts val="4500"/>
              </a:lnSpc>
              <a:spcBef>
                <a:spcPct val="20000"/>
              </a:spcBef>
              <a:buFontTx/>
              <a:buChar char="•"/>
              <a:defRPr/>
            </a:pP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Necessidade 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de conhecimento profissional </a:t>
            </a:r>
            <a:endParaRPr lang="pt-BR" sz="2800" b="1" dirty="0">
              <a:solidFill>
                <a:schemeClr val="bg1">
                  <a:lumMod val="95000"/>
                </a:schemeClr>
              </a:solidFill>
            </a:endParaRPr>
          </a:p>
          <a:p>
            <a:pPr marL="342900" indent="-342900">
              <a:lnSpc>
                <a:spcPts val="4500"/>
              </a:lnSpc>
              <a:spcBef>
                <a:spcPct val="20000"/>
              </a:spcBef>
              <a:buFontTx/>
              <a:buChar char="•"/>
              <a:defRPr/>
            </a:pP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Específico 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Ex carryover diclosulam 200 dias para a próxima cultura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Manejo de Soja </a:t>
            </a:r>
          </a:p>
          <a:p>
            <a:pPr algn="ctr"/>
            <a:r>
              <a:rPr lang="pt-BR" sz="4000" b="1">
                <a:solidFill>
                  <a:srgbClr val="FFC000"/>
                </a:solidFill>
              </a:rPr>
              <a:t>e Milho Voluntários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539750" y="2492375"/>
            <a:ext cx="8785225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Soja transgênico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Milho transgênico expectativa de 100% rr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Vazio sanitário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Manejo em segunda safra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Como manejar sem o paraquat?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80645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>
                <a:solidFill>
                  <a:srgbClr val="FFC000"/>
                </a:solidFill>
              </a:rPr>
              <a:t>AÇÃO EDUCATIVA PR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914400" y="1341438"/>
            <a:ext cx="8229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</a:t>
            </a: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16013" y="1196975"/>
            <a:ext cx="8027987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defRPr/>
            </a:pPr>
            <a:r>
              <a:rPr lang="pt-BR" sz="3200" b="1" dirty="0">
                <a:solidFill>
                  <a:schemeClr val="bg1">
                    <a:lumMod val="95000"/>
                  </a:schemeClr>
                </a:solidFill>
              </a:rPr>
              <a:t>M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ANUAL DE ORIENTAÇÃO SOBRE RECEITUÁRIO AGRONÔMICO USO E COMÉRCIO DE AGROTÓXICOS</a:t>
            </a:r>
          </a:p>
          <a:p>
            <a:pPr>
              <a:defRPr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defRPr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defRPr/>
            </a:pP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Trabalho de vários anos – entidades – profissionais experientes</a:t>
            </a:r>
          </a:p>
          <a:p>
            <a:pPr>
              <a:defRPr/>
            </a:pPr>
            <a:endParaRPr lang="pt-BR" sz="2400" b="1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defRPr/>
            </a:pP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Permite ao profissional melhor entendimento e evitar erros</a:t>
            </a:r>
            <a:r>
              <a:rPr lang="pt-BR" sz="2400" b="1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pt-BR" sz="2400" b="1" dirty="0">
              <a:solidFill>
                <a:schemeClr val="accent2">
                  <a:lumMod val="60000"/>
                  <a:lumOff val="40000"/>
                </a:schemeClr>
              </a:solidFill>
              <a:hlinkClick r:id="rId3"/>
            </a:endParaRPr>
          </a:p>
          <a:p>
            <a:pPr algn="ctr">
              <a:defRPr/>
            </a:pPr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hlinkClick r:id="rId3"/>
              </a:rPr>
              <a:t>http://www.crea-</a:t>
            </a: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pr.org.br/index.</a:t>
            </a:r>
            <a:r>
              <a:rPr lang="pt-BR" sz="2400" b="1" dirty="0" err="1">
                <a:solidFill>
                  <a:schemeClr val="bg1">
                    <a:lumMod val="95000"/>
                  </a:schemeClr>
                </a:solidFill>
              </a:rPr>
              <a:t>php</a:t>
            </a: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?</a:t>
            </a:r>
            <a:r>
              <a:rPr lang="pt-BR" sz="2400" b="1" dirty="0" err="1">
                <a:solidFill>
                  <a:schemeClr val="bg1">
                    <a:lumMod val="95000"/>
                  </a:schemeClr>
                </a:solidFill>
              </a:rPr>
              <a:t>option</a:t>
            </a: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=</a:t>
            </a:r>
            <a:r>
              <a:rPr lang="pt-BR" sz="2400" b="1" dirty="0" err="1">
                <a:solidFill>
                  <a:schemeClr val="bg1">
                    <a:lumMod val="95000"/>
                  </a:schemeClr>
                </a:solidFill>
              </a:rPr>
              <a:t>com_phocadownload&amp;view</a:t>
            </a: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=</a:t>
            </a:r>
            <a:r>
              <a:rPr lang="pt-BR" sz="2400" b="1" dirty="0" err="1">
                <a:solidFill>
                  <a:schemeClr val="bg1">
                    <a:lumMod val="95000"/>
                  </a:schemeClr>
                </a:solidFill>
              </a:rPr>
              <a:t>category&amp;id</a:t>
            </a: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=42:</a:t>
            </a:r>
            <a:r>
              <a:rPr lang="pt-BR" sz="2400" b="1" dirty="0" err="1">
                <a:solidFill>
                  <a:schemeClr val="bg1">
                    <a:lumMod val="95000"/>
                  </a:schemeClr>
                </a:solidFill>
              </a:rPr>
              <a:t>manuais&amp;Itemid</a:t>
            </a: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=95</a:t>
            </a:r>
            <a:endParaRPr lang="pt-BR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23850" y="12684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Grupo Cereais de Inverno</a:t>
            </a:r>
          </a:p>
        </p:txBody>
      </p:sp>
      <p:pic>
        <p:nvPicPr>
          <p:cNvPr id="20483" name="Picture 4" descr="ANd9GcTp2R3HBnzW9CoUlb0RHLjDvDMiu9jKxm1iXOh35H0HjrcSmIm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989138"/>
            <a:ext cx="2376488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5" descr="ANd9GcT5Ypku9d7_qZKDmsnkHV69b0V-um8g9Q6S-V5g68evF0Q9wRoNg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1987550"/>
            <a:ext cx="2016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6" descr="ANd9GcSXWKgfixFFF3emjp2b9ln5P8Xz4UWQjIjxPVhsr15kXBqE1RZwS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1989138"/>
            <a:ext cx="2160588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 descr="ANd9GcQTgZzz-jdFI5SMwbY7sMyrJ0GksUvWiyTdTrh3VZBq8jTJamn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450" y="4292600"/>
            <a:ext cx="24034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8" descr="ANd9GcRgjaGVPiXk_UpW-PeH0G_z0YdrvKlmfeAN5S2Apbd57i3TdQn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325" y="4437063"/>
            <a:ext cx="2303463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9" descr="ANd9GcTjqFQnbflCIAnI-awEaFuBS8l5ziPAqP0zXdsxbO8mOuWOJp9PW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838" y="4365625"/>
            <a:ext cx="208756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611188" y="0"/>
            <a:ext cx="8532812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b="1">
                <a:solidFill>
                  <a:srgbClr val="FFC000"/>
                </a:solidFill>
              </a:rPr>
              <a:t>CSFI</a:t>
            </a:r>
          </a:p>
          <a:p>
            <a:pPr algn="ctr"/>
            <a:r>
              <a:rPr lang="pt-BR" sz="2800" b="1">
                <a:solidFill>
                  <a:srgbClr val="FFC000"/>
                </a:solidFill>
              </a:rPr>
              <a:t>  Culturas com Suporte Fitossanitário Insuficiente</a:t>
            </a:r>
            <a:r>
              <a:rPr lang="pt-BR" sz="2400" b="1">
                <a:solidFill>
                  <a:srgbClr val="FFC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1258888" y="3429000"/>
            <a:ext cx="28082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Nabo Forrageiro</a:t>
            </a:r>
          </a:p>
        </p:txBody>
      </p:sp>
      <p:pic>
        <p:nvPicPr>
          <p:cNvPr id="21507" name="Picture 4" descr="ANd9GcS_U83hF46QCf2iYChGbAc_Ss4M4uTK1EALbepxNB7u3EdxEC7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700213"/>
            <a:ext cx="24511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5" descr="ANd9GcQDVoNkHco6xBFsJXo_UmnbXVKX24uRXCMggOhi-n2FWeMV5wl24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1700213"/>
            <a:ext cx="2451100" cy="1657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3851275" y="3429000"/>
            <a:ext cx="28082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Brachiária ruziziensis</a:t>
            </a:r>
          </a:p>
        </p:txBody>
      </p:sp>
      <p:pic>
        <p:nvPicPr>
          <p:cNvPr id="21510" name="Picture 7" descr="ANd9GcRRTqsOByyoXOxPdItTEoAerU8Ml4YVFrQlNgZC2751_6Valn4ZQ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4425" y="3933825"/>
            <a:ext cx="2451100" cy="21558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1185863" y="6165850"/>
            <a:ext cx="28082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Tremoço </a:t>
            </a:r>
          </a:p>
        </p:txBody>
      </p:sp>
      <p:pic>
        <p:nvPicPr>
          <p:cNvPr id="21512" name="Picture 9" descr="ervilhaca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275" y="3933825"/>
            <a:ext cx="2451100" cy="2139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3419475" y="6165850"/>
            <a:ext cx="28082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              Ervilhaca</a:t>
            </a:r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80645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rgbClr val="FFC000"/>
                </a:solidFill>
              </a:rPr>
              <a:t>Grupo Adubação de Cobertura</a:t>
            </a:r>
          </a:p>
        </p:txBody>
      </p:sp>
      <p:pic>
        <p:nvPicPr>
          <p:cNvPr id="21515" name="Picture 12" descr="ANd9GcStUudZAwSrwHq0ycvjuBMMK3eJNPSErnak8yHobjk9DrohpYI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125" y="1712913"/>
            <a:ext cx="2451100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7308850" y="3429000"/>
            <a:ext cx="12239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Milheto</a:t>
            </a:r>
          </a:p>
        </p:txBody>
      </p:sp>
      <p:pic>
        <p:nvPicPr>
          <p:cNvPr id="21517" name="Picture 14" descr="ANd9GcRutWe5V2L5SnYYAg__R_DdfRHyouJvhbMJo13xZKQ9189YCX4z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59563" y="3933825"/>
            <a:ext cx="245110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7092950" y="6175375"/>
            <a:ext cx="28082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Crotalária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806450" y="0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>
                <a:solidFill>
                  <a:schemeClr val="bg1"/>
                </a:solidFill>
              </a:rPr>
              <a:t>CSFI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022350" y="2492375"/>
            <a:ext cx="79422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1.</a:t>
            </a:r>
            <a:r>
              <a:rPr lang="pt-BR" sz="2000" b="1">
                <a:solidFill>
                  <a:schemeClr val="bg1"/>
                </a:solidFill>
              </a:rPr>
              <a:t> </a:t>
            </a:r>
            <a:r>
              <a:rPr lang="pt-BR" sz="2400" b="1">
                <a:solidFill>
                  <a:schemeClr val="bg1"/>
                </a:solidFill>
              </a:rPr>
              <a:t>Câmara Setorial de Cereais de Inverno e Comitê Técnico de Assessoramento de Agrotóxicos - CTA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2. Criação do Grupo Cereais de Inverno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3. Criação do Grupo Adubação de Cobertura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4. Elaboração da Instrução Normativa Conjunta Nº 2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5. Associações de Produtores, Cooperativas – acionam empresas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6. Empresas solicitam inclusão da CSFI nos rótulos dos produtos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116013" y="1052513"/>
            <a:ext cx="8424862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3600" b="1">
                <a:solidFill>
                  <a:srgbClr val="FFC000"/>
                </a:solidFill>
              </a:rPr>
              <a:t>Culturas com Suporte Fitossanitário         </a:t>
            </a:r>
          </a:p>
          <a:p>
            <a:r>
              <a:rPr lang="pt-BR" sz="3600" b="1">
                <a:solidFill>
                  <a:srgbClr val="FFC000"/>
                </a:solidFill>
              </a:rPr>
              <a:t>		Insuficiente - Grãos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9388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1" y="1484313"/>
            <a:ext cx="91440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/>
            </a:pPr>
            <a:r>
              <a:rPr lang="pt-BR" sz="2400" b="1" dirty="0">
                <a:solidFill>
                  <a:schemeClr val="bg1"/>
                </a:solidFill>
              </a:rPr>
              <a:t>O agricultor é incapaz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 startAt="2"/>
            </a:pPr>
            <a:r>
              <a:rPr lang="pt-BR" sz="2400" b="1" dirty="0" smtClean="0">
                <a:solidFill>
                  <a:schemeClr val="bg1"/>
                </a:solidFill>
              </a:rPr>
              <a:t>Receita é </a:t>
            </a:r>
            <a:r>
              <a:rPr lang="pt-BR" sz="2400" b="1" dirty="0">
                <a:solidFill>
                  <a:schemeClr val="bg1"/>
                </a:solidFill>
              </a:rPr>
              <a:t>tratada como se fosse o primeiro </a:t>
            </a:r>
            <a:r>
              <a:rPr lang="pt-BR" sz="2400" b="1" dirty="0" smtClean="0">
                <a:solidFill>
                  <a:schemeClr val="bg1"/>
                </a:solidFill>
              </a:rPr>
              <a:t>uso...</a:t>
            </a: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 startAt="4"/>
            </a:pPr>
            <a:r>
              <a:rPr lang="pt-BR" sz="2400" b="1" dirty="0">
                <a:solidFill>
                  <a:schemeClr val="bg1"/>
                </a:solidFill>
              </a:rPr>
              <a:t>Todo emissor é suspeito até prova em contrário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 startAt="5"/>
            </a:pPr>
            <a:r>
              <a:rPr lang="pt-BR" sz="2400" b="1" dirty="0">
                <a:solidFill>
                  <a:schemeClr val="bg1"/>
                </a:solidFill>
              </a:rPr>
              <a:t>A receita é para reduzir o uso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 startAt="6"/>
            </a:pPr>
            <a:r>
              <a:rPr lang="pt-BR" sz="2400" b="1" dirty="0">
                <a:solidFill>
                  <a:schemeClr val="bg1"/>
                </a:solidFill>
              </a:rPr>
              <a:t>Devemos focar na receita – ponto chave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 startAt="7"/>
            </a:pPr>
            <a:r>
              <a:rPr lang="pt-BR" sz="2400" b="1" dirty="0">
                <a:solidFill>
                  <a:schemeClr val="bg1"/>
                </a:solidFill>
              </a:rPr>
              <a:t>O conteúdo da receita deve ser padronizado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 startAt="8"/>
            </a:pPr>
            <a:r>
              <a:rPr lang="pt-BR" sz="2400" b="1" dirty="0">
                <a:solidFill>
                  <a:schemeClr val="bg1"/>
                </a:solidFill>
              </a:rPr>
              <a:t>O diagnóstico é impossível sem a cultura instalada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  <a:buFontTx/>
              <a:buAutoNum type="arabicPeriod" startAt="9"/>
            </a:pPr>
            <a:r>
              <a:rPr lang="pt-BR" sz="2400" b="1" dirty="0">
                <a:solidFill>
                  <a:schemeClr val="bg1"/>
                </a:solidFill>
              </a:rPr>
              <a:t>A compra antecipada é um erro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10.    A dose  de registro é sagrada</a:t>
            </a: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258888" y="274638"/>
            <a:ext cx="74168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Princípios Legalistas no Receituário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975" y="-171450"/>
            <a:ext cx="9324975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806450" y="0"/>
            <a:ext cx="82296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>
                <a:solidFill>
                  <a:srgbClr val="FFC000"/>
                </a:solidFill>
              </a:rPr>
              <a:t>Consequências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684213" y="1412875"/>
            <a:ext cx="8459787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000" b="1" dirty="0">
                <a:solidFill>
                  <a:schemeClr val="bg1"/>
                </a:solidFill>
              </a:rPr>
              <a:t>1. </a:t>
            </a:r>
            <a:r>
              <a:rPr lang="pt-BR" sz="2400" b="1" dirty="0">
                <a:solidFill>
                  <a:schemeClr val="bg1"/>
                </a:solidFill>
              </a:rPr>
              <a:t>Insegurança dos emissores.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2. A receita tem que ser informatizada. 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     </a:t>
            </a:r>
            <a:r>
              <a:rPr lang="pt-BR" sz="2400" b="1" i="1" dirty="0">
                <a:solidFill>
                  <a:schemeClr val="bg1"/>
                </a:solidFill>
              </a:rPr>
              <a:t>- A fiscalização é informatizada.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3. Redução de emissores ao mínimo 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    – </a:t>
            </a:r>
            <a:r>
              <a:rPr lang="pt-BR" sz="2400" b="1" i="1" dirty="0">
                <a:solidFill>
                  <a:schemeClr val="bg1"/>
                </a:solidFill>
              </a:rPr>
              <a:t>Só emitem oficialmente aqueles  vinculados a comerciantes de insumos.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4. A receita só é emitida pela exigência da lei.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5. O conteúdo da receita é adaptado à lei e as exigências da fiscalização.</a:t>
            </a: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endParaRPr lang="pt-BR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ts val="1700"/>
              </a:lnSpc>
              <a:spcBef>
                <a:spcPct val="20000"/>
              </a:spcBef>
            </a:pPr>
            <a:r>
              <a:rPr lang="pt-BR" sz="2400" b="1" dirty="0">
                <a:solidFill>
                  <a:schemeClr val="bg1"/>
                </a:solidFill>
              </a:rPr>
              <a:t>6. As instruções de uso adequadas a cada  problema, são feitas oralmente e/ou orientações por escrito não sistematizada</a:t>
            </a:r>
            <a:r>
              <a:rPr lang="pt-BR" sz="2000" b="1" dirty="0">
                <a:solidFill>
                  <a:schemeClr val="bg1"/>
                </a:solidFill>
              </a:rPr>
              <a:t>s.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dirty="0">
                <a:solidFill>
                  <a:schemeClr val="bg1"/>
                </a:solidFill>
              </a:rPr>
              <a:t>         </a:t>
            </a:r>
            <a:r>
              <a:rPr lang="pt-BR" sz="2000" i="1" dirty="0">
                <a:solidFill>
                  <a:schemeClr val="bg1"/>
                </a:solidFill>
              </a:rPr>
              <a:t>Ex  Dose engessada pela legislação x manejo de pragas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i="1" dirty="0">
                <a:solidFill>
                  <a:schemeClr val="bg1"/>
                </a:solidFill>
              </a:rPr>
              <a:t>      uso correto não autorizado – falta de registro para o alvo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1116013" y="1524000"/>
            <a:ext cx="8229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1.  Projeto de Lei 3060/11 – 5 vias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2.  Projeto de Lei 2043 /2011 – Aviação agrícola / cópia de receita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3.  Decreto 2283/2009 – Guia de aplicação 17 itens/arquivar 2 anos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4.  Projeto de Lei 655/2011 – Pulverizadores multa após um ano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5.  PL 1950/2011 – Vigilância eletrônica de agrotóxicos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6.  Leis municipais que proíbem o uso de 2,4 D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914400" y="188913"/>
            <a:ext cx="8229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Mudanças Equivocadas na Legislação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9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1116013" y="2708275"/>
            <a:ext cx="8229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>
                <a:solidFill>
                  <a:schemeClr val="bg1"/>
                </a:solidFill>
              </a:rPr>
              <a:t>1. </a:t>
            </a:r>
            <a:r>
              <a:rPr lang="pt-BR" sz="2400" b="1">
                <a:solidFill>
                  <a:schemeClr val="bg1"/>
                </a:solidFill>
              </a:rPr>
              <a:t>Resolução 107 Cadastro de produtos no Paraná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2. Lei Estadual 16.082/2009 – agrotóxicos obsoletos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3. Instrução Normativa Conjunta Nº 1/2010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4. Instrução Normativa Conjunta Nº 2/2012</a:t>
            </a: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755650" y="260350"/>
            <a:ext cx="8229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Mudanças Positivas na Legislação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4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022350" y="1268413"/>
            <a:ext cx="8229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187450" y="274638"/>
            <a:ext cx="77057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rgbClr val="FFC000"/>
                </a:solidFill>
              </a:rPr>
              <a:t>SIAGRO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116013" y="1700213"/>
            <a:ext cx="7705725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2400" b="1">
              <a:solidFill>
                <a:schemeClr val="bg1"/>
              </a:solidFill>
            </a:endParaRPr>
          </a:p>
          <a:p>
            <a:pPr algn="ctr"/>
            <a:endParaRPr lang="pt-BR" sz="2400" b="1">
              <a:solidFill>
                <a:schemeClr val="bg1"/>
              </a:solidFill>
            </a:endParaRPr>
          </a:p>
          <a:p>
            <a:pPr algn="ctr"/>
            <a:endParaRPr lang="pt-BR" sz="2400" b="1">
              <a:solidFill>
                <a:schemeClr val="bg1"/>
              </a:solidFill>
            </a:endParaRPr>
          </a:p>
          <a:p>
            <a:pPr algn="ctr"/>
            <a:r>
              <a:rPr lang="pt-BR" sz="2400" b="1">
                <a:solidFill>
                  <a:schemeClr val="bg1"/>
                </a:solidFill>
              </a:rPr>
              <a:t>Convênio SEAB  / ADAPAR  e  CREA-PR</a:t>
            </a:r>
          </a:p>
          <a:p>
            <a:pPr algn="ctr"/>
            <a:endParaRPr lang="pt-BR" sz="2400" b="1">
              <a:solidFill>
                <a:schemeClr val="bg1"/>
              </a:solidFill>
            </a:endParaRPr>
          </a:p>
          <a:p>
            <a:pPr algn="ctr"/>
            <a:r>
              <a:rPr lang="pt-BR" sz="2400" b="1">
                <a:solidFill>
                  <a:srgbClr val="FF0000"/>
                </a:solidFill>
              </a:rPr>
              <a:t>VERIFICAÇÕES:</a:t>
            </a:r>
          </a:p>
          <a:p>
            <a:pPr algn="ctr"/>
            <a:endParaRPr lang="pt-BR" sz="2400" b="1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pt-BR" sz="2800" b="1">
                <a:solidFill>
                  <a:schemeClr val="bg1"/>
                </a:solidFill>
              </a:rPr>
              <a:t>  Habilitação do profissional</a:t>
            </a:r>
          </a:p>
          <a:p>
            <a:pPr>
              <a:buFontTx/>
              <a:buChar char="-"/>
            </a:pPr>
            <a:r>
              <a:rPr lang="pt-BR" sz="2800" b="1">
                <a:solidFill>
                  <a:schemeClr val="bg1"/>
                </a:solidFill>
              </a:rPr>
              <a:t>  Conteúdo da receita </a:t>
            </a:r>
          </a:p>
          <a:p>
            <a:pPr>
              <a:buFontTx/>
              <a:buChar char="-"/>
            </a:pPr>
            <a:r>
              <a:rPr lang="pt-BR" sz="2800" b="1">
                <a:solidFill>
                  <a:schemeClr val="bg1"/>
                </a:solidFill>
              </a:rPr>
              <a:t>  ART - Projeto da cultura</a:t>
            </a:r>
          </a:p>
          <a:p>
            <a:pPr>
              <a:buFontTx/>
              <a:buChar char="-"/>
            </a:pPr>
            <a:r>
              <a:rPr lang="pt-BR" sz="2800" b="1">
                <a:solidFill>
                  <a:schemeClr val="bg1"/>
                </a:solidFill>
              </a:rPr>
              <a:t>  ART da receita – outro profissional</a:t>
            </a:r>
          </a:p>
          <a:p>
            <a:pPr>
              <a:buFontTx/>
              <a:buChar char="-"/>
            </a:pPr>
            <a:r>
              <a:rPr lang="pt-BR" sz="2800" b="1">
                <a:solidFill>
                  <a:schemeClr val="bg1"/>
                </a:solidFill>
              </a:rPr>
              <a:t>  Área da propriedade</a:t>
            </a:r>
          </a:p>
          <a:p>
            <a:pPr>
              <a:buFontTx/>
              <a:buChar char="-"/>
            </a:pPr>
            <a:r>
              <a:rPr lang="pt-BR" sz="2800" b="1">
                <a:solidFill>
                  <a:schemeClr val="bg1"/>
                </a:solidFill>
              </a:rPr>
              <a:t>  Época </a:t>
            </a:r>
          </a:p>
          <a:p>
            <a:pPr>
              <a:buFontTx/>
              <a:buChar char="-"/>
            </a:pPr>
            <a:r>
              <a:rPr lang="pt-BR" sz="2800" b="1">
                <a:solidFill>
                  <a:schemeClr val="bg1"/>
                </a:solidFill>
              </a:rPr>
              <a:t>  Outras</a:t>
            </a:r>
          </a:p>
          <a:p>
            <a:pPr algn="ctr"/>
            <a:endParaRPr lang="pt-BR" sz="3600" b="1">
              <a:solidFill>
                <a:schemeClr val="bg1"/>
              </a:solidFill>
            </a:endParaRPr>
          </a:p>
          <a:p>
            <a:pPr algn="ctr"/>
            <a:endParaRPr lang="pt-BR" sz="3600" b="1">
              <a:solidFill>
                <a:schemeClr val="bg1"/>
              </a:solidFill>
            </a:endParaRPr>
          </a:p>
          <a:p>
            <a:pPr algn="ctr"/>
            <a:endParaRPr lang="pt-BR" sz="3600" b="1">
              <a:solidFill>
                <a:schemeClr val="bg1"/>
              </a:solidFill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1116013" y="4797425"/>
            <a:ext cx="77057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1600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1042988" y="1628775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1. Instrução Normativa Conjunta Nº 2/2012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2. Alterar Legislação Federal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</a:t>
            </a:r>
            <a:r>
              <a:rPr lang="pt-BR" sz="2000">
                <a:solidFill>
                  <a:schemeClr val="bg1"/>
                </a:solidFill>
              </a:rPr>
              <a:t>–</a:t>
            </a:r>
            <a:r>
              <a:rPr lang="pt-BR" sz="2000" b="1">
                <a:solidFill>
                  <a:schemeClr val="bg1"/>
                </a:solidFill>
              </a:rPr>
              <a:t>Simplificar conteúdo da receita/campo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- Conteúdo adaptado à situação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- Diagnóstico – </a:t>
            </a:r>
            <a:r>
              <a:rPr lang="pt-BR" b="1">
                <a:solidFill>
                  <a:schemeClr val="bg1"/>
                </a:solidFill>
              </a:rPr>
              <a:t>porque colocamos só 1 alvo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- Modalidades de uso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- Disciplinar uso correto não autorizado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- Uso associado de produtos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- Permitir embalagens menores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1116013" y="0"/>
            <a:ext cx="82296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Sugestões de Mudanças  Legislação Federal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1116013" y="5084763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solidFill>
                  <a:schemeClr val="bg1"/>
                </a:solidFill>
              </a:rPr>
              <a:t>   Objetivo das alterações</a:t>
            </a:r>
            <a:r>
              <a:rPr lang="pt-BR" sz="2400" b="1">
                <a:solidFill>
                  <a:schemeClr val="bg1"/>
                </a:solidFill>
              </a:rPr>
              <a:t> </a:t>
            </a:r>
            <a:r>
              <a:rPr lang="pt-BR" sz="240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2555875" y="5732463"/>
            <a:ext cx="61928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solidFill>
                  <a:schemeClr val="bg1"/>
                </a:solidFill>
              </a:rPr>
              <a:t>  - Aumentar o número de emissores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2700338" y="5445125"/>
            <a:ext cx="6048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>
                <a:solidFill>
                  <a:schemeClr val="bg1"/>
                </a:solidFill>
              </a:rPr>
              <a:t>-</a:t>
            </a:r>
            <a:r>
              <a:rPr lang="pt-BR" sz="2000" b="1">
                <a:solidFill>
                  <a:schemeClr val="bg1"/>
                </a:solidFill>
              </a:rPr>
              <a:t> Aumentar o número leitores</a:t>
            </a:r>
            <a:endParaRPr lang="pt-BR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2771775" y="476250"/>
            <a:ext cx="4464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4000" b="1">
                <a:solidFill>
                  <a:srgbClr val="FFC000"/>
                </a:solidFill>
              </a:rPr>
              <a:t>Paradoxo ?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4356100" y="1557338"/>
            <a:ext cx="47879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solidFill>
                  <a:schemeClr val="bg1"/>
                </a:solidFill>
              </a:rPr>
              <a:t>      Conhecimento científico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1116013" y="1557338"/>
            <a:ext cx="44640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solidFill>
                  <a:schemeClr val="bg1"/>
                </a:solidFill>
              </a:rPr>
              <a:t>Princípio da precaução    x    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1116013" y="1989138"/>
            <a:ext cx="619283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solidFill>
                  <a:schemeClr val="bg1"/>
                </a:solidFill>
              </a:rPr>
              <a:t>Alarmismo ambientalista e ideológico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1116013" y="2708275"/>
            <a:ext cx="44640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solidFill>
                  <a:schemeClr val="bg1"/>
                </a:solidFill>
              </a:rPr>
              <a:t>Retrocessos semente crioula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1116013" y="3357563"/>
            <a:ext cx="7777162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solidFill>
                  <a:schemeClr val="bg1"/>
                </a:solidFill>
              </a:rPr>
              <a:t>Agrotóxico é palavrão, agricultura é vilã  e agricultor é bandido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042988" y="5084763"/>
            <a:ext cx="81010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t-BR" sz="2000" b="1" dirty="0">
                <a:solidFill>
                  <a:schemeClr val="bg1">
                    <a:lumMod val="95000"/>
                  </a:schemeClr>
                </a:solidFill>
              </a:rPr>
              <a:t>   Uso correto e seguro de produtos legais não é crime.</a:t>
            </a:r>
          </a:p>
          <a:p>
            <a:pPr>
              <a:defRPr/>
            </a:pPr>
            <a:endParaRPr lang="pt-BR" sz="2000" b="1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defRPr/>
            </a:pPr>
            <a:r>
              <a:rPr lang="pt-BR" sz="2000" b="1" dirty="0">
                <a:solidFill>
                  <a:schemeClr val="bg1">
                    <a:lumMod val="95000"/>
                  </a:schemeClr>
                </a:solidFill>
              </a:rPr>
              <a:t>   Órgãos públicos responsáveis por registros são capacitados</a:t>
            </a:r>
          </a:p>
          <a:p>
            <a:pPr>
              <a:defRPr/>
            </a:pPr>
            <a:r>
              <a:rPr lang="pt-BR" sz="2000" b="1" dirty="0">
                <a:solidFill>
                  <a:schemeClr val="bg1">
                    <a:lumMod val="95000"/>
                  </a:schemeClr>
                </a:solidFill>
              </a:rPr>
              <a:t>   - profissionais lhes creditam fé pública</a:t>
            </a:r>
          </a:p>
          <a:p>
            <a:pPr algn="ctr">
              <a:defRPr/>
            </a:pPr>
            <a:endParaRPr lang="pt-BR" sz="2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pt-BR" sz="2000" b="1" dirty="0">
                <a:solidFill>
                  <a:srgbClr val="FFC000"/>
                </a:solidFill>
              </a:rPr>
              <a:t>Quando </a:t>
            </a:r>
            <a:r>
              <a:rPr lang="pt-BR" sz="2000" b="1" dirty="0">
                <a:solidFill>
                  <a:srgbClr val="FFC000"/>
                </a:solidFill>
              </a:rPr>
              <a:t>a ideologia entra pela porta, a ciência sai pela janela.</a:t>
            </a:r>
            <a:br>
              <a:rPr lang="pt-BR" sz="2000" b="1" dirty="0">
                <a:solidFill>
                  <a:srgbClr val="FFC000"/>
                </a:solidFill>
              </a:rPr>
            </a:br>
            <a:r>
              <a:rPr lang="pt-BR" sz="1600" b="1" dirty="0">
                <a:solidFill>
                  <a:srgbClr val="FFC000"/>
                </a:solidFill>
              </a:rPr>
              <a:t>Prof. Zeferino Vaz fundador da </a:t>
            </a:r>
            <a:r>
              <a:rPr lang="pt-BR" sz="1600" b="1" dirty="0">
                <a:solidFill>
                  <a:srgbClr val="FFC000"/>
                </a:solidFill>
              </a:rPr>
              <a:t>Unicamp</a:t>
            </a:r>
          </a:p>
          <a:p>
            <a:pPr>
              <a:defRPr/>
            </a:pPr>
            <a:endParaRPr lang="pt-BR" sz="1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80645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Uso seguro não autorizado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1403350" y="1628775"/>
            <a:ext cx="8137525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O engenheiro agrônomo utilizando sua autoridade profissional para a recomendação eficaz.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BPA – Boas Práticas Agronômicas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40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400" b="1">
                <a:solidFill>
                  <a:schemeClr val="bg1"/>
                </a:solidFill>
              </a:rPr>
              <a:t>A Receita prevista na lei é orientada para um profissional que não pensa</a:t>
            </a:r>
            <a:r>
              <a:rPr lang="pt-BR" sz="2400">
                <a:solidFill>
                  <a:schemeClr val="bg1"/>
                </a:solidFill>
              </a:rPr>
              <a:t>.</a:t>
            </a: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914400" y="0"/>
            <a:ext cx="7834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Conformidades Legais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042988" y="836613"/>
            <a:ext cx="7850187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Fabricantes</a:t>
            </a:r>
          </a:p>
          <a:p>
            <a:r>
              <a:rPr lang="pt-BR" b="1" dirty="0">
                <a:solidFill>
                  <a:srgbClr val="F2F2F2"/>
                </a:solidFill>
              </a:rPr>
              <a:t> Pesquisas – Análises - Registros – Formulações - Divulgação </a:t>
            </a:r>
          </a:p>
          <a:p>
            <a:r>
              <a:rPr lang="pt-BR" b="1" dirty="0">
                <a:solidFill>
                  <a:srgbClr val="F2F2F2"/>
                </a:solidFill>
              </a:rPr>
              <a:t>- Embalagens – Rotulagens – Comercialização – ações educativas</a:t>
            </a:r>
          </a:p>
          <a:p>
            <a:endParaRPr lang="pt-BR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Profissionais</a:t>
            </a:r>
          </a:p>
          <a:p>
            <a:pPr>
              <a:buFontTx/>
              <a:buChar char="-"/>
            </a:pPr>
            <a:r>
              <a:rPr lang="pt-BR" b="1" dirty="0">
                <a:solidFill>
                  <a:srgbClr val="F2F2F2"/>
                </a:solidFill>
              </a:rPr>
              <a:t> Conhecimento técnico – assistência - recomendações – receitas  </a:t>
            </a:r>
          </a:p>
          <a:p>
            <a:pPr>
              <a:buFontTx/>
              <a:buChar char="-"/>
            </a:pPr>
            <a:endParaRPr lang="pt-BR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 Comerciantes</a:t>
            </a:r>
          </a:p>
          <a:p>
            <a:pPr>
              <a:buFontTx/>
              <a:buChar char="-"/>
            </a:pPr>
            <a:r>
              <a:rPr lang="pt-BR" b="1" dirty="0">
                <a:solidFill>
                  <a:srgbClr val="F2F2F2"/>
                </a:solidFill>
              </a:rPr>
              <a:t> Estocagem - Vendas -  ações educativas</a:t>
            </a:r>
          </a:p>
          <a:p>
            <a:pPr>
              <a:buFontTx/>
              <a:buChar char="-"/>
            </a:pPr>
            <a:endParaRPr lang="pt-BR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 Agricultores</a:t>
            </a:r>
          </a:p>
          <a:p>
            <a:pPr>
              <a:buFontTx/>
              <a:buChar char="-"/>
            </a:pPr>
            <a:r>
              <a:rPr lang="pt-BR" dirty="0">
                <a:solidFill>
                  <a:srgbClr val="F2F2F2"/>
                </a:solidFill>
              </a:rPr>
              <a:t> </a:t>
            </a:r>
            <a:r>
              <a:rPr lang="pt-BR" sz="2000" b="1" dirty="0">
                <a:solidFill>
                  <a:srgbClr val="F2F2F2"/>
                </a:solidFill>
              </a:rPr>
              <a:t>Treinamento dos aplicadores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Seguir prescrição 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Cuidados com:  ambiente – saúde – intervalo segurança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 Poder Público (MAPA – ANVISA – IBAMA – </a:t>
            </a:r>
            <a:r>
              <a:rPr lang="pt-BR" sz="2400" b="1" dirty="0" err="1">
                <a:solidFill>
                  <a:srgbClr val="FFC000"/>
                </a:solidFill>
              </a:rPr>
              <a:t>SEABs</a:t>
            </a:r>
            <a:r>
              <a:rPr lang="pt-BR" sz="2400" b="1" dirty="0">
                <a:solidFill>
                  <a:srgbClr val="FFC0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pt-BR" b="1" dirty="0">
                <a:solidFill>
                  <a:srgbClr val="F2F2F2"/>
                </a:solidFill>
              </a:rPr>
              <a:t> Regulamentação – registros – cadastros – fiscalização dos elos da cadeia agrícola</a:t>
            </a:r>
          </a:p>
          <a:p>
            <a:pPr>
              <a:buFontTx/>
              <a:buChar char="-"/>
            </a:pPr>
            <a:r>
              <a:rPr lang="pt-BR" b="1" dirty="0">
                <a:solidFill>
                  <a:srgbClr val="F2F2F2"/>
                </a:solidFill>
              </a:rPr>
              <a:t> Ações educativas  principalmente a agricultores e aplicadores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39288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914400" y="0"/>
            <a:ext cx="7834313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</a:rPr>
              <a:t>Propostas</a:t>
            </a:r>
          </a:p>
          <a:p>
            <a:pPr algn="ctr"/>
            <a:r>
              <a:rPr lang="pt-BR" sz="2400" b="1" dirty="0" smtClean="0">
                <a:solidFill>
                  <a:srgbClr val="FFC000"/>
                </a:solidFill>
              </a:rPr>
              <a:t>RESGATE DA AUTORIDADE PROFISSIONAL</a:t>
            </a:r>
            <a:endParaRPr lang="pt-BR" sz="2400" b="1" dirty="0">
              <a:solidFill>
                <a:srgbClr val="FFC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42988" y="1557338"/>
            <a:ext cx="7850187" cy="447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 Fabricantes</a:t>
            </a:r>
          </a:p>
          <a:p>
            <a:r>
              <a:rPr lang="pt-BR" sz="2000" b="1" dirty="0">
                <a:solidFill>
                  <a:srgbClr val="F2F2F2"/>
                </a:solidFill>
              </a:rPr>
              <a:t>-  Propaganda restrita a profissionais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 Ações educativas genéricas de segurança a usuários e  aplicadores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Registro profissional -  ART palestras e eventos técnicos</a:t>
            </a:r>
          </a:p>
          <a:p>
            <a:pPr>
              <a:buFontTx/>
              <a:buChar char="-"/>
            </a:pPr>
            <a:endParaRPr lang="pt-BR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 Profissionais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Habilitação, e reciclagem para conhecimentos técnicos específicos.</a:t>
            </a:r>
          </a:p>
          <a:p>
            <a:pPr>
              <a:buFontTx/>
              <a:buChar char="-"/>
            </a:pPr>
            <a:endParaRPr lang="pt-BR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 Comerciantes</a:t>
            </a:r>
          </a:p>
          <a:p>
            <a:r>
              <a:rPr lang="pt-BR" sz="2000" b="1" dirty="0">
                <a:solidFill>
                  <a:srgbClr val="F2F2F2"/>
                </a:solidFill>
              </a:rPr>
              <a:t> -  Venda antecipada com projetos e receitas</a:t>
            </a:r>
          </a:p>
          <a:p>
            <a:r>
              <a:rPr lang="pt-BR" sz="2000" b="1" dirty="0">
                <a:solidFill>
                  <a:srgbClr val="F2F2F2"/>
                </a:solidFill>
              </a:rPr>
              <a:t> -  Ações educativas em conjunto com fabricantes,  profissionais e poder público.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914400" y="0"/>
            <a:ext cx="7834313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</a:rPr>
              <a:t>Propostas</a:t>
            </a:r>
          </a:p>
          <a:p>
            <a:pPr algn="ctr"/>
            <a:endParaRPr lang="pt-BR" sz="4000" b="1" dirty="0" smtClean="0">
              <a:solidFill>
                <a:srgbClr val="FFC000"/>
              </a:solidFill>
            </a:endParaRPr>
          </a:p>
          <a:p>
            <a:pPr algn="ctr"/>
            <a:endParaRPr lang="pt-BR" sz="4000" b="1" dirty="0">
              <a:solidFill>
                <a:srgbClr val="FFC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42988" y="620713"/>
            <a:ext cx="7850187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endParaRPr lang="pt-BR" sz="2400" b="1" u="sng" dirty="0" smtClean="0">
              <a:solidFill>
                <a:srgbClr val="FFC000"/>
              </a:solidFill>
            </a:endParaRPr>
          </a:p>
          <a:p>
            <a:pPr algn="ctr"/>
            <a:endParaRPr lang="pt-BR" sz="2400" b="1" u="sng" dirty="0">
              <a:solidFill>
                <a:srgbClr val="FFC000"/>
              </a:solidFill>
            </a:endParaRPr>
          </a:p>
          <a:p>
            <a:pPr algn="ctr"/>
            <a:r>
              <a:rPr lang="pt-BR" sz="2400" b="1" u="sng" dirty="0" smtClean="0">
                <a:solidFill>
                  <a:srgbClr val="FFC000"/>
                </a:solidFill>
              </a:rPr>
              <a:t>RESGATE DA AUTORIDADE PROFISSIONAL</a:t>
            </a:r>
            <a:endParaRPr lang="pt-BR" sz="2400" b="1" dirty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endParaRPr lang="pt-BR" sz="2400" b="1" dirty="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endParaRPr lang="pt-BR" sz="2400" b="1" dirty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lang="pt-BR" sz="2400" b="1" dirty="0" smtClean="0">
                <a:solidFill>
                  <a:srgbClr val="FFC000"/>
                </a:solidFill>
              </a:rPr>
              <a:t>Agricultores</a:t>
            </a:r>
            <a:endParaRPr lang="pt-BR" sz="2400" b="1" dirty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lang="pt-BR" dirty="0">
                <a:solidFill>
                  <a:srgbClr val="F2F2F2"/>
                </a:solidFill>
              </a:rPr>
              <a:t> </a:t>
            </a:r>
            <a:r>
              <a:rPr lang="pt-BR" b="1" dirty="0">
                <a:solidFill>
                  <a:srgbClr val="F2F2F2"/>
                </a:solidFill>
              </a:rPr>
              <a:t>Tr</a:t>
            </a:r>
            <a:r>
              <a:rPr lang="pt-BR" sz="2000" b="1" dirty="0">
                <a:solidFill>
                  <a:srgbClr val="F2F2F2"/>
                </a:solidFill>
              </a:rPr>
              <a:t>einamento de aplicadores – capacitação documentada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Aplicações sob orientação técnica documentada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Rastreabilidade dos alimentos “in natura”  documentada</a:t>
            </a:r>
          </a:p>
          <a:p>
            <a:pPr>
              <a:buFontTx/>
              <a:buChar char="-"/>
            </a:pPr>
            <a:endParaRPr lang="pt-BR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endParaRPr lang="pt-BR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FC000"/>
                </a:solidFill>
              </a:rPr>
              <a:t> Poder Público </a:t>
            </a:r>
            <a:r>
              <a:rPr lang="pt-BR" b="1" dirty="0">
                <a:solidFill>
                  <a:srgbClr val="FFC000"/>
                </a:solidFill>
              </a:rPr>
              <a:t>(</a:t>
            </a:r>
            <a:r>
              <a:rPr lang="pt-BR" sz="1600" b="1" dirty="0">
                <a:solidFill>
                  <a:srgbClr val="FFC000"/>
                </a:solidFill>
              </a:rPr>
              <a:t>MAPA – ANVISA – IBAMA – </a:t>
            </a:r>
            <a:r>
              <a:rPr lang="pt-BR" sz="1600" b="1" dirty="0" err="1">
                <a:solidFill>
                  <a:srgbClr val="FFC000"/>
                </a:solidFill>
              </a:rPr>
              <a:t>SEABs</a:t>
            </a:r>
            <a:r>
              <a:rPr lang="pt-BR" sz="1600" b="1" dirty="0">
                <a:solidFill>
                  <a:srgbClr val="FFC000"/>
                </a:solidFill>
              </a:rPr>
              <a:t> – EMATER - LEGISLATIVO)</a:t>
            </a:r>
          </a:p>
          <a:p>
            <a:r>
              <a:rPr lang="pt-BR" sz="2000" b="1" dirty="0">
                <a:solidFill>
                  <a:srgbClr val="F2F2F2"/>
                </a:solidFill>
              </a:rPr>
              <a:t>– Fiscalização equilibrada dos elos da cadeia agrícola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 Assistência técnica pública aos mini e pequenos 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Ações educativas </a:t>
            </a:r>
            <a:r>
              <a:rPr lang="pt-BR" sz="2000" b="1" dirty="0" smtClean="0">
                <a:solidFill>
                  <a:srgbClr val="F2F2F2"/>
                </a:solidFill>
              </a:rPr>
              <a:t>a </a:t>
            </a:r>
            <a:r>
              <a:rPr lang="pt-BR" sz="2000" b="1" dirty="0">
                <a:solidFill>
                  <a:srgbClr val="F2F2F2"/>
                </a:solidFill>
              </a:rPr>
              <a:t>agricultores e aplicadores</a:t>
            </a: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Fiscalização dos alimentos rastreáveis nos mercados.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914400" y="0"/>
            <a:ext cx="7834313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Justificativas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042988" y="1125538"/>
            <a:ext cx="785018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t-BR" sz="2000" b="1" dirty="0">
                <a:solidFill>
                  <a:srgbClr val="FFC000"/>
                </a:solidFill>
              </a:rPr>
              <a:t> </a:t>
            </a:r>
            <a:r>
              <a:rPr lang="pt-BR" sz="2400" b="1" dirty="0">
                <a:solidFill>
                  <a:srgbClr val="F2F2F2"/>
                </a:solidFill>
              </a:rPr>
              <a:t>- A receita, mesmo perfeita, </a:t>
            </a:r>
            <a:r>
              <a:rPr lang="pt-BR" sz="2400" b="1" dirty="0" smtClean="0">
                <a:solidFill>
                  <a:srgbClr val="F2F2F2"/>
                </a:solidFill>
              </a:rPr>
              <a:t>atualmente é </a:t>
            </a:r>
            <a:r>
              <a:rPr lang="pt-BR" sz="2400" b="1" dirty="0">
                <a:solidFill>
                  <a:srgbClr val="F2F2F2"/>
                </a:solidFill>
              </a:rPr>
              <a:t>desconsiderada pela maioria dos agricultores que a fiscalização não atinge</a:t>
            </a:r>
            <a:r>
              <a:rPr lang="pt-BR" sz="2000" b="1" dirty="0">
                <a:solidFill>
                  <a:srgbClr val="F2F2F2"/>
                </a:solidFill>
              </a:rPr>
              <a:t>.</a:t>
            </a:r>
          </a:p>
          <a:p>
            <a:endParaRPr lang="pt-BR" sz="2000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</a:t>
            </a:r>
            <a:r>
              <a:rPr lang="pt-BR" sz="2400" b="1" dirty="0">
                <a:solidFill>
                  <a:srgbClr val="F2F2F2"/>
                </a:solidFill>
              </a:rPr>
              <a:t>Alimentos rastreáveis permitirão à fiscalização identificar desconformidades e aplicar penalidades.</a:t>
            </a:r>
          </a:p>
          <a:p>
            <a:endParaRPr lang="pt-BR" sz="2000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 dirty="0">
                <a:solidFill>
                  <a:srgbClr val="F2F2F2"/>
                </a:solidFill>
              </a:rPr>
              <a:t> Agricultores não são “coitadinhos” ou ignorantes – e se forem não devem utilizar agrotóxicos – CAPACITAÇÃO.</a:t>
            </a:r>
          </a:p>
          <a:p>
            <a:pPr>
              <a:buFontTx/>
              <a:buChar char="-"/>
            </a:pPr>
            <a:endParaRPr lang="pt-BR" sz="2000" b="1" dirty="0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000" b="1" dirty="0">
                <a:solidFill>
                  <a:srgbClr val="F2F2F2"/>
                </a:solidFill>
              </a:rPr>
              <a:t> </a:t>
            </a:r>
            <a:r>
              <a:rPr lang="pt-BR" sz="2400" b="1" dirty="0">
                <a:solidFill>
                  <a:srgbClr val="F2F2F2"/>
                </a:solidFill>
              </a:rPr>
              <a:t>Aplicadores são os principais responsáveis pelo uso correto e seguro dos produtos prescritos nas receitas – INCLUSÃO NA LEGISLAÇÃO</a:t>
            </a:r>
            <a:r>
              <a:rPr lang="pt-BR" sz="2000" b="1" dirty="0">
                <a:solidFill>
                  <a:srgbClr val="F2F2F2"/>
                </a:solidFill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4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022350" y="1268413"/>
            <a:ext cx="8229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187450" y="274638"/>
            <a:ext cx="77057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rgbClr val="FFC000"/>
                </a:solidFill>
              </a:rPr>
              <a:t>SITUAÇÃO NO PR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1116013" y="1268413"/>
            <a:ext cx="77057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3600" b="1">
              <a:solidFill>
                <a:schemeClr val="bg1"/>
              </a:solidFill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116013" y="1125538"/>
            <a:ext cx="77057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1600" b="1" i="1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31913" y="1196975"/>
            <a:ext cx="6985000" cy="3811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pPr algn="ctr"/>
            <a:r>
              <a:rPr lang="pt-BR" sz="2800" b="1">
                <a:solidFill>
                  <a:srgbClr val="F2F2F2"/>
                </a:solidFill>
              </a:rPr>
              <a:t>CREA-PR -  01/03/12  a  31/08/12</a:t>
            </a:r>
          </a:p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>
                <a:solidFill>
                  <a:srgbClr val="F2F2F2"/>
                </a:solidFill>
              </a:rPr>
              <a:t>Nº PROFISSIONAIS EMISSORES  = 7.897</a:t>
            </a:r>
          </a:p>
          <a:p>
            <a:endParaRPr lang="pt-BR">
              <a:solidFill>
                <a:srgbClr val="F2F2F2"/>
              </a:solidFill>
            </a:endParaRPr>
          </a:p>
          <a:p>
            <a:endParaRPr lang="pt-BR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>
                <a:solidFill>
                  <a:srgbClr val="F2F2F2"/>
                </a:solidFill>
              </a:rPr>
              <a:t> Nº ARTs                                          = 7.898</a:t>
            </a:r>
          </a:p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sz="2400" b="1">
                <a:solidFill>
                  <a:srgbClr val="F2F2F2"/>
                </a:solidFill>
              </a:rPr>
              <a:t>  Nº DE RECEITAS                           = 1.338.041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4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022350" y="1268413"/>
            <a:ext cx="8229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187450" y="274638"/>
            <a:ext cx="77057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rgbClr val="FFC000"/>
                </a:solidFill>
              </a:rPr>
              <a:t>SITUAÇÃO NO PR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16013" y="1268413"/>
            <a:ext cx="77057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3600" b="1">
              <a:solidFill>
                <a:schemeClr val="bg1"/>
              </a:solidFill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1116013" y="1125538"/>
            <a:ext cx="77057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1600" b="1" i="1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31913" y="1238250"/>
            <a:ext cx="7993062" cy="36306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pPr algn="ctr"/>
            <a:r>
              <a:rPr lang="pt-BR" sz="2800" b="1">
                <a:solidFill>
                  <a:srgbClr val="F2F2F2"/>
                </a:solidFill>
              </a:rPr>
              <a:t>CREA-PR -  01/03/12  a  31/08/12</a:t>
            </a:r>
          </a:p>
          <a:p>
            <a:pPr>
              <a:buFontTx/>
              <a:buChar char="-"/>
            </a:pPr>
            <a:endParaRPr lang="pt-BR">
              <a:solidFill>
                <a:srgbClr val="F2F2F2"/>
              </a:solidFill>
            </a:endParaRPr>
          </a:p>
          <a:p>
            <a:r>
              <a:rPr lang="pt-BR" b="1">
                <a:solidFill>
                  <a:srgbClr val="F2F2F2"/>
                </a:solidFill>
              </a:rPr>
              <a:t>       </a:t>
            </a:r>
            <a:r>
              <a:rPr lang="pt-BR" sz="2800" b="1">
                <a:solidFill>
                  <a:srgbClr val="F2F2F2"/>
                </a:solidFill>
              </a:rPr>
              <a:t>TÍTULO                                      Nº  </a:t>
            </a:r>
          </a:p>
          <a:p>
            <a:endParaRPr lang="pt-BR" b="1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b="1">
                <a:solidFill>
                  <a:srgbClr val="F2F2F2"/>
                </a:solidFill>
              </a:rPr>
              <a:t>ENGENHEIRA AGRÔNOMA .....................................    245 </a:t>
            </a:r>
          </a:p>
          <a:p>
            <a:pPr>
              <a:buFontTx/>
              <a:buChar char="-"/>
            </a:pPr>
            <a:r>
              <a:rPr lang="pt-BR" b="1">
                <a:solidFill>
                  <a:srgbClr val="F2F2F2"/>
                </a:solidFill>
              </a:rPr>
              <a:t>ENGENHEIRO AGRÔNOMO .......................................6.097 </a:t>
            </a:r>
          </a:p>
          <a:p>
            <a:endParaRPr lang="pt-BR" b="1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b="1">
                <a:solidFill>
                  <a:srgbClr val="F2F2F2"/>
                </a:solidFill>
              </a:rPr>
              <a:t>TÉCNICO 2.GRAU AGRIC/AGROPEC .......................1.555</a:t>
            </a:r>
          </a:p>
          <a:p>
            <a:endParaRPr lang="pt-BR" b="1">
              <a:solidFill>
                <a:srgbClr val="F2F2F2"/>
              </a:solidFill>
            </a:endParaRPr>
          </a:p>
          <a:p>
            <a:r>
              <a:rPr lang="pt-BR" b="1">
                <a:solidFill>
                  <a:srgbClr val="F2F2F2"/>
                </a:solidFill>
              </a:rPr>
              <a:t>                                                            </a:t>
            </a:r>
            <a:r>
              <a:rPr lang="pt-BR" sz="3200" b="1">
                <a:solidFill>
                  <a:srgbClr val="F2F2F2"/>
                </a:solidFill>
              </a:rPr>
              <a:t>TOTAL 7.897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4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1022350" y="1268413"/>
            <a:ext cx="8229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endParaRPr lang="pt-BR" sz="2000">
              <a:solidFill>
                <a:schemeClr val="bg1"/>
              </a:solidFill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187450" y="274638"/>
            <a:ext cx="77057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rgbClr val="FFC000"/>
                </a:solidFill>
              </a:rPr>
              <a:t>SITUAÇÃO NO PR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116013" y="1268413"/>
            <a:ext cx="77057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3600" b="1">
              <a:solidFill>
                <a:schemeClr val="bg1"/>
              </a:solidFill>
            </a:endParaRP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1116013" y="1125538"/>
            <a:ext cx="77057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1600" b="1" i="1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31913" y="836613"/>
            <a:ext cx="7993062" cy="544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t-BR">
                <a:solidFill>
                  <a:srgbClr val="F2F2F2"/>
                </a:solidFill>
              </a:rPr>
              <a:t>                                    </a:t>
            </a:r>
          </a:p>
          <a:p>
            <a:r>
              <a:rPr lang="pt-BR" sz="2800" b="1">
                <a:solidFill>
                  <a:srgbClr val="F2F2F2"/>
                </a:solidFill>
              </a:rPr>
              <a:t>                        CREA-PR </a:t>
            </a:r>
            <a:r>
              <a:rPr lang="pt-BR" b="1">
                <a:solidFill>
                  <a:srgbClr val="F2F2F2"/>
                </a:solidFill>
              </a:rPr>
              <a:t> </a:t>
            </a:r>
          </a:p>
          <a:p>
            <a:pPr algn="ctr"/>
            <a:endParaRPr lang="pt-BR" b="1">
              <a:solidFill>
                <a:srgbClr val="F2F2F2"/>
              </a:solidFill>
            </a:endParaRPr>
          </a:p>
          <a:p>
            <a:pPr>
              <a:buFontTx/>
              <a:buChar char="-"/>
            </a:pPr>
            <a:r>
              <a:rPr lang="pt-BR" b="1">
                <a:solidFill>
                  <a:srgbClr val="F2F2F2"/>
                </a:solidFill>
              </a:rPr>
              <a:t>        </a:t>
            </a:r>
            <a:r>
              <a:rPr lang="pt-BR" sz="2400" b="1">
                <a:solidFill>
                  <a:srgbClr val="F2F2F2"/>
                </a:solidFill>
              </a:rPr>
              <a:t>ANO                      Quant. de receitas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2002                            1.772.278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2003                            2.137.749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2004                            2.264.158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2005                            2.217.708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2006                            2.177.368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2007                            2.300.836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2008                            2.534.256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2009                            2.560.629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2010                            2.721.332       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2011                            2.877.901 </a:t>
            </a:r>
          </a:p>
          <a:p>
            <a:r>
              <a:rPr lang="pt-BR" sz="2400" b="1">
                <a:solidFill>
                  <a:srgbClr val="F2F2F2"/>
                </a:solidFill>
              </a:rPr>
              <a:t>     2012  </a:t>
            </a:r>
            <a:r>
              <a:rPr lang="pt-BR" sz="1600" b="1">
                <a:solidFill>
                  <a:srgbClr val="F2F2F2"/>
                </a:solidFill>
              </a:rPr>
              <a:t>até 31/08 </a:t>
            </a:r>
            <a:r>
              <a:rPr lang="pt-BR" sz="2400" b="1">
                <a:solidFill>
                  <a:srgbClr val="F2F2F2"/>
                </a:solidFill>
              </a:rPr>
              <a:t>               1.338.041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80645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>
                <a:solidFill>
                  <a:srgbClr val="FFC000"/>
                </a:solidFill>
              </a:rPr>
              <a:t>Problemas no Paraná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914400" y="1341438"/>
            <a:ext cx="8229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1. Falta de produtos registrados para diversas culturas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2. Registro para a cultura e não para o alvo: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- pragas e doenças secundárias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3. Modalidades não previstas: Dessecação para vazio  sanitário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                 Controle de insetos em palhada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                 Manejo de banco de sementes out/inverno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                 Manejo de resistência de plantas daninhas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4. Proibição de armazenagem de agrotóxicos em propriedades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6. Fiscalização “on line” x descompassos entre legislação e uso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          - Multas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          - Atuação do Ministério Público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pt-BR" sz="2000" b="1">
                <a:solidFill>
                  <a:schemeClr val="bg1"/>
                </a:solidFill>
              </a:rPr>
              <a:t>                              - Processos de ética no CREA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pt-BR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>
                <a:solidFill>
                  <a:srgbClr val="FFC000"/>
                </a:solidFill>
              </a:rPr>
              <a:t>Controle de Pragas</a:t>
            </a:r>
          </a:p>
          <a:p>
            <a:pPr algn="ctr"/>
            <a:r>
              <a:rPr lang="pt-BR" sz="4000" b="1">
                <a:solidFill>
                  <a:srgbClr val="FFC000"/>
                </a:solidFill>
              </a:rPr>
              <a:t> em Pré-plantio</a:t>
            </a:r>
          </a:p>
        </p:txBody>
      </p:sp>
      <p:pic>
        <p:nvPicPr>
          <p:cNvPr id="28675" name="Picture 4" descr="ANd9GcSvW0uQEj5uJ5N_gql89PKaGeO1s-WWoYWb4Rc6QK1-WYh6f_Qk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557338"/>
            <a:ext cx="295116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5" descr="ANd9GcQkqW4tzQfi2HbQlQWyRaqumSeSc0thl52FIRdxuGtsqlHp9M2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1557338"/>
            <a:ext cx="2881312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 descr="ANd9GcSJb1R0dWXxTje8dnPaKTLnWZMDFMCCJqAU41nqOSsQTK9XgAXh5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4292600"/>
            <a:ext cx="2881312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7" descr="ANd9GcRT9b840Tj87NW8z3q3ICoNiApmqtICF-i2bO5O9rc04jFo9Am0p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6375" y="4292600"/>
            <a:ext cx="3167063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>
                <a:solidFill>
                  <a:schemeClr val="bg1"/>
                </a:solidFill>
              </a:rPr>
              <a:t>Problemas</a:t>
            </a:r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102235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3200">
                <a:solidFill>
                  <a:schemeClr val="bg1"/>
                </a:solidFill>
              </a:rPr>
              <a:t>Inseticidas para aveia e outras minor crops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3200">
                <a:solidFill>
                  <a:schemeClr val="bg1"/>
                </a:solidFill>
              </a:rPr>
              <a:t>Uso de graminicida específico em dessecação</a:t>
            </a:r>
          </a:p>
          <a:p>
            <a:pPr marL="342900" indent="-342900">
              <a:spcBef>
                <a:spcPct val="20000"/>
              </a:spcBef>
            </a:pPr>
            <a:endParaRPr lang="pt-BR" sz="3200">
              <a:solidFill>
                <a:schemeClr val="bg1"/>
              </a:solidFill>
            </a:endParaRPr>
          </a:p>
        </p:txBody>
      </p:sp>
      <p:pic>
        <p:nvPicPr>
          <p:cNvPr id="23555" name="Picture 4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000">
                <a:solidFill>
                  <a:srgbClr val="FFC000"/>
                </a:solidFill>
              </a:rPr>
              <a:t>Ma</a:t>
            </a:r>
            <a:r>
              <a:rPr lang="pt-BR" sz="4000" b="1">
                <a:solidFill>
                  <a:srgbClr val="FFC000"/>
                </a:solidFill>
              </a:rPr>
              <a:t>nejo de Resistência a Herbicidas</a:t>
            </a:r>
          </a:p>
        </p:txBody>
      </p:sp>
      <p:pic>
        <p:nvPicPr>
          <p:cNvPr id="23557" name="Picture 6" descr="ANd9GcTJI0O702wJIybYiTEVEIDj0roFcTkkEhigYgh-nVgIKmxJ9mJ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020888"/>
            <a:ext cx="2376487" cy="2128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395288" y="4179888"/>
            <a:ext cx="2808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            Capim amargoso</a:t>
            </a:r>
          </a:p>
        </p:txBody>
      </p:sp>
      <p:pic>
        <p:nvPicPr>
          <p:cNvPr id="23559" name="Picture 8" descr="ANd9GcQfG8EFteG7UtZfX41y7KE82xa9Oczve9F0qR7laOXy8Q9sCN1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1989138"/>
            <a:ext cx="2233613" cy="21605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4067175" y="4179888"/>
            <a:ext cx="28082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Buva</a:t>
            </a:r>
          </a:p>
        </p:txBody>
      </p:sp>
      <p:pic>
        <p:nvPicPr>
          <p:cNvPr id="23561" name="Picture 10" descr="ANd9GcTnemhE8Segh09ppHi5DkXrm58rIiv4EjWA3i8HpxqgOZHBQc3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2020888"/>
            <a:ext cx="2466975" cy="2128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3562" name="Rectangle 11"/>
          <p:cNvSpPr>
            <a:spLocks noChangeArrowheads="1"/>
          </p:cNvSpPr>
          <p:nvPr/>
        </p:nvSpPr>
        <p:spPr bwMode="auto">
          <a:xfrm>
            <a:off x="6732588" y="4252913"/>
            <a:ext cx="2808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>
                <a:solidFill>
                  <a:schemeClr val="bg1"/>
                </a:solidFill>
              </a:rPr>
              <a:t>Azevém</a:t>
            </a:r>
          </a:p>
        </p:txBody>
      </p:sp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457200" y="4797425"/>
            <a:ext cx="8229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chemeClr val="bg1"/>
                </a:solidFill>
              </a:rPr>
              <a:t>Risco de resistência múltipla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chemeClr val="bg1"/>
                </a:solidFill>
              </a:rPr>
              <a:t>Risco de resistência simultânea – buva + amargoso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chemeClr val="bg1"/>
                </a:solidFill>
              </a:rPr>
              <a:t>Resgate de princípios ativos antigos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chemeClr val="bg1"/>
                </a:solidFill>
              </a:rPr>
              <a:t>Maior longevidade dos princípios ativos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Isto é apenas uma visualização. Clique em Baixar Agora para baixar o modelo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>
                <a:solidFill>
                  <a:schemeClr val="bg1"/>
                </a:solidFill>
              </a:rPr>
              <a:t>    </a:t>
            </a:r>
            <a:r>
              <a:rPr lang="pt-BR" sz="4400" b="1">
                <a:solidFill>
                  <a:srgbClr val="FFC000"/>
                </a:solidFill>
              </a:rPr>
              <a:t>Estratégias Não Químicas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395288" y="1600200"/>
            <a:ext cx="9145587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Rotação de culturas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Consórcio de culturas – Milho e Brachiaria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Alelopatia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Espaçamento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Aumento da cobertura morta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Manejo cultural – semente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Limpeza de máquinas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Capinas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Posicionamento de cultivares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pt-BR" sz="3200" b="1">
                <a:solidFill>
                  <a:schemeClr val="bg1"/>
                </a:solidFill>
              </a:rPr>
              <a:t>Uso da dose correta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t-BR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1313</Words>
  <Application>Microsoft Office PowerPoint</Application>
  <PresentationFormat>Apresentação na tela (4:3)</PresentationFormat>
  <Paragraphs>299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9" baseType="lpstr">
      <vt:lpstr>Arial</vt:lpstr>
      <vt:lpstr>Calibri</vt:lpstr>
      <vt:lpstr>Design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Coamo Agroindustrial Cooperativa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gguarido</dc:creator>
  <cp:lastModifiedBy>zambaldi</cp:lastModifiedBy>
  <cp:revision>96</cp:revision>
  <dcterms:created xsi:type="dcterms:W3CDTF">2012-08-02T12:21:28Z</dcterms:created>
  <dcterms:modified xsi:type="dcterms:W3CDTF">2012-09-10T15:58:42Z</dcterms:modified>
</cp:coreProperties>
</file>