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9926638" cy="666908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10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E95C76-882D-48E9-97A2-97FF81A914E8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6334475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2798" y="6334475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16D5E-00A5-4651-88CA-2E36EF829A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A0C57E-FD83-478C-BC4A-F91BC72FCC9D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95650" y="500063"/>
            <a:ext cx="3335338" cy="250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5" y="3167816"/>
            <a:ext cx="7941310" cy="3001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6334475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8" y="6334475"/>
            <a:ext cx="4301543" cy="3334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D0BD3-D350-471C-8BEA-5695BB26D23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D0BD3-D350-471C-8BEA-5695BB26D230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D7DDF-D3F9-4185-8E0A-FBECCC88407F}" type="datetimeFigureOut">
              <a:rPr lang="pt-BR" smtClean="0"/>
              <a:pPr/>
              <a:t>25/9/2012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B4326-8ED9-4769-B920-D5C3FE57DB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36512" y="27384"/>
            <a:ext cx="9144000" cy="6858000"/>
            <a:chOff x="0" y="27384"/>
            <a:chExt cx="9144000" cy="6858000"/>
          </a:xfrm>
        </p:grpSpPr>
        <p:grpSp>
          <p:nvGrpSpPr>
            <p:cNvPr id="10" name="Grupo 9"/>
            <p:cNvGrpSpPr/>
            <p:nvPr/>
          </p:nvGrpSpPr>
          <p:grpSpPr>
            <a:xfrm>
              <a:off x="0" y="27384"/>
              <a:ext cx="9144000" cy="6858000"/>
              <a:chOff x="0" y="27384"/>
              <a:chExt cx="9144000" cy="6858000"/>
            </a:xfrm>
          </p:grpSpPr>
          <p:pic>
            <p:nvPicPr>
              <p:cNvPr id="6" name="Imagem 5" descr="Apresentacao PPoint padrao Crea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0" y="27384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7" name="CaixaDeTexto 6"/>
              <p:cNvSpPr txBox="1"/>
              <p:nvPr/>
            </p:nvSpPr>
            <p:spPr>
              <a:xfrm>
                <a:off x="755576" y="100370"/>
                <a:ext cx="8388424" cy="160043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1500" dirty="0" smtClean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pt-BR" sz="2400" b="1" cap="small" dirty="0" smtClean="0">
                    <a:latin typeface="Arial" pitchFamily="34" charset="0"/>
                    <a:cs typeface="Arial" pitchFamily="34" charset="0"/>
                  </a:rPr>
                  <a:t>Departamento Executivo das Câmaras</a:t>
                </a:r>
              </a:p>
              <a:p>
                <a:endParaRPr lang="pt-BR" sz="1500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pt-BR" sz="2400" cap="small" dirty="0" smtClean="0">
                    <a:latin typeface="Arial" pitchFamily="34" charset="0"/>
                    <a:cs typeface="Arial" pitchFamily="34" charset="0"/>
                  </a:rPr>
                  <a:t>Assessoria Jurídica</a:t>
                </a:r>
              </a:p>
              <a:p>
                <a:pPr algn="ctr"/>
                <a:endParaRPr lang="pt-BR" sz="2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CaixaDeTexto 7"/>
            <p:cNvSpPr txBox="1"/>
            <p:nvPr/>
          </p:nvSpPr>
          <p:spPr>
            <a:xfrm>
              <a:off x="736482" y="1811709"/>
              <a:ext cx="8085286" cy="404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pt-BR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b="1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000" b="1" dirty="0" smtClean="0">
                  <a:latin typeface="Arial" pitchFamily="34" charset="0"/>
                  <a:cs typeface="Arial" pitchFamily="34" charset="0"/>
                </a:rPr>
                <a:t>CONVÊNIO</a:t>
              </a:r>
            </a:p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pt-BR" dirty="0">
                  <a:latin typeface="Arial" pitchFamily="34" charset="0"/>
                  <a:cs typeface="Arial" pitchFamily="34" charset="0"/>
                </a:rPr>
                <a:t>	</a:t>
              </a:r>
              <a:r>
                <a:rPr lang="pt-BR" b="1" dirty="0" smtClean="0">
                  <a:latin typeface="Arial" pitchFamily="34" charset="0"/>
                  <a:cs typeface="Arial" pitchFamily="34" charset="0"/>
                </a:rPr>
                <a:t>Conceito</a:t>
              </a:r>
              <a:r>
                <a:rPr lang="pt-BR" dirty="0" smtClean="0">
                  <a:latin typeface="Arial" pitchFamily="34" charset="0"/>
                  <a:cs typeface="Arial" pitchFamily="34" charset="0"/>
                </a:rPr>
                <a:t>: instrumento que disciplina a transferência de recursos públicos e que tem como partícipe órgão da administração pública federal direta, </a:t>
              </a:r>
              <a:r>
                <a:rPr lang="pt-BR" b="1" dirty="0" smtClean="0">
                  <a:latin typeface="Arial" pitchFamily="34" charset="0"/>
                  <a:cs typeface="Arial" pitchFamily="34" charset="0"/>
                </a:rPr>
                <a:t>autárquica</a:t>
              </a:r>
              <a:r>
                <a:rPr lang="pt-BR" dirty="0" smtClean="0">
                  <a:latin typeface="Arial" pitchFamily="34" charset="0"/>
                  <a:cs typeface="Arial" pitchFamily="34" charset="0"/>
                </a:rPr>
                <a:t> ou </a:t>
              </a:r>
              <a:r>
                <a:rPr lang="pt-BR" dirty="0" err="1" smtClean="0">
                  <a:latin typeface="Arial" pitchFamily="34" charset="0"/>
                  <a:cs typeface="Arial" pitchFamily="34" charset="0"/>
                </a:rPr>
                <a:t>fundacional</a:t>
              </a:r>
              <a:r>
                <a:rPr lang="pt-BR" dirty="0" smtClean="0">
                  <a:latin typeface="Arial" pitchFamily="34" charset="0"/>
                  <a:cs typeface="Arial" pitchFamily="34" charset="0"/>
                </a:rPr>
                <a:t>, empresa pública ou sociedade de economia mista que estejam gerindo recursos dos orçamentos da União, visando à execução de programas de trabalho, projeto/atividade ou evento de interesse recíproco, em regime de mútua cooperação;</a:t>
              </a: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pt-BR" dirty="0" smtClean="0">
                  <a:latin typeface="Arial" pitchFamily="34" charset="0"/>
                  <a:cs typeface="Arial" pitchFamily="34" charset="0"/>
                </a:rPr>
                <a:t>	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smtClean="0">
                <a:latin typeface="Arial" pitchFamily="34" charset="0"/>
                <a:cs typeface="Arial" pitchFamily="34" charset="0"/>
              </a:rPr>
              <a:t>	</a:t>
            </a:r>
            <a:r>
              <a:rPr lang="pt-BR" smtClean="0">
                <a:latin typeface="Arial" pitchFamily="34" charset="0"/>
                <a:cs typeface="Arial" pitchFamily="34" charset="0"/>
              </a:rPr>
              <a:t> 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 - Relação Anual de Informações Sociais – RAIS;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VI - Informação à Previdência Social – GFIP; e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VII - prova de regularidade relativa à Seguridade Social e ao Fundo de Garantia por Tempo de Serviço - FGTS, demonstrando o cumprimento dos encargos sociais instituídos por lei, quando possuir quadro de funcionários.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Obs.:. As cópias dos documentos mencionados acima poderão ser autenticadas em cartório ou por servidor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O Plano de Trabalho deverá prever: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a)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as ações ou as medidas propostas;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b) o modo de ação;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c) mecanismos de controle a ser empreendidos.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Identificação do objeto: descrever detalhadamente o objeto a ser executado.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Enfim deverá conter: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 -Justificativa da proposição: descrever as razões que levou a entidade ou instituição de ensino a propor a celebração do convênio com 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, evidenciando os benefícios a ser alcançados pela comunidade profissional, bem como os resultados a ser atingidos.;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 – Cronograma de execução, o qual permite visualizar a implementação de um projeto em relação às suas metas, etapas ou fases, os respectivos indicadores físicos e prazos correspondentes a cada uma delas;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III – Plano de aplicação, o qual refere-se ao desdobramento da dotação (recursos) nas naturezas econômicas previstas;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IV - Cronograma de Desembolso, o qual refere-se ao desdobramento da aplicação dos recursos financeiros em parcelas mensais, de acordo com a execução do projeto;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 – Seguir o modelo do anexo II da Resolução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nº 1032/2011.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Da prestação de contas dos recursos repassados: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 - ofício de encaminhamento, conforme Anexo III;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II – relatório físico – financeiro;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III - relatório circunstanciado de execução do objeto do convênio, detalhando as ações desenvolvidas e os resultados alcançados.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Subdivide-se em: </a:t>
            </a:r>
          </a:p>
          <a:p>
            <a:pPr marL="342900" indent="-342900">
              <a:buAutoNum type="alphaLcParenR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relatório de acompanhamento parcial e;</a:t>
            </a:r>
          </a:p>
          <a:p>
            <a:pPr marL="342900" indent="-342900">
              <a:buAutoNum type="alphaLcParenR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relatório final.  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marL="342900" indent="-342900" algn="just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indent="-342900"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a) Relatório de acompanhamento parcial: É o relatório que deve ser apresentado até trinta dias após a conclusão de cada meta do plano de trabalho. 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b) Relatório final: É relatório que na verdade é a prestação de contas dos recursos recebidos ao final vigência do convênio. (deve ser entregue até 30 dias após o encerramento do convênio).</a:t>
            </a:r>
          </a:p>
          <a:p>
            <a:r>
              <a:rPr lang="pt-BR" sz="1600" u="sng" dirty="0" smtClean="0">
                <a:latin typeface="Arial" pitchFamily="34" charset="0"/>
                <a:cs typeface="Arial" pitchFamily="34" charset="0"/>
              </a:rPr>
              <a:t>Semelhanças: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I - mesmo ofício – Anexo III da Res. 1.032/2011.</a:t>
            </a:r>
          </a:p>
          <a:p>
            <a:r>
              <a:rPr lang="pt-BR" sz="1600" dirty="0" smtClean="0">
                <a:latin typeface="Arial" pitchFamily="34" charset="0"/>
                <a:cs typeface="Arial" pitchFamily="34" charset="0"/>
              </a:rPr>
              <a:t>II - relatório circunstanciado de execução do objeto do convênio, detalhando as ações desenvolvidas e os resultados alcançados;</a:t>
            </a:r>
          </a:p>
          <a:p>
            <a:r>
              <a:rPr lang="pt-BR" sz="1600" u="sng" dirty="0" smtClean="0">
                <a:latin typeface="Arial" pitchFamily="34" charset="0"/>
                <a:cs typeface="Arial" pitchFamily="34" charset="0"/>
              </a:rPr>
              <a:t>Diferenças:</a:t>
            </a:r>
            <a:r>
              <a:rPr lang="pt-BR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1600" b="1" dirty="0" smtClean="0"/>
              <a:t>III - comprovantes do desenvolvimento das ações detalhadas no relatório circunstanciado, como material utilizado na promoção ou participação de eventos, informativos, boletins ou matérias publicados, anais, atas e listas de presença; </a:t>
            </a: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/>
              <a:t>IV - relatório físico-financeiro</a:t>
            </a:r>
            <a:r>
              <a:rPr lang="pt-BR" b="1" dirty="0" smtClean="0"/>
              <a:t>, acompanhado de cópias dos documentos fiscais das despesas realizadas para o desenvolvimento das ações detalhadas no relatório circunstanciado, </a:t>
            </a:r>
            <a:r>
              <a:rPr lang="pt-BR" b="1" u="sng" dirty="0" smtClean="0"/>
              <a:t>conforme Anexo IV. </a:t>
            </a:r>
            <a:endParaRPr lang="pt-BR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863080" y="1714489"/>
            <a:ext cx="8280920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indent="-342900"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Despesas admitidas:</a:t>
            </a:r>
          </a:p>
          <a:p>
            <a:pPr algn="just"/>
            <a:r>
              <a:rPr lang="pt-BR" dirty="0" smtClean="0"/>
              <a:t>I - aquisição de programas e equipamentos de informática, eletroeletrônicos, como microcomputador, impressora, aparelho de fac-símile, projetor multimídia e outros; </a:t>
            </a:r>
          </a:p>
          <a:p>
            <a:pPr algn="just"/>
            <a:r>
              <a:rPr lang="pt-BR" dirty="0" smtClean="0"/>
              <a:t>II - aquisição de livros, publicações, revistas e material didático; </a:t>
            </a:r>
          </a:p>
          <a:p>
            <a:pPr algn="just"/>
            <a:r>
              <a:rPr lang="pt-BR" dirty="0" smtClean="0"/>
              <a:t>III - contratação de assessoria técnica, prestada por pessoa física ou jurídica, para a promoção de eventos, como palestra, curso, simpósio e outros; </a:t>
            </a:r>
          </a:p>
          <a:p>
            <a:pPr algn="just"/>
            <a:r>
              <a:rPr lang="pt-BR" dirty="0" smtClean="0"/>
              <a:t>IV - contratação de consultoria técnica, prestada por pessoa física ou jurídica, para o desenvolvimento de atividades relacionadas ao objeto do convênio; </a:t>
            </a:r>
          </a:p>
          <a:p>
            <a:pPr algn="just"/>
            <a:r>
              <a:rPr lang="pt-BR" dirty="0" smtClean="0"/>
              <a:t>V - contratação de funcionário ou estagiário </a:t>
            </a:r>
            <a:r>
              <a:rPr lang="pt-BR" b="1" dirty="0" smtClean="0"/>
              <a:t>para o desenvolvimento de atividades relacionadas ao objeto do convênio</a:t>
            </a:r>
            <a:r>
              <a:rPr lang="pt-BR" dirty="0" smtClean="0"/>
              <a:t>; </a:t>
            </a:r>
          </a:p>
          <a:p>
            <a:pPr algn="just"/>
            <a:r>
              <a:rPr lang="pt-BR" dirty="0" smtClean="0"/>
              <a:t>VI - contratação de serviços de logística, compreendendo a locação de espaço físico e de equipamentos e o transporte de material, de veículos destinados ao planejamento e à realização dos eventos promovidos; </a:t>
            </a:r>
          </a:p>
          <a:p>
            <a:pPr algn="just"/>
            <a:r>
              <a:rPr lang="pt-BR" dirty="0" smtClean="0"/>
              <a:t>VII - contratação de serviços gráficos e audiovisuais, necessários à divulgação e à realização dos eventos promovidos; </a:t>
            </a:r>
          </a:p>
          <a:p>
            <a:pPr algn="just"/>
            <a:endParaRPr lang="pt-BR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863080" y="1714489"/>
            <a:ext cx="820951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indent="-342900" algn="just"/>
            <a:r>
              <a:rPr lang="pt-BR" sz="1600" dirty="0" smtClean="0">
                <a:latin typeface="Arial" pitchFamily="34" charset="0"/>
                <a:cs typeface="Arial" pitchFamily="34" charset="0"/>
              </a:rPr>
              <a:t>Despesas admitidas:</a:t>
            </a:r>
          </a:p>
          <a:p>
            <a:pPr indent="-342900" algn="just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/>
              <a:t>VIII - postagem de correspondência relacionada às atividades objeto do convênio; </a:t>
            </a:r>
          </a:p>
          <a:p>
            <a:pPr algn="just"/>
            <a:r>
              <a:rPr lang="pt-BR" dirty="0" smtClean="0"/>
              <a:t>IX - publicação de editais e de matérias técnicas ou publicitárias relacionadas ao objeto do convênio.;</a:t>
            </a:r>
          </a:p>
          <a:p>
            <a:pPr algn="just"/>
            <a:r>
              <a:rPr lang="pt-BR" dirty="0" smtClean="0"/>
              <a:t>X – contratação de serviços de provedores de acesso à internet, e pagamento de conta de telefone </a:t>
            </a:r>
            <a:r>
              <a:rPr lang="pt-BR" b="1" dirty="0" smtClean="0"/>
              <a:t>vinculada ao evento objeto do convênio</a:t>
            </a:r>
            <a:r>
              <a:rPr lang="pt-BR" dirty="0" smtClean="0"/>
              <a:t>; </a:t>
            </a:r>
          </a:p>
          <a:p>
            <a:pPr algn="just"/>
            <a:r>
              <a:rPr lang="pt-BR" dirty="0" smtClean="0"/>
              <a:t>XI – publicação em jornais, revistas e periódicos que contemplem matérias ou divulgações relacionadas com os objetivos do Sistema </a:t>
            </a:r>
            <a:r>
              <a:rPr lang="pt-BR" dirty="0" err="1" smtClean="0"/>
              <a:t>Confea</a:t>
            </a:r>
            <a:r>
              <a:rPr lang="pt-BR" dirty="0" smtClean="0"/>
              <a:t>/</a:t>
            </a:r>
            <a:r>
              <a:rPr lang="pt-BR" dirty="0" err="1" smtClean="0"/>
              <a:t>Crea</a:t>
            </a:r>
            <a:r>
              <a:rPr lang="pt-BR" dirty="0" smtClean="0"/>
              <a:t>; </a:t>
            </a:r>
          </a:p>
          <a:p>
            <a:pPr algn="just"/>
            <a:r>
              <a:rPr lang="pt-BR" dirty="0" smtClean="0"/>
              <a:t>XII – despesas relacionadas à participação de profissionais em eventos de interesse da profissão, e </a:t>
            </a:r>
          </a:p>
          <a:p>
            <a:pPr algn="just"/>
            <a:r>
              <a:rPr lang="pt-BR" dirty="0" smtClean="0"/>
              <a:t>XIII – despesas operacionais de consumo de energia e telefone, </a:t>
            </a:r>
            <a:r>
              <a:rPr lang="pt-BR" b="1" dirty="0" smtClean="0"/>
              <a:t>relacionadas às atividades objeto do convênio, </a:t>
            </a:r>
            <a:r>
              <a:rPr lang="pt-BR" b="1" u="sng" dirty="0" smtClean="0"/>
              <a:t>quando da realização de eventos</a:t>
            </a:r>
            <a:r>
              <a:rPr lang="pt-BR" b="1" dirty="0" smtClean="0"/>
              <a:t>. </a:t>
            </a:r>
            <a:endParaRPr lang="pt-BR" dirty="0" smtClean="0"/>
          </a:p>
          <a:p>
            <a:pPr algn="just"/>
            <a:endParaRPr lang="pt-BR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863080" y="1714489"/>
            <a:ext cx="820951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indent="-342900" algn="ctr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Hipóteses de suspensão do Convênio:</a:t>
            </a:r>
          </a:p>
          <a:p>
            <a:pPr indent="-342900" algn="just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/>
              <a:t>I - deixar de apresentar o relatório de atividades no prazo estabelecido; (relatório parcial ou final).</a:t>
            </a:r>
          </a:p>
          <a:p>
            <a:endParaRPr lang="pt-BR" dirty="0" smtClean="0"/>
          </a:p>
          <a:p>
            <a:r>
              <a:rPr lang="pt-BR" dirty="0" smtClean="0"/>
              <a:t>II - tiver as contas rejeitadas pelo Plenário do </a:t>
            </a:r>
            <a:r>
              <a:rPr lang="pt-BR" dirty="0" err="1" smtClean="0"/>
              <a:t>Crea</a:t>
            </a:r>
            <a:r>
              <a:rPr lang="pt-BR" dirty="0" smtClean="0"/>
              <a:t>; ou </a:t>
            </a:r>
          </a:p>
          <a:p>
            <a:endParaRPr lang="pt-BR" dirty="0" smtClean="0"/>
          </a:p>
          <a:p>
            <a:r>
              <a:rPr lang="pt-BR" dirty="0" smtClean="0"/>
              <a:t>III - deixar de apresentar as certidões de regularidade em relação ao INSS, ao FGTS e às Fazendas Federal, Estadual e Municipal. </a:t>
            </a:r>
          </a:p>
          <a:p>
            <a:pPr algn="just"/>
            <a:endParaRPr lang="pt-BR" b="1" u="sng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863080" y="1714489"/>
            <a:ext cx="820951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indent="-342900" algn="ctr"/>
            <a:r>
              <a:rPr lang="pt-BR" sz="1600" b="1" dirty="0" smtClean="0">
                <a:latin typeface="Arial" pitchFamily="34" charset="0"/>
                <a:cs typeface="Arial" pitchFamily="34" charset="0"/>
              </a:rPr>
              <a:t>Hipóteses de restituição:</a:t>
            </a:r>
          </a:p>
          <a:p>
            <a:pPr indent="-342900" algn="ctr"/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600" dirty="0" smtClean="0"/>
              <a:t>A instituição de ensino ou a entidade de classe conveniada fica obrigada a restituir ao </a:t>
            </a:r>
            <a:r>
              <a:rPr lang="pt-BR" sz="1600" dirty="0" err="1" smtClean="0"/>
              <a:t>Crea</a:t>
            </a:r>
            <a:r>
              <a:rPr lang="pt-BR" sz="1600" dirty="0" smtClean="0"/>
              <a:t> os recursos recebidos, atualizados monetariamente, quando: </a:t>
            </a:r>
          </a:p>
          <a:p>
            <a:endParaRPr lang="pt-BR" sz="1600" dirty="0" smtClean="0"/>
          </a:p>
          <a:p>
            <a:pPr algn="just"/>
            <a:r>
              <a:rPr lang="pt-BR" sz="1600" dirty="0" smtClean="0"/>
              <a:t>I - deixar de cumprir o objeto do convênio; </a:t>
            </a:r>
          </a:p>
          <a:p>
            <a:pPr algn="just"/>
            <a:r>
              <a:rPr lang="pt-BR" sz="1600" dirty="0" smtClean="0"/>
              <a:t>II - deixar de apresentar o relatório de atividades no prazo estabelecido; </a:t>
            </a:r>
          </a:p>
          <a:p>
            <a:pPr algn="just"/>
            <a:r>
              <a:rPr lang="pt-BR" sz="1600" dirty="0" smtClean="0"/>
              <a:t>III - deixar de utilizar os recursos no período do exercício fiscal; ou </a:t>
            </a:r>
          </a:p>
          <a:p>
            <a:pPr algn="just"/>
            <a:r>
              <a:rPr lang="pt-BR" sz="1600" dirty="0" smtClean="0"/>
              <a:t>IV - tiver o relatório de atividades rejeitado pelo Plenário do </a:t>
            </a:r>
            <a:r>
              <a:rPr lang="pt-BR" sz="1600" dirty="0" err="1" smtClean="0"/>
              <a:t>Crea</a:t>
            </a:r>
            <a:r>
              <a:rPr lang="pt-BR" sz="1600" dirty="0" smtClean="0"/>
              <a:t>, caso em que a devolução poderá ser total ou parcial. </a:t>
            </a: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indent="-342900" algn="just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Obs.: </a:t>
            </a:r>
            <a:r>
              <a:rPr lang="pt-BR" dirty="0" smtClean="0"/>
              <a:t>É condição básica para a entidade de classe ou instituição de ensino, pleitear e obter novos recursos, a aprovação das contas relativas ao convênio anterior. 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142844" y="285728"/>
            <a:ext cx="8715436" cy="6858000"/>
            <a:chOff x="0" y="-27384"/>
            <a:chExt cx="9144000" cy="6858000"/>
          </a:xfrm>
        </p:grpSpPr>
        <p:grpSp>
          <p:nvGrpSpPr>
            <p:cNvPr id="8" name="Grupo 7"/>
            <p:cNvGrpSpPr/>
            <p:nvPr/>
          </p:nvGrpSpPr>
          <p:grpSpPr>
            <a:xfrm>
              <a:off x="0" y="-27384"/>
              <a:ext cx="9144000" cy="6858000"/>
              <a:chOff x="0" y="0"/>
              <a:chExt cx="9144000" cy="6858000"/>
            </a:xfrm>
          </p:grpSpPr>
          <p:pic>
            <p:nvPicPr>
              <p:cNvPr id="4" name="Imagem 3" descr="Apresentacao PPoint padrao Crea.jpg"/>
              <p:cNvPicPr>
                <a:picLocks noChangeAspect="1"/>
              </p:cNvPicPr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0" y="0"/>
                <a:ext cx="9144000" cy="6858000"/>
              </a:xfrm>
              <a:prstGeom prst="rect">
                <a:avLst/>
              </a:prstGeom>
            </p:spPr>
          </p:pic>
          <p:sp>
            <p:nvSpPr>
              <p:cNvPr id="7" name="CaixaDeTexto 6"/>
              <p:cNvSpPr txBox="1"/>
              <p:nvPr/>
            </p:nvSpPr>
            <p:spPr>
              <a:xfrm>
                <a:off x="755576" y="65534"/>
                <a:ext cx="8388424" cy="1538883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pt-BR" sz="1500" dirty="0" smtClean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pt-BR" sz="2400" b="1" cap="small" dirty="0" smtClean="0">
                    <a:latin typeface="Arial" pitchFamily="34" charset="0"/>
                    <a:cs typeface="Arial" pitchFamily="34" charset="0"/>
                  </a:rPr>
                  <a:t>Departamento Executivo das Câmaras</a:t>
                </a:r>
              </a:p>
              <a:p>
                <a:endParaRPr lang="pt-BR" sz="1500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pt-BR" sz="2000" cap="small" dirty="0" smtClean="0">
                    <a:latin typeface="Arial" pitchFamily="34" charset="0"/>
                    <a:cs typeface="Arial" pitchFamily="34" charset="0"/>
                  </a:rPr>
                  <a:t>Assessoria Jurídica</a:t>
                </a:r>
              </a:p>
              <a:p>
                <a:pPr algn="ctr"/>
                <a:endParaRPr lang="pt-BR" sz="2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9" name="CaixaDeTexto 8"/>
            <p:cNvSpPr txBox="1"/>
            <p:nvPr/>
          </p:nvSpPr>
          <p:spPr>
            <a:xfrm>
              <a:off x="755576" y="1615690"/>
              <a:ext cx="8388424" cy="43396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000" b="1" dirty="0" smtClean="0">
                  <a:latin typeface="Arial" pitchFamily="34" charset="0"/>
                  <a:cs typeface="Arial" pitchFamily="34" charset="0"/>
                </a:rPr>
                <a:t>Espécies de Convênios:</a:t>
              </a:r>
            </a:p>
            <a:p>
              <a:endParaRPr lang="pt-BR" sz="2000" dirty="0"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pt-BR" sz="2000" dirty="0" smtClean="0">
                  <a:latin typeface="Arial" pitchFamily="34" charset="0"/>
                  <a:cs typeface="Arial" pitchFamily="34" charset="0"/>
                </a:rPr>
                <a:t>	</a:t>
              </a:r>
              <a:r>
                <a:rPr lang="pt-BR" dirty="0" smtClean="0">
                  <a:latin typeface="Arial" pitchFamily="34" charset="0"/>
                  <a:cs typeface="Arial" pitchFamily="34" charset="0"/>
                </a:rPr>
                <a:t>Os convênios 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destinam-se à execução de </a:t>
              </a:r>
              <a:r>
                <a:rPr lang="pt-BR" b="1" i="1" dirty="0" smtClean="0">
                  <a:latin typeface="Arial" pitchFamily="34" charset="0"/>
                  <a:cs typeface="Arial" pitchFamily="34" charset="0"/>
                </a:rPr>
                <a:t>ações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 voltadas para: </a:t>
              </a:r>
            </a:p>
            <a:p>
              <a:pPr algn="just"/>
              <a:endParaRPr lang="pt-BR" i="1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a) </a:t>
              </a:r>
              <a:r>
                <a:rPr lang="pt-BR" b="1" i="1" dirty="0" smtClean="0">
                  <a:latin typeface="Arial" pitchFamily="34" charset="0"/>
                  <a:cs typeface="Arial" pitchFamily="34" charset="0"/>
                </a:rPr>
                <a:t>a verificação e fiscalização do exercício e das atividades profissionais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, ou para;</a:t>
              </a:r>
            </a:p>
            <a:p>
              <a:pPr algn="just"/>
              <a:endParaRPr lang="pt-BR" i="1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b) </a:t>
              </a:r>
              <a:r>
                <a:rPr lang="pt-BR" b="1" i="1" dirty="0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pt-BR" b="1" i="1" dirty="0" smtClean="0">
                  <a:latin typeface="Arial" pitchFamily="34" charset="0"/>
                  <a:cs typeface="Arial" pitchFamily="34" charset="0"/>
                </a:rPr>
                <a:t>aperfeiçoamento técnico e cultural dos profissionais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 diplomados nas áreas abrangidas pelo Sistema </a:t>
              </a:r>
              <a:r>
                <a:rPr lang="pt-BR" i="1" dirty="0" err="1" smtClean="0">
                  <a:latin typeface="Arial" pitchFamily="34" charset="0"/>
                  <a:cs typeface="Arial" pitchFamily="34" charset="0"/>
                </a:rPr>
                <a:t>Confea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/</a:t>
              </a:r>
              <a:r>
                <a:rPr lang="pt-BR" i="1" dirty="0" err="1" smtClean="0">
                  <a:latin typeface="Arial" pitchFamily="34" charset="0"/>
                  <a:cs typeface="Arial" pitchFamily="34" charset="0"/>
                </a:rPr>
                <a:t>Crea</a:t>
              </a:r>
              <a:r>
                <a:rPr lang="pt-BR" i="1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  <a:p>
              <a:pPr algn="just"/>
              <a:endParaRPr lang="pt-BR" dirty="0" smtClean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/>
          <p:cNvGrpSpPr/>
          <p:nvPr/>
        </p:nvGrpSpPr>
        <p:grpSpPr>
          <a:xfrm>
            <a:off x="-36512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5" name="CaixaDeTexto 4"/>
            <p:cNvSpPr txBox="1"/>
            <p:nvPr/>
          </p:nvSpPr>
          <p:spPr>
            <a:xfrm>
              <a:off x="746867" y="73087"/>
              <a:ext cx="8388424" cy="153888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0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CaixaDeTexto 7"/>
          <p:cNvSpPr txBox="1"/>
          <p:nvPr/>
        </p:nvSpPr>
        <p:spPr>
          <a:xfrm>
            <a:off x="738158" y="1792570"/>
            <a:ext cx="80486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Convênio para a verificação e fiscalização do exercício e das atividades profissionais:</a:t>
            </a:r>
          </a:p>
          <a:p>
            <a:endParaRPr lang="pt-BR" sz="1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Características: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Fundamento Legal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: art. 2º da Res.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nº 1.032/2011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Finalidade: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Fomentar ações de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verificação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e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fiscalização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 do exercício e das atividades profissionais dos diplomados nas áreas abrangidas pelo Sistema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000" b="1" dirty="0" smtClean="0">
                <a:latin typeface="Arial" pitchFamily="34" charset="0"/>
                <a:cs typeface="Arial" pitchFamily="34" charset="0"/>
              </a:rPr>
              <a:t>Origem dos recursos: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renda líquida oriunda da arrecadação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da taxa de ART.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203848" y="3861048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Instrumentos de comprovação da contribuição na área de fiscalização, para a liberação de novo recurso: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Relatórios mensais das contribuições fornecidas ao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na área de fiscalização; 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Súmulas de reuniões com a gerência de fiscalização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ou com as câmaras especializadas; 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Recibo de documentos entregues ao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Informação técnica prestada pela gerência de fiscalização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ratificando a contribuição da entidade na área de fiscalização. 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e)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Outros documentos exigidos pelo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</a:t>
            </a: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Convênio para aperfeiçoamento Técnico e Cultural:</a:t>
            </a:r>
          </a:p>
          <a:p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Características: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Fundamento Legal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: art. 5º da Res.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nº 1.032/2011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Finalidade: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Fomentar o aperfeiçoamento técnico e cultural dos profissionais diplomados nas áreas abrangidas pelo Sistema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Origem dos recursos: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renda líquida oriunda 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das multas.</a:t>
            </a: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Convênio para aperfeiçoamento Técnico e Cultural:</a:t>
            </a:r>
          </a:p>
          <a:p>
            <a:pPr algn="just"/>
            <a:endParaRPr lang="pt-BR" sz="9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Adoção das seguintes medidas (instrumentos):</a:t>
            </a: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 - constituição ou ampliação do acervo de bibliotecas de informação técnica;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 - doação de livros, publicações, revistas e material didático para bibliotecas ou laboratórios de entidades públicas ou privadas na jurisdição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III - publicação e divulgação de obras técnicas relacionadas ao exercício profissional;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IV - organização e implantação de cursos, inclusive em nível de pós-graduação;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 - organização e realização de congressos, simpósios, jornadas e encontros que contemplem assuntos relativos às profissões regulamentadas;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VI - elaboração de estudos e trabalhos relativos à valorização das profissões abrangidas pelo Sistema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VII - realização de pesquisas de mercado de trabalho e levantamento de censo; e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VIII - premiação de trabalhos inéditos que contribuam para o aperfeiçoamento dos profissionais diplomados nas áreas abrangidas pelo Sistema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ou para a aplicação da legislação profissional.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1200" dirty="0" smtClean="0">
                <a:latin typeface="Arial" pitchFamily="34" charset="0"/>
                <a:cs typeface="Arial" pitchFamily="34" charset="0"/>
              </a:rPr>
              <a:t>Obs.: Mediante prévia consulta ao </a:t>
            </a:r>
            <a:r>
              <a:rPr lang="pt-BR" sz="1200" dirty="0" err="1" smtClean="0">
                <a:latin typeface="Arial" pitchFamily="34" charset="0"/>
                <a:cs typeface="Arial" pitchFamily="34" charset="0"/>
              </a:rPr>
              <a:t>Confea</a:t>
            </a:r>
            <a:r>
              <a:rPr lang="pt-BR" sz="1200" dirty="0" smtClean="0">
                <a:latin typeface="Arial" pitchFamily="34" charset="0"/>
                <a:cs typeface="Arial" pitchFamily="34" charset="0"/>
              </a:rPr>
              <a:t>, outras medidas voltadas para o aperfeiçoamento técnico e cultural poderão ser adotadas pela instituição de ensino ou entidade de classe.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pPr algn="just"/>
            <a:r>
              <a:rPr lang="pt-BR" b="1" dirty="0" smtClean="0">
                <a:latin typeface="Arial" pitchFamily="34" charset="0"/>
                <a:cs typeface="Arial" pitchFamily="34" charset="0"/>
              </a:rPr>
              <a:t>Instrumentos de comprovação da contribuição na área de aperfeiçoamento técnico e cultural: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I. Relatórios, contendo: evento realizado de aperfeiçoamento técnico e cultural, com carga-horária, conteúdo, ministrante e sua formação, período de realização, documentos de divulgação, número de alunos, certificados emitidos, quando for o caso, e lista de presença.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II. Súmulas de reuniões com a área competente do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que trata de organização de eventos.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III Recibo de documentos entregues ao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IV. Outros documentos exigidos pelo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4" name="Imagem 3" descr="Apresentacao PPoint padrao Crea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6" name="CaixaDeTexto 5"/>
            <p:cNvSpPr txBox="1"/>
            <p:nvPr/>
          </p:nvSpPr>
          <p:spPr>
            <a:xfrm>
              <a:off x="746867" y="73087"/>
              <a:ext cx="8388424" cy="19697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pt-BR" sz="1500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b="1" cap="small" dirty="0" smtClean="0">
                  <a:latin typeface="Arial" pitchFamily="34" charset="0"/>
                  <a:cs typeface="Arial" pitchFamily="34" charset="0"/>
                </a:rPr>
                <a:t>Departamento Executivo das Câmaras</a:t>
              </a:r>
            </a:p>
            <a:p>
              <a:endParaRPr lang="pt-BR" sz="1500" dirty="0"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pt-BR" sz="2400" cap="small" dirty="0" smtClean="0">
                  <a:latin typeface="Arial" pitchFamily="34" charset="0"/>
                  <a:cs typeface="Arial" pitchFamily="34" charset="0"/>
                </a:rPr>
                <a:t>Assessoria Jurídica</a:t>
              </a:r>
            </a:p>
            <a:p>
              <a:pPr algn="ctr"/>
              <a:endParaRPr lang="pt-BR" sz="2400" cap="small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pt-BR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CaixaDeTexto 4"/>
          <p:cNvSpPr txBox="1"/>
          <p:nvPr/>
        </p:nvSpPr>
        <p:spPr>
          <a:xfrm>
            <a:off x="755576" y="1781525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b="1" dirty="0" smtClean="0">
                <a:latin typeface="Arial" pitchFamily="34" charset="0"/>
                <a:cs typeface="Arial" pitchFamily="34" charset="0"/>
              </a:rPr>
              <a:t>	DO REQUERIMENTO PARA A CELEBRAÇÃO DE CONVÊNIO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  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A instituição deverá encaminhar ao </a:t>
            </a:r>
            <a:r>
              <a:rPr lang="pt-BR" dirty="0" err="1" smtClean="0">
                <a:latin typeface="Arial" pitchFamily="34" charset="0"/>
                <a:cs typeface="Arial" pitchFamily="34" charset="0"/>
              </a:rPr>
              <a:t>Crea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 em original ou cópia autenticada: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 - plano de trabalho;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II - prova de inscrição no Cadastro Nacional de Pessoa Jurídica - CNPJ;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III - prova de inscrição no cadastro de contribuintes estadual ou municipal, se houver relativa à sede da entidade de classe ou da instituição de ensino;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IV - prova de regularidade nas Fazendas Federal, Estadual e Municipal da sede da entidade de classe ou da instituição de ensino, na forma da lei; </a:t>
            </a:r>
          </a:p>
          <a:p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1493</Words>
  <Application>Microsoft Office PowerPoint</Application>
  <PresentationFormat>Apresentação na tela (4:3)</PresentationFormat>
  <Paragraphs>315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Crea-Rs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Adriana</dc:creator>
  <cp:lastModifiedBy>Alexandre</cp:lastModifiedBy>
  <cp:revision>53</cp:revision>
  <dcterms:created xsi:type="dcterms:W3CDTF">2012-05-17T14:05:58Z</dcterms:created>
  <dcterms:modified xsi:type="dcterms:W3CDTF">2012-09-25T21:33:15Z</dcterms:modified>
</cp:coreProperties>
</file>