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9" r:id="rId9"/>
    <p:sldId id="262" r:id="rId10"/>
    <p:sldId id="267" r:id="rId11"/>
    <p:sldId id="266" r:id="rId12"/>
    <p:sldId id="263" r:id="rId13"/>
    <p:sldId id="264" r:id="rId14"/>
    <p:sldId id="273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68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26095DF-A3D3-4D8A-BE92-533372A9292D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E849206-019F-4D98-851F-3C75E5B72A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35FAF3-A117-45C6-B146-88B49F671970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849406-620A-4C6B-B441-9DA101E399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22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B3196A-7BC7-41AC-BC89-F58C8F075DC3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22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2738C5-E652-4F8C-B832-374F132DA0B1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127A5C1-A2F4-4A10-A379-D9258A98114A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AF5DDBE-A18E-46E7-891F-CC8A64FA3D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04D15-1FD2-4835-8C4E-38EA956488CB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C014F-61E3-4781-8870-99FD6B696A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915F5-1E27-45AB-A191-64B3F444D7B7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91061-09FE-4E00-B2A2-DABA43FCC0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7FECD-A64E-476C-9B3F-2148C73A623F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5ADC6-B638-4720-BBFD-EB8E5A50C6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E90CE7-066A-40D0-9C53-66359E367366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CA5D0D-F5B5-4DC4-8BEB-D88136D907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35F0AC-453F-46DC-BB78-4D72B1D5CA42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D88477-B257-4122-B64A-6D497D2E9F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4D3F58-68D8-41D9-98E5-CCF2E4D4C263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4BACA6-2B51-4238-8D73-FD853F8B71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48F9FD-8C17-440E-98A9-0AC0288D1676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9876D3-09FB-4CFD-9926-98FE509789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CE9B6-E8DA-4CF9-B215-F530CA3B1292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CB004-627B-49DA-907C-A93F2ABB27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7D0608-3075-4721-A8F8-656D0DDABA72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A3C371-71A4-41C0-A105-5214898BDD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8FFAE6C-08F4-44B1-9A46-3A75D05DD8B4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CE2D67C-8FBB-49E5-816E-C57464F9F5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DF60E02-4283-47FE-A49E-EDCAEE7D6F52}" type="datetimeFigureOut">
              <a:rPr lang="pt-BR"/>
              <a:pPr>
                <a:defRPr/>
              </a:pPr>
              <a:t>20/09/2012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D503635-3B14-4C3B-B292-E9F7B23C4C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9" r:id="rId2"/>
    <p:sldLayoutId id="2147483714" r:id="rId3"/>
    <p:sldLayoutId id="2147483715" r:id="rId4"/>
    <p:sldLayoutId id="2147483716" r:id="rId5"/>
    <p:sldLayoutId id="2147483717" r:id="rId6"/>
    <p:sldLayoutId id="2147483710" r:id="rId7"/>
    <p:sldLayoutId id="2147483718" r:id="rId8"/>
    <p:sldLayoutId id="2147483719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164307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0" dirty="0" smtClean="0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rPr>
              <a:t/>
            </a:r>
            <a:br>
              <a:rPr lang="pt-BR" sz="3600" b="0" dirty="0" smtClean="0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rPr>
            </a:br>
            <a:endParaRPr lang="pt-BR" sz="3600" b="0" dirty="0" smtClean="0">
              <a:solidFill>
                <a:schemeClr val="accent1">
                  <a:lumMod val="75000"/>
                </a:schemeClr>
              </a:solidFill>
              <a:latin typeface="Albertus Extra Bold" pitchFamily="34" charset="0"/>
            </a:endParaRPr>
          </a:p>
        </p:txBody>
      </p:sp>
      <p:sp>
        <p:nvSpPr>
          <p:cNvPr id="9219" name="AutoShape 2" descr="CID:%7b812473ED-3CE1-4BC9-8300-7F3204499B5D%7d/logo%201.jpg"/>
          <p:cNvSpPr>
            <a:spLocks noChangeAspect="1" noChangeArrowheads="1"/>
          </p:cNvSpPr>
          <p:nvPr/>
        </p:nvSpPr>
        <p:spPr bwMode="auto">
          <a:xfrm>
            <a:off x="4572000" y="-46038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1428750"/>
            <a:ext cx="7188200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3000375"/>
          </a:xfrm>
        </p:spPr>
        <p:txBody>
          <a:bodyPr>
            <a:normAutofit fontScale="70000" lnSpcReduction="20000"/>
          </a:bodyPr>
          <a:lstStyle/>
          <a:p>
            <a:pPr marL="365760" indent="-256032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3300" dirty="0" smtClean="0">
                <a:latin typeface="Arial" pitchFamily="34" charset="0"/>
                <a:cs typeface="Arial" pitchFamily="34" charset="0"/>
              </a:rPr>
              <a:t>Relatar processos e emitir parecer sempre em conformidade com as Leis e Resoluções, e quando não estiver com certeza do relato, procurar ajuda dos colegas ou dos Analistas da </a:t>
            </a:r>
            <a:r>
              <a:rPr lang="pt-BR" sz="3300" dirty="0" smtClean="0">
                <a:latin typeface="Arial" pitchFamily="34" charset="0"/>
                <a:cs typeface="Arial" pitchFamily="34" charset="0"/>
              </a:rPr>
              <a:t>Câmara, que tem treinamento e conhecimento adequado  e podem colaborar com o conselheiro.</a:t>
            </a:r>
            <a:endParaRPr lang="pt-BR" sz="3300" dirty="0" smtClean="0">
              <a:latin typeface="Arial" pitchFamily="34" charset="0"/>
              <a:cs typeface="Arial" pitchFamily="34" charset="0"/>
            </a:endParaRPr>
          </a:p>
          <a:p>
            <a:pPr marL="365760" indent="-256032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65760" indent="-256032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2928938"/>
          </a:xfrm>
        </p:spPr>
        <p:txBody>
          <a:bodyPr>
            <a:normAutofit fontScale="92500" lnSpcReduction="10000"/>
          </a:bodyPr>
          <a:lstStyle/>
          <a:p>
            <a:pPr marL="365760" indent="-256032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Nas Sessões Plenárias, o Conselheiro deve prestar atenção ao relato dos processos para ter a melhor condição de voto. O voto do Conselheiro é uma ferramenta importante e que precisa ser usada com ética.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33575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smtClean="0">
                <a:latin typeface="Arial" charset="0"/>
                <a:cs typeface="Arial" charset="0"/>
              </a:rPr>
              <a:t>Seja ético sempre, posicione-se embasado na lei e no respeito profissional. Jamais use seu cargo para perseguir colegas profissionais ou para obter nichos de mercado.</a:t>
            </a:r>
          </a:p>
          <a:p>
            <a:pPr eaLnBrk="1" hangingPunct="1"/>
            <a:endParaRPr lang="pt-BR" smtClean="0"/>
          </a:p>
        </p:txBody>
      </p:sp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328612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O Conselheiro que </a:t>
            </a:r>
            <a:r>
              <a:rPr lang="pt-BR" sz="2800" dirty="0" smtClean="0">
                <a:latin typeface="Arial" charset="0"/>
                <a:cs typeface="Arial" charset="0"/>
              </a:rPr>
              <a:t>intenciona permanecer </a:t>
            </a:r>
            <a:r>
              <a:rPr lang="pt-BR" sz="2800" dirty="0" smtClean="0">
                <a:latin typeface="Arial" charset="0"/>
                <a:cs typeface="Arial" charset="0"/>
              </a:rPr>
              <a:t>no Sistema </a:t>
            </a:r>
            <a:r>
              <a:rPr lang="pt-BR" sz="2800" dirty="0" smtClean="0">
                <a:latin typeface="Arial" charset="0"/>
                <a:cs typeface="Arial" charset="0"/>
              </a:rPr>
              <a:t>se aperfeiçoa e participa das oportunidades que se apresentam, sendo valorizado  por seus pares.</a:t>
            </a:r>
            <a:endParaRPr lang="pt-BR" sz="13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pt-BR" dirty="0" smtClean="0"/>
          </a:p>
        </p:txBody>
      </p:sp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000" b="1" dirty="0" smtClean="0"/>
              <a:t>Obrigado!</a:t>
            </a:r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Eng. Op. Eletrôn. Sérgio </a:t>
            </a:r>
            <a:r>
              <a:rPr lang="pt-BR" sz="2800" dirty="0" err="1" smtClean="0">
                <a:latin typeface="Arial" charset="0"/>
                <a:cs typeface="Arial" charset="0"/>
              </a:rPr>
              <a:t>Boniatti</a:t>
            </a:r>
            <a:r>
              <a:rPr lang="pt-BR" sz="2800" dirty="0" smtClean="0">
                <a:latin typeface="Arial" charset="0"/>
                <a:cs typeface="Arial" charset="0"/>
              </a:rPr>
              <a:t>,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Coordenador da Câmara Especializada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de Engenharia Elétrica do </a:t>
            </a:r>
            <a:r>
              <a:rPr lang="pt-BR" sz="2800" dirty="0" smtClean="0">
                <a:latin typeface="Arial" charset="0"/>
                <a:cs typeface="Arial" charset="0"/>
              </a:rPr>
              <a:t>Crea-RS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Conselheiro pela SEACA/Canoas</a:t>
            </a:r>
            <a:endParaRPr lang="pt-BR" sz="2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Fone</a:t>
            </a:r>
            <a:r>
              <a:rPr lang="pt-BR" sz="2800" dirty="0" smtClean="0">
                <a:latin typeface="Arial" charset="0"/>
                <a:cs typeface="Arial" charset="0"/>
              </a:rPr>
              <a:t>: 51-92554497</a:t>
            </a:r>
            <a:endParaRPr lang="pt-BR" sz="10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sergio.boniatti@gmail.com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164307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0" dirty="0" smtClean="0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rPr>
              <a:t>O PAPEL DO CONSELHEIRO</a:t>
            </a:r>
          </a:p>
        </p:txBody>
      </p:sp>
      <p:sp>
        <p:nvSpPr>
          <p:cNvPr id="10243" name="Subtítulo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pt-B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O que se espera de um Conselheiro </a:t>
            </a:r>
          </a:p>
          <a:p>
            <a:pPr marR="0" algn="ctr" eaLnBrk="1" hangingPunct="1"/>
            <a:r>
              <a:rPr lang="pt-B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na Câmara e na Plenária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pt-BR" sz="2800" smtClean="0">
                <a:latin typeface="Arial" charset="0"/>
                <a:cs typeface="Arial" charset="0"/>
              </a:rPr>
              <a:t>Conforme Estatuto do Sistema Confea/Creas. publicado no site do Crea-RS, Capítulo II, a composição do Plenário do Crea-RS e das Câmaras Especializadas é a seguinte: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pt-BR" sz="2800" smtClean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800" smtClean="0">
                <a:latin typeface="Arial" charset="0"/>
                <a:cs typeface="Arial" charset="0"/>
              </a:rPr>
              <a:t>O Plenário do Crea é constituído por um Presidente e Conselheiros Regionais, oriundos das profissões de nível médio e superior, sendo:</a:t>
            </a:r>
          </a:p>
        </p:txBody>
      </p:sp>
      <p:sp>
        <p:nvSpPr>
          <p:cNvPr id="30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70C0"/>
                </a:solidFill>
                <a:latin typeface="Albertus Extra Bold" pitchFamily="34" charset="0"/>
              </a:rPr>
              <a:t>LEGISLAÇÃO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2212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Um Conselheiro Regional por  Instituições de Ensino Superior, por Grupo Profissional (Engenharia e ou Agronomia).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No Rio Grande do Sul, hoje, o número total desses Conselheiros é 17.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pt-BR" sz="2600" dirty="0" smtClean="0">
              <a:latin typeface="Arial" charset="0"/>
              <a:cs typeface="Arial" charset="0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600" dirty="0" smtClean="0">
                <a:latin typeface="Arial" charset="0"/>
                <a:cs typeface="Arial" charset="0"/>
              </a:rPr>
              <a:t>Um (no máximo dois) Conselheiro Regional representante das Entidades de Nível Médio, por cada Câmara Especializada que compõe o </a:t>
            </a:r>
            <a:r>
              <a:rPr lang="pt-BR" sz="2600" dirty="0" err="1" smtClean="0">
                <a:latin typeface="Arial" charset="0"/>
                <a:cs typeface="Arial" charset="0"/>
              </a:rPr>
              <a:t>Crea-RS</a:t>
            </a:r>
            <a:r>
              <a:rPr lang="pt-BR" sz="2600" dirty="0" smtClean="0"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600" dirty="0" smtClean="0">
                <a:latin typeface="Arial" charset="0"/>
                <a:cs typeface="Arial" charset="0"/>
              </a:rPr>
              <a:t>No Crea-RS, atualmente</a:t>
            </a:r>
            <a:r>
              <a:rPr lang="pt-BR" sz="2600" dirty="0" smtClean="0">
                <a:latin typeface="Arial" charset="0"/>
                <a:cs typeface="Arial" charset="0"/>
              </a:rPr>
              <a:t>, o número total desses Conselheiros é 12.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24"/>
            <a:ext cx="8229600" cy="6000771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pt-BR" sz="2600" dirty="0" smtClean="0">
                <a:latin typeface="Arial" charset="0"/>
                <a:cs typeface="Arial" charset="0"/>
              </a:rPr>
              <a:t>Os demais Conselheiros representantes das Entidades de Classe totalizam 79 e representam </a:t>
            </a:r>
            <a:r>
              <a:rPr lang="pt-BR" sz="2600" dirty="0" smtClean="0">
                <a:latin typeface="Arial" charset="0"/>
                <a:cs typeface="Arial" charset="0"/>
              </a:rPr>
              <a:t>56</a:t>
            </a:r>
            <a:r>
              <a:rPr lang="pt-BR" sz="26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pt-BR" sz="1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pt-BR" sz="2600" dirty="0" smtClean="0">
                <a:latin typeface="Arial" charset="0"/>
                <a:cs typeface="Arial" charset="0"/>
              </a:rPr>
              <a:t>Entidades, todas registradas no Conselho e em dia com as suas obrigações.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600" dirty="0" smtClean="0">
                <a:latin typeface="Arial" charset="0"/>
                <a:cs typeface="Arial" charset="0"/>
              </a:rPr>
              <a:t>Esse número de Conselheiros é definido pela Comissão de Renovação do Terço e tem relação direta com o número de associados de cada Entidade, bem como com o número de Entidades registradas, seguindo o disposto nas Resoluções nº 1.018 e 1.019, do </a:t>
            </a:r>
            <a:r>
              <a:rPr lang="pt-BR" sz="2600" dirty="0" err="1" smtClean="0">
                <a:latin typeface="Arial" charset="0"/>
                <a:cs typeface="Arial" charset="0"/>
              </a:rPr>
              <a:t>Confea</a:t>
            </a:r>
            <a:r>
              <a:rPr lang="pt-BR" sz="2600" dirty="0" smtClean="0">
                <a:latin typeface="Arial" charset="0"/>
                <a:cs typeface="Arial" charset="0"/>
              </a:rPr>
              <a:t>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600" dirty="0" smtClean="0">
                <a:latin typeface="Arial" charset="0"/>
                <a:cs typeface="Arial" charset="0"/>
              </a:rPr>
              <a:t>A Comissão de Renovação do Terço é </a:t>
            </a:r>
            <a:r>
              <a:rPr lang="pt-BR" sz="2600" dirty="0" smtClean="0">
                <a:latin typeface="Arial" charset="0"/>
                <a:cs typeface="Arial" charset="0"/>
              </a:rPr>
              <a:t>composta</a:t>
            </a:r>
            <a:r>
              <a:rPr lang="pt-BR" sz="2600" dirty="0" smtClean="0">
                <a:latin typeface="Arial" charset="0"/>
                <a:cs typeface="Arial" charset="0"/>
              </a:rPr>
              <a:t> por 7 </a:t>
            </a:r>
            <a:r>
              <a:rPr lang="pt-BR" sz="2600" dirty="0" smtClean="0">
                <a:latin typeface="Arial" charset="0"/>
                <a:cs typeface="Arial" charset="0"/>
              </a:rPr>
              <a:t>Conselheiros, </a:t>
            </a:r>
            <a:r>
              <a:rPr lang="pt-BR" sz="2600" dirty="0" smtClean="0">
                <a:latin typeface="Arial" charset="0"/>
                <a:cs typeface="Arial" charset="0"/>
              </a:rPr>
              <a:t>indicados por cada uma das Câmaras Especializadas, cuja renovação ocorre anualmente.</a:t>
            </a:r>
            <a:endParaRPr lang="pt-BR" sz="10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221287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Portanto, nosso Regional é composto por 108 </a:t>
            </a:r>
            <a:r>
              <a:rPr lang="pt-BR" sz="2800" dirty="0" smtClean="0">
                <a:latin typeface="Arial" charset="0"/>
                <a:cs typeface="Arial" charset="0"/>
              </a:rPr>
              <a:t>Conselheiros, </a:t>
            </a:r>
            <a:r>
              <a:rPr lang="pt-BR" sz="2800" dirty="0" smtClean="0">
                <a:latin typeface="Arial" charset="0"/>
                <a:cs typeface="Arial" charset="0"/>
              </a:rPr>
              <a:t>neste ano de 2012.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Está prevista a composição com 118 Conselheiros para o ano de 2013, conforme proposta da Comissão de Renovação do Terço enviada ao </a:t>
            </a:r>
            <a:r>
              <a:rPr lang="pt-BR" sz="2800" dirty="0" err="1" smtClean="0">
                <a:latin typeface="Arial" charset="0"/>
                <a:cs typeface="Arial" charset="0"/>
              </a:rPr>
              <a:t>Confea</a:t>
            </a:r>
            <a:r>
              <a:rPr lang="pt-BR" sz="2800" dirty="0" smtClean="0">
                <a:latin typeface="Arial" charset="0"/>
                <a:cs typeface="Arial" charset="0"/>
              </a:rPr>
              <a:t> para aprovação.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Cada Entidade registrada  no Crea-RS tem direito a pelo menos uma </a:t>
            </a:r>
            <a:r>
              <a:rPr lang="pt-BR" sz="2800" dirty="0" smtClean="0">
                <a:latin typeface="Arial" charset="0"/>
                <a:cs typeface="Arial" charset="0"/>
              </a:rPr>
              <a:t>vaga, numa </a:t>
            </a:r>
            <a:r>
              <a:rPr lang="pt-BR" sz="2800" dirty="0" smtClean="0">
                <a:latin typeface="Arial" charset="0"/>
                <a:cs typeface="Arial" charset="0"/>
              </a:rPr>
              <a:t>das Câmaras Especializadas do Crea-RS e esta vaga é definida pela opção da Entidade e pela  proporcionalidade dos profissionais como um todo.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1785938"/>
            <a:ext cx="8229600" cy="37861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  <a:cs typeface="Arial" charset="0"/>
              </a:rPr>
              <a:t>Em primeiro lugar, é preciso ser profissional habilitado e regularmente registrado no Conselho. Ser </a:t>
            </a:r>
            <a:r>
              <a:rPr lang="pt-BR" sz="2800" dirty="0" smtClean="0">
                <a:latin typeface="Arial" charset="0"/>
                <a:cs typeface="Arial" charset="0"/>
              </a:rPr>
              <a:t>eleito</a:t>
            </a:r>
            <a:r>
              <a:rPr lang="pt-BR" sz="1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</a:t>
            </a:r>
            <a:r>
              <a:rPr lang="pt-BR" sz="2800" dirty="0" smtClean="0">
                <a:latin typeface="Arial" charset="0"/>
                <a:cs typeface="Arial" charset="0"/>
              </a:rPr>
              <a:t>por sua Entidade e ter claras as suas obrigações com a Entidade e com sua Câmara.</a:t>
            </a:r>
          </a:p>
          <a:p>
            <a:pPr algn="just" eaLnBrk="1" hangingPunct="1">
              <a:buFont typeface="Arial" charset="0"/>
              <a:buChar char="•"/>
            </a:pPr>
            <a:endParaRPr lang="pt-BR" sz="2400" dirty="0" smtClean="0">
              <a:latin typeface="Arial" charset="0"/>
              <a:cs typeface="Arial" charset="0"/>
            </a:endParaRPr>
          </a:p>
        </p:txBody>
      </p:sp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00563"/>
          </a:xfrm>
        </p:spPr>
        <p:txBody>
          <a:bodyPr>
            <a:normAutofit fontScale="25000" lnSpcReduction="20000"/>
          </a:bodyPr>
          <a:lstStyle/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11200" dirty="0" smtClean="0">
                <a:latin typeface="Arial" pitchFamily="34" charset="0"/>
                <a:cs typeface="Arial" pitchFamily="34" charset="0"/>
              </a:rPr>
              <a:t>Ter conhecimento das Leis que regem o Sistema, suas Resoluções e Decisões Normativas. Isso é fundamental e imprescindível. Não há como analisar processos, nem emitir parecer se este não estiver bem fundamentado e embasado na lei.</a:t>
            </a:r>
          </a:p>
          <a:p>
            <a:pPr marL="365760" indent="-256032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5100" dirty="0" smtClean="0">
              <a:latin typeface="Arial" pitchFamily="34" charset="0"/>
              <a:cs typeface="Arial" pitchFamily="34" charset="0"/>
            </a:endParaRPr>
          </a:p>
          <a:p>
            <a:pPr marL="365760" indent="-256032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11200" dirty="0" smtClean="0">
                <a:latin typeface="Arial" pitchFamily="34" charset="0"/>
                <a:cs typeface="Arial" pitchFamily="34" charset="0"/>
              </a:rPr>
              <a:t>Portanto, é fundamental que o candidato a Conselheiro tenha conhecimento da Legislação.</a:t>
            </a:r>
            <a:endParaRPr lang="pt-BR" sz="11200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22116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smtClean="0">
                <a:latin typeface="Arial" charset="0"/>
                <a:cs typeface="Arial" charset="0"/>
              </a:rPr>
              <a:t>O Conselheiro tem que ser assíduo às Reuniões de Câmara e Sessões Plenárias, respeitar os horários e combinações eventuais de sua Câmara, bem como participar das Comissões para as quais aceitou indicação.</a:t>
            </a:r>
          </a:p>
        </p:txBody>
      </p:sp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B0F0"/>
                </a:solidFill>
                <a:latin typeface="Albertus Extra Bold" pitchFamily="34" charset="0"/>
              </a:rPr>
              <a:t>Como ser um bom Conselheiro</a:t>
            </a:r>
            <a:endParaRPr lang="pt-BR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771</TotalTime>
  <Words>641</Words>
  <Application>Microsoft Office PowerPoint</Application>
  <PresentationFormat>Apresentação na tela (4:3)</PresentationFormat>
  <Paragraphs>51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Concurso</vt:lpstr>
      <vt:lpstr> </vt:lpstr>
      <vt:lpstr>O PAPEL DO CONSELHEIRO</vt:lpstr>
      <vt:lpstr>LEGISLAÇÃO</vt:lpstr>
      <vt:lpstr>Slide 4</vt:lpstr>
      <vt:lpstr>Slide 5</vt:lpstr>
      <vt:lpstr>Slide 6</vt:lpstr>
      <vt:lpstr>Como ser um bom Conselheiro</vt:lpstr>
      <vt:lpstr>Como ser um bom Conselheiro</vt:lpstr>
      <vt:lpstr>Como ser um bom Conselheiro</vt:lpstr>
      <vt:lpstr>Como ser um bom Conselheiro</vt:lpstr>
      <vt:lpstr>Como ser um bom Conselheiro</vt:lpstr>
      <vt:lpstr>Como ser um bom Conselheiro</vt:lpstr>
      <vt:lpstr>Como ser um bom Conselheiro</vt:lpstr>
      <vt:lpstr>Slide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PAPEL DO CONSELHEIRO</dc:title>
  <dc:creator>Boniatti</dc:creator>
  <cp:lastModifiedBy>Boniatti</cp:lastModifiedBy>
  <cp:revision>36</cp:revision>
  <dcterms:created xsi:type="dcterms:W3CDTF">2012-09-10T16:36:12Z</dcterms:created>
  <dcterms:modified xsi:type="dcterms:W3CDTF">2012-09-21T00:25:48Z</dcterms:modified>
</cp:coreProperties>
</file>