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70" r:id="rId4"/>
    <p:sldId id="289" r:id="rId5"/>
    <p:sldId id="288" r:id="rId6"/>
    <p:sldId id="282" r:id="rId7"/>
    <p:sldId id="284" r:id="rId8"/>
    <p:sldId id="271" r:id="rId9"/>
    <p:sldId id="275" r:id="rId10"/>
    <p:sldId id="290" r:id="rId11"/>
    <p:sldId id="280" r:id="rId12"/>
    <p:sldId id="279" r:id="rId13"/>
    <p:sldId id="285" r:id="rId14"/>
    <p:sldId id="277" r:id="rId15"/>
    <p:sldId id="278" r:id="rId16"/>
    <p:sldId id="269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VIDA PROFISSIONAL\Cursos, Estágios e Empregos\Caixa Seguros\PPT Padrão CVP\Modelo 6\cap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4" y="1988840"/>
            <a:ext cx="3888432" cy="1080121"/>
          </a:xfrm>
        </p:spPr>
        <p:txBody>
          <a:bodyPr anchor="b">
            <a:normAutofit/>
          </a:bodyPr>
          <a:lstStyle>
            <a:lvl1pPr algn="ctr"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4" y="3068960"/>
            <a:ext cx="3888432" cy="10801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VIDA PROFISSIONAL\Cursos, Estágios e Empregos\Caixa Seguros\PPT Padrão CVP\Modelo 6\pagin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3000" b="1" kern="12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25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4580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tuadigital.com.b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ítulo 1"/>
          <p:cNvSpPr>
            <a:spLocks noGrp="1"/>
          </p:cNvSpPr>
          <p:nvPr>
            <p:ph type="ctrTitle"/>
          </p:nvPr>
        </p:nvSpPr>
        <p:spPr>
          <a:xfrm>
            <a:off x="2627313" y="3068638"/>
            <a:ext cx="3889375" cy="1079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smtClean="0">
                <a:latin typeface="Arial" charset="0"/>
                <a:cs typeface="Arial" charset="0"/>
              </a:rPr>
              <a:t>Parceria CAIXA PREVIDÊNCIA e MUTUA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2800" b="1" smtClean="0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mtClean="0">
                <a:latin typeface="Calibri" pitchFamily="34" charset="0"/>
              </a:rPr>
              <a:t>SIMULADOR: RESGATE DE RENTABILIDADE</a:t>
            </a:r>
          </a:p>
          <a:p>
            <a:endParaRPr lang="pt-BR" smtClean="0">
              <a:latin typeface="Calibri" pitchFamily="34" charset="0"/>
            </a:endParaRPr>
          </a:p>
          <a:p>
            <a:r>
              <a:rPr lang="pt-BR" b="1" smtClean="0">
                <a:solidFill>
                  <a:srgbClr val="FF9900"/>
                </a:solidFill>
                <a:latin typeface="Calibri" pitchFamily="34" charset="0"/>
              </a:rPr>
              <a:t>Administre a sua própria Aposentadoria!</a:t>
            </a:r>
          </a:p>
          <a:p>
            <a:endParaRPr lang="pt-BR" smtClean="0">
              <a:latin typeface="Calibri" pitchFamily="34" charset="0"/>
            </a:endParaRPr>
          </a:p>
          <a:p>
            <a:r>
              <a:rPr lang="pt-BR" b="1" i="1" smtClean="0">
                <a:solidFill>
                  <a:schemeClr val="accent1"/>
                </a:solidFill>
                <a:latin typeface="Calibri" pitchFamily="34" charset="0"/>
              </a:rPr>
              <a:t>Quem ganha na MEGA SENA, R$500.000,00 e solicita ao Banco para Entrar em Benefício?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96975"/>
            <a:ext cx="7542212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pic>
        <p:nvPicPr>
          <p:cNvPr id="18435" name="Picture 4" descr="E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42863"/>
            <a:ext cx="4762500" cy="6772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  <a:br>
              <a:rPr sz="3200">
                <a:solidFill>
                  <a:schemeClr val="hlink"/>
                </a:solidFill>
                <a:latin typeface="Calibri" pitchFamily="34" charset="0"/>
              </a:rPr>
            </a:br>
            <a:endParaRPr/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mtClean="0">
                <a:latin typeface="Arial" charset="0"/>
                <a:cs typeface="Arial" charset="0"/>
              </a:rPr>
              <a:t>Para contratar é muito fácil: Acesse o site </a:t>
            </a:r>
            <a:r>
              <a:rPr lang="pt-BR" smtClean="0">
                <a:latin typeface="Arial" charset="0"/>
                <a:cs typeface="Arial" charset="0"/>
                <a:hlinkClick r:id="rId2"/>
              </a:rPr>
              <a:t>www.mutuadigital.com.br</a:t>
            </a:r>
            <a:r>
              <a:rPr lang="pt-BR" smtClean="0">
                <a:latin typeface="Arial" charset="0"/>
                <a:cs typeface="Arial" charset="0"/>
              </a:rPr>
              <a:t> e preencha a sua proposta. </a:t>
            </a:r>
          </a:p>
          <a:p>
            <a:pPr marL="0" indent="0">
              <a:buFont typeface="Arial" charset="0"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t-BR" smtClean="0">
                <a:latin typeface="Arial" charset="0"/>
                <a:cs typeface="Arial" charset="0"/>
              </a:rPr>
              <a:t>Maiores informações, procure o gerente da agência de sua preferência ou contate a MUTUA.</a:t>
            </a:r>
          </a:p>
          <a:p>
            <a:pPr marL="0" indent="0">
              <a:buFont typeface="Arial" charset="0"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t-BR" smtClean="0">
                <a:latin typeface="Arial" charset="0"/>
                <a:cs typeface="Arial" charset="0"/>
              </a:rPr>
              <a:t>            www.caixaprevidencia.com.br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pPr>
              <a:defRPr/>
            </a:pPr>
            <a:r>
              <a:rPr lang="pt-BR" altLang="zh-TW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 – Central de Atendimento (0800 702 4000)</a:t>
            </a:r>
            <a:endParaRPr lang="pt-BR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701800"/>
            <a:ext cx="8229600" cy="48228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pt-BR" sz="2400" smtClean="0"/>
              <a:t> </a:t>
            </a: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Alteração de conta para boleto (forma de pagamento);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Alteração do dia de vencimento;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Alteração do tipo de fundo de investimento;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Alteração do prazo de diferimento;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Alteração do valor da contribuição;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Alterar dados do participante (endereço, telefone e e-mail);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Emissão de extratos;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Informe de contribuições (emissão e consultas);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Recomando de parcelas em atraso;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Suspensão e reativação de parcelas;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Consultas a parcelas pagas e em aberto;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Consultas a beneficiários;</a:t>
            </a:r>
          </a:p>
          <a:p>
            <a:pPr>
              <a:lnSpc>
                <a:spcPct val="80000"/>
              </a:lnSpc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Alteração de cobertura.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436563"/>
          </a:xfrm>
        </p:spPr>
        <p:txBody>
          <a:bodyPr/>
          <a:lstStyle/>
          <a:p>
            <a:pPr>
              <a:defRPr/>
            </a:pPr>
            <a:r>
              <a:rPr lang="pt-BR" altLang="zh-TW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Serviços – Central de Atendimento (0800 702 4000)</a:t>
            </a:r>
            <a:endParaRPr lang="pt-BR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701800"/>
            <a:ext cx="8229600" cy="4822825"/>
          </a:xfrm>
        </p:spPr>
        <p:txBody>
          <a:bodyPr/>
          <a:lstStyle/>
          <a:p>
            <a:pPr>
              <a:defRPr/>
            </a:pPr>
            <a:r>
              <a:rPr lang="pt-BR" sz="2400" smtClean="0"/>
              <a:t> </a:t>
            </a: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Consultar certificados;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Consultar saldos e contribuições pagas e em aberto;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Consultar informações cadastrais;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Solicitação de certificado;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Informe de rendimentos;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Informe de contribuições;</a:t>
            </a:r>
          </a:p>
          <a:p>
            <a:pPr>
              <a:defRPr/>
            </a:pPr>
            <a:r>
              <a:rPr lang="pt-B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Emissão de contribuição adicional.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ctrTitle"/>
          </p:nvPr>
        </p:nvSpPr>
        <p:spPr>
          <a:xfrm>
            <a:off x="2627313" y="2349500"/>
            <a:ext cx="3889375" cy="1079500"/>
          </a:xfrm>
        </p:spPr>
        <p:txBody>
          <a:bodyPr/>
          <a:lstStyle/>
          <a:p>
            <a:pPr eaLnBrk="1" hangingPunct="1"/>
            <a:r>
              <a:rPr lang="pt-BR" sz="3200" smtClean="0">
                <a:latin typeface="Arial" charset="0"/>
                <a:cs typeface="Arial" charset="0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9"/>
          <p:cNvSpPr>
            <a:spLocks noGrp="1"/>
          </p:cNvSpPr>
          <p:nvPr>
            <p:ph type="title" idx="4294967295"/>
          </p:nvPr>
        </p:nvSpPr>
        <p:spPr>
          <a:xfrm>
            <a:off x="-36513" y="274638"/>
            <a:ext cx="8229601" cy="777875"/>
          </a:xfrm>
        </p:spPr>
        <p:txBody>
          <a:bodyPr/>
          <a:lstStyle/>
          <a:p>
            <a:r>
              <a:rPr lang="pt-BR" sz="2800" b="1" smtClean="0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6146" name="Rectangle 10"/>
          <p:cNvSpPr>
            <a:spLocks noGrp="1"/>
          </p:cNvSpPr>
          <p:nvPr>
            <p:ph type="body" idx="4294967295"/>
          </p:nvPr>
        </p:nvSpPr>
        <p:spPr>
          <a:xfrm>
            <a:off x="457200" y="1379538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>
                <a:latin typeface="Calibri" pitchFamily="34" charset="0"/>
              </a:rPr>
              <a:t>A partir de hoje os associados da MÚTUA terão a oportunidade de realizar o melhor investimento em Fundos de Previdência em parceria com a CAIXA.</a:t>
            </a:r>
          </a:p>
          <a:p>
            <a:pPr>
              <a:lnSpc>
                <a:spcPct val="90000"/>
              </a:lnSpc>
            </a:pPr>
            <a:endParaRPr lang="pt-BR" sz="24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smtClean="0">
                <a:latin typeface="Calibri" pitchFamily="34" charset="0"/>
              </a:rPr>
              <a:t>A todos os associados oferecemos um plano de Previdência Exclusivo.</a:t>
            </a:r>
          </a:p>
          <a:p>
            <a:pPr>
              <a:lnSpc>
                <a:spcPct val="90000"/>
              </a:lnSpc>
            </a:pPr>
            <a:endParaRPr lang="pt-BR" sz="24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400" smtClean="0">
                <a:latin typeface="Calibri" pitchFamily="34" charset="0"/>
              </a:rPr>
              <a:t>São diversas vantagens e benefícios em um plano que irá gerenciar seus recursos com toda a segurança e solidez que só a CAIXA pode oferecer.</a:t>
            </a:r>
          </a:p>
          <a:p>
            <a:pPr>
              <a:lnSpc>
                <a:spcPct val="90000"/>
              </a:lnSpc>
            </a:pPr>
            <a:endParaRPr lang="pt-BR" sz="24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pt-BR" sz="20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6146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Condições Exclusivas:</a:t>
            </a:r>
          </a:p>
          <a:p>
            <a:pPr>
              <a:defRPr/>
            </a:pPr>
            <a:r>
              <a:rPr lang="pt-BR" sz="2400" dirty="0" smtClean="0"/>
              <a:t>Taxa de carregamento de </a:t>
            </a:r>
            <a:r>
              <a:rPr lang="pt-BR" sz="2400" b="1" dirty="0" smtClean="0">
                <a:solidFill>
                  <a:srgbClr val="0070C0"/>
                </a:solidFill>
              </a:rPr>
              <a:t>0%</a:t>
            </a:r>
            <a:r>
              <a:rPr lang="pt-BR" sz="2400" dirty="0" smtClean="0"/>
              <a:t> na entrada dos recursos. Na saída, a taxa reduz com o tempo de permanência, podendo chegar a zero.</a:t>
            </a:r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		</a:t>
            </a:r>
            <a:r>
              <a:rPr lang="pt-BR" sz="2400" dirty="0" smtClean="0">
                <a:solidFill>
                  <a:srgbClr val="FF0000"/>
                </a:solidFill>
              </a:rPr>
              <a:t>No mercado a taxa praticada é de 5% !</a:t>
            </a:r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Taxa de administração do fundo de apenas </a:t>
            </a:r>
            <a:r>
              <a:rPr lang="pt-BR" sz="2400" b="1" dirty="0" smtClean="0">
                <a:solidFill>
                  <a:srgbClr val="0070C0"/>
                </a:solidFill>
              </a:rPr>
              <a:t>1% a.a</a:t>
            </a:r>
            <a:r>
              <a:rPr lang="pt-BR" sz="2400" dirty="0" smtClean="0"/>
              <a:t>.</a:t>
            </a:r>
          </a:p>
          <a:p>
            <a:pPr>
              <a:buFont typeface="Arial" charset="0"/>
              <a:buNone/>
              <a:defRPr/>
            </a:pPr>
            <a:r>
              <a:rPr lang="pt-BR" sz="2400" dirty="0" smtClean="0"/>
              <a:t>		</a:t>
            </a:r>
            <a:r>
              <a:rPr lang="pt-BR" sz="2400" dirty="0" smtClean="0">
                <a:solidFill>
                  <a:srgbClr val="FF0000"/>
                </a:solidFill>
              </a:rPr>
              <a:t>No mercado a taxa praticada é em torno de 3% a.a. !</a:t>
            </a:r>
          </a:p>
          <a:p>
            <a:pPr>
              <a:defRPr/>
            </a:pPr>
            <a:r>
              <a:rPr lang="pt-BR" sz="2400" dirty="0" smtClean="0"/>
              <a:t>Prazo de carência para resgate de 60 dias, tanto para o primeiro resgate quanto para os demais.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>
                <a:solidFill>
                  <a:schemeClr val="hlink"/>
                </a:solidFill>
              </a:rPr>
              <a:t>O valor para contratação é de apenas </a:t>
            </a:r>
            <a:r>
              <a:rPr lang="pt-BR" sz="2800" b="1" dirty="0" smtClean="0">
                <a:solidFill>
                  <a:srgbClr val="FF9900"/>
                </a:solidFill>
              </a:rPr>
              <a:t>R$ 50,00</a:t>
            </a:r>
            <a:r>
              <a:rPr lang="pt-BR" sz="2400" dirty="0" smtClean="0">
                <a:solidFill>
                  <a:schemeClr val="hlink"/>
                </a:solidFill>
              </a:rPr>
              <a:t>, por tempo limitado.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  <a:br>
              <a:rPr sz="3200">
                <a:solidFill>
                  <a:schemeClr val="hlink"/>
                </a:solidFill>
                <a:latin typeface="Calibri" pitchFamily="34" charset="0"/>
              </a:rPr>
            </a:br>
            <a:endParaRPr/>
          </a:p>
        </p:txBody>
      </p:sp>
      <p:sp>
        <p:nvSpPr>
          <p:cNvPr id="20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pt-BR" sz="2000" smtClean="0">
                <a:latin typeface="Arial" charset="0"/>
                <a:cs typeface="Arial" charset="0"/>
              </a:rPr>
              <a:t>Características Gerais dos Produtos de Previdência Complementar</a:t>
            </a:r>
          </a:p>
          <a:p>
            <a:pPr algn="just"/>
            <a:r>
              <a:rPr lang="pt-BR" sz="2000" smtClean="0">
                <a:latin typeface="Arial" charset="0"/>
                <a:cs typeface="Arial" charset="0"/>
              </a:rPr>
              <a:t>Os planos da Caixa Vida e Previdência são oferecidos em duas modalidades: </a:t>
            </a:r>
            <a:r>
              <a:rPr lang="pt-BR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PGBL</a:t>
            </a:r>
            <a:r>
              <a:rPr lang="pt-BR" sz="2000" smtClean="0">
                <a:latin typeface="Arial" charset="0"/>
                <a:cs typeface="Arial" charset="0"/>
              </a:rPr>
              <a:t> e </a:t>
            </a:r>
            <a:r>
              <a:rPr lang="pt-BR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VGBL</a:t>
            </a:r>
            <a:r>
              <a:rPr lang="pt-BR" sz="2000" smtClean="0">
                <a:latin typeface="Arial" charset="0"/>
                <a:cs typeface="Arial" charset="0"/>
              </a:rPr>
              <a:t>.</a:t>
            </a:r>
          </a:p>
          <a:p>
            <a:pPr algn="just"/>
            <a:r>
              <a:rPr lang="pt-BR" sz="2000" smtClean="0">
                <a:latin typeface="Arial" charset="0"/>
                <a:cs typeface="Arial" charset="0"/>
              </a:rPr>
              <a:t>Nas duas modalidade, 100% da rentabilidade alcançada com a aplicação dos recursos depositados será repassada ao cliente.</a:t>
            </a:r>
          </a:p>
          <a:p>
            <a:endParaRPr lang="pt-BR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5965825" y="3028950"/>
          <a:ext cx="2359025" cy="2128838"/>
        </p:xfrm>
        <a:graphic>
          <a:graphicData uri="http://schemas.openxmlformats.org/presentationml/2006/ole">
            <p:oleObj spid="_x0000_s2060" name="Imagem de bitmap" r:id="rId3" imgW="1905266" imgH="2266667" progId="PBrush">
              <p:embed/>
            </p:oleObj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71550" y="3068638"/>
            <a:ext cx="4679950" cy="1800225"/>
          </a:xfrm>
          <a:prstGeom prst="wedgeEllipseCallout">
            <a:avLst>
              <a:gd name="adj1" fmla="val 62944"/>
              <a:gd name="adj2" fmla="val 26454"/>
            </a:avLst>
          </a:prstGeom>
          <a:solidFill>
            <a:srgbClr val="99CCFF">
              <a:alpha val="45882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pt-BR" sz="2000" b="1"/>
              <a:t>A diferença entre as duas modalidades (PGBL e VGBL) é a característica fiscal!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0825" y="5229225"/>
            <a:ext cx="3241675" cy="898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VGBL</a:t>
            </a:r>
            <a:r>
              <a:rPr lang="pt-BR" sz="2400" b="1"/>
              <a:t>: Vida Gerador de Benefício Livre.</a:t>
            </a:r>
            <a:endParaRPr lang="pt-BR" sz="2400" b="1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64163" y="5264150"/>
            <a:ext cx="3529012" cy="898525"/>
          </a:xfrm>
          <a:prstGeom prst="rect">
            <a:avLst/>
          </a:prstGeom>
          <a:solidFill>
            <a:srgbClr val="FFFF99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PGBL</a:t>
            </a:r>
            <a:r>
              <a:rPr lang="pt-BR" sz="2400" b="1"/>
              <a:t>: Plano Gerador de Benefício Livre.</a:t>
            </a:r>
            <a:endParaRPr lang="pt-B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200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  <a:br>
              <a:rPr sz="3200">
                <a:solidFill>
                  <a:schemeClr val="hlink"/>
                </a:solidFill>
                <a:latin typeface="Calibri" pitchFamily="34" charset="0"/>
              </a:rPr>
            </a:br>
            <a:endParaRPr/>
          </a:p>
        </p:txBody>
      </p:sp>
      <p:graphicFrame>
        <p:nvGraphicFramePr>
          <p:cNvPr id="4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4787900" y="1341438"/>
          <a:ext cx="4175125" cy="5037137"/>
        </p:xfrm>
        <a:graphic>
          <a:graphicData uri="http://schemas.openxmlformats.org/presentationml/2006/ole">
            <p:oleObj spid="_x0000_s1035" name="Imagem de bitmap" r:id="rId3" imgW="4896533" imgH="2742857" progId="PBrush">
              <p:embed/>
            </p:oleObj>
          </a:graphicData>
        </a:graphic>
      </p:graphicFrame>
      <p:sp>
        <p:nvSpPr>
          <p:cNvPr id="1037" name="Retângulo 4"/>
          <p:cNvSpPr>
            <a:spLocks noChangeArrowheads="1"/>
          </p:cNvSpPr>
          <p:nvPr/>
        </p:nvSpPr>
        <p:spPr bwMode="auto">
          <a:xfrm>
            <a:off x="107950" y="19891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ct val="100000"/>
              </a:spcBef>
              <a:buFont typeface="Arial" charset="0"/>
              <a:buChar char="•"/>
            </a:pPr>
            <a:r>
              <a:rPr lang="pt-BR" sz="2000"/>
              <a:t> Obter benefício fiscal nos planos da modalidade PGBL com dedução de até 12% da renda anual bruta na base de cálculo do imposto de renda;</a:t>
            </a:r>
          </a:p>
          <a:p>
            <a:pPr marL="285750" indent="-285750" algn="just">
              <a:spcBef>
                <a:spcPct val="100000"/>
              </a:spcBef>
              <a:buFont typeface="Arial" charset="0"/>
              <a:buChar char="•"/>
            </a:pPr>
            <a:r>
              <a:rPr lang="pt-BR" sz="2000"/>
              <a:t>Adquirir um produto com características de longo prazo por meio de uma instituição sólida como a Caixa.</a:t>
            </a:r>
          </a:p>
        </p:txBody>
      </p:sp>
      <p:sp>
        <p:nvSpPr>
          <p:cNvPr id="1038" name="CaixaDeTexto 5"/>
          <p:cNvSpPr txBox="1">
            <a:spLocks noChangeArrowheads="1"/>
          </p:cNvSpPr>
          <p:nvPr/>
        </p:nvSpPr>
        <p:spPr bwMode="auto">
          <a:xfrm>
            <a:off x="1835150" y="1341438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70C0"/>
                </a:solidFill>
              </a:rPr>
              <a:t>PGBL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body" idx="4294967295"/>
          </p:nvPr>
        </p:nvSpPr>
        <p:spPr>
          <a:xfrm>
            <a:off x="395288" y="981075"/>
            <a:ext cx="8229600" cy="5102225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Benefício Exclusivo:</a:t>
            </a:r>
          </a:p>
          <a:p>
            <a:pPr>
              <a:defRPr/>
            </a:pPr>
            <a:r>
              <a:rPr lang="pt-BR" sz="2000" dirty="0" smtClean="0"/>
              <a:t>No balcão da Caixa, para aplicações no Fundo RF100, é normatizado e exigido ao cliente um saldo MÍNIMO de R$250.000,00. No RF100 A RENTABILIDADE ALCANÇADA É EXPRESSIVA, DEVIDO O VALOR MÍNIMO DE APLICAÇÃO!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endParaRPr lang="pt-BR" sz="2000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708275"/>
            <a:ext cx="9056687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81075"/>
            <a:ext cx="79041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24582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1052513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pt-BR" altLang="zh-TW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Aberta                          ou                       Fechada?</a:t>
            </a:r>
            <a:endParaRPr lang="pt-BR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Regulada pelo Ministério da Fazenda (Ex: Caixa Vida e Previdência);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Fundo de Investimento Exclusivo;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Divulgação </a:t>
            </a:r>
            <a:r>
              <a:rPr lang="pt-BR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diária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informações sobre a rentabilidade dos investimentos;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Recursos imunes a quebra da instituição (fundos exclusivos com CNPJ distinto do da administradora dos recursos).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50688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000" smtClean="0"/>
              <a:t> 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Regulada pelo Ministério da Previdência (Ex: MÚTUA);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Não há fundo exclusivo, liberdade do gestor para aplicar os recursos em diferentes modalidades de investimento de acordo com a legislação;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Divulgação </a:t>
            </a:r>
            <a:r>
              <a:rPr lang="pt-BR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anual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 rentabilidade dos investimentos;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Os recursos fazem parte do patrimônio da Instituição Administradora.</a:t>
            </a:r>
          </a:p>
          <a:p>
            <a:pPr>
              <a:lnSpc>
                <a:spcPct val="90000"/>
              </a:lnSpc>
              <a:defRPr/>
            </a:pP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/>
          </p:cNvSpPr>
          <p:nvPr/>
        </p:nvSpPr>
        <p:spPr bwMode="auto">
          <a:xfrm>
            <a:off x="34925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>
                <a:solidFill>
                  <a:schemeClr val="hlink"/>
                </a:solidFill>
                <a:latin typeface="Calibri" pitchFamily="34" charset="0"/>
              </a:rPr>
              <a:t>Parceria CAIXA PREVIDÊNCIA e MÚTUA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1052513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pt-BR" altLang="zh-TW" sz="24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Transf. p/ Resgate            ou       	Aposentadoria?</a:t>
            </a:r>
            <a:endParaRPr lang="pt-BR" sz="24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000" smtClean="0"/>
              <a:t> 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Manutenção da propriedade da reserva;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Possibilidade de escolha da forma de investimento;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Possibilidade saques periódicos;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Manutenção do Direito de </a:t>
            </a:r>
            <a:r>
              <a:rPr lang="pt-BR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Portabilidade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Disponibilidade de recursos para novos investimentos (criação de um negócio próprio, realização de projetos de vida, etc).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sz="2000" smtClean="0"/>
              <a:t> 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reserva passa a ser de propriedade da seguradora;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Não há escolha da possibilidade de escolha da forma de investimento;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Não há possibilidade saques periódicos;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Perda do direito de </a:t>
            </a:r>
            <a:r>
              <a:rPr lang="pt-BR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Portabilidade</a:t>
            </a: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</a:p>
          <a:p>
            <a:pPr>
              <a:lnSpc>
                <a:spcPct val="90000"/>
              </a:lnSpc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pt-BR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Recebimento mensal de benefício.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SzPct val="130000"/>
              <a:buFontTx/>
              <a:buNone/>
              <a:defRPr/>
            </a:pPr>
            <a:endParaRPr lang="pt-BR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resentação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Apresentação1</Template>
  <TotalTime>2422</TotalTime>
  <Words>674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新細明體</vt:lpstr>
      <vt:lpstr>ＭＳ Ｐゴシック</vt:lpstr>
      <vt:lpstr>Apresentação1</vt:lpstr>
      <vt:lpstr>Apresentação1</vt:lpstr>
      <vt:lpstr>Imagem de bitmap</vt:lpstr>
      <vt:lpstr>Parceria CAIXA PREVIDÊNCIA e MUTUA 2012</vt:lpstr>
      <vt:lpstr>Parceria CAIXA PREVIDÊNCIA e MÚTUA</vt:lpstr>
      <vt:lpstr>Slide 3</vt:lpstr>
      <vt:lpstr>Parceria CAIXA PREVIDÊNCIA e MÚTUA </vt:lpstr>
      <vt:lpstr>Parceria CAIXA PREVIDÊNCIA e MÚTUA </vt:lpstr>
      <vt:lpstr>Slide 6</vt:lpstr>
      <vt:lpstr>Slide 7</vt:lpstr>
      <vt:lpstr>Aberta                          ou                       Fechada?</vt:lpstr>
      <vt:lpstr>Transf. p/ Resgate            ou        Aposentadoria?</vt:lpstr>
      <vt:lpstr>Parceria CAIXA PREVIDÊNCIA e MÚTUA</vt:lpstr>
      <vt:lpstr>Slide 11</vt:lpstr>
      <vt:lpstr>Slide 12</vt:lpstr>
      <vt:lpstr>Parceria CAIXA PREVIDÊNCIA e MÚTUA </vt:lpstr>
      <vt:lpstr>Serviços – Central de Atendimento (0800 702 4000)</vt:lpstr>
      <vt:lpstr>Serviços – Central de Atendimento (0800 702 4000)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seg09933</dc:creator>
  <cp:lastModifiedBy>CAIXA</cp:lastModifiedBy>
  <cp:revision>99</cp:revision>
  <dcterms:created xsi:type="dcterms:W3CDTF">2012-02-01T13:48:07Z</dcterms:created>
  <dcterms:modified xsi:type="dcterms:W3CDTF">2012-05-25T18:06:19Z</dcterms:modified>
</cp:coreProperties>
</file>