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54"/>
  </p:notesMasterIdLst>
  <p:handoutMasterIdLst>
    <p:handoutMasterId r:id="rId55"/>
  </p:handoutMasterIdLst>
  <p:sldIdLst>
    <p:sldId id="369" r:id="rId2"/>
    <p:sldId id="468" r:id="rId3"/>
    <p:sldId id="411" r:id="rId4"/>
    <p:sldId id="472" r:id="rId5"/>
    <p:sldId id="501" r:id="rId6"/>
    <p:sldId id="511" r:id="rId7"/>
    <p:sldId id="538" r:id="rId8"/>
    <p:sldId id="513" r:id="rId9"/>
    <p:sldId id="548" r:id="rId10"/>
    <p:sldId id="549" r:id="rId11"/>
    <p:sldId id="558" r:id="rId12"/>
    <p:sldId id="535" r:id="rId13"/>
    <p:sldId id="533" r:id="rId14"/>
    <p:sldId id="534" r:id="rId15"/>
    <p:sldId id="537" r:id="rId16"/>
    <p:sldId id="536" r:id="rId17"/>
    <p:sldId id="559" r:id="rId18"/>
    <p:sldId id="475" r:id="rId19"/>
    <p:sldId id="506" r:id="rId20"/>
    <p:sldId id="470" r:id="rId21"/>
    <p:sldId id="552" r:id="rId22"/>
    <p:sldId id="553" r:id="rId23"/>
    <p:sldId id="554" r:id="rId24"/>
    <p:sldId id="477" r:id="rId25"/>
    <p:sldId id="539" r:id="rId26"/>
    <p:sldId id="563" r:id="rId27"/>
    <p:sldId id="547" r:id="rId28"/>
    <p:sldId id="545" r:id="rId29"/>
    <p:sldId id="560" r:id="rId30"/>
    <p:sldId id="480" r:id="rId31"/>
    <p:sldId id="531" r:id="rId32"/>
    <p:sldId id="482" r:id="rId33"/>
    <p:sldId id="542" r:id="rId34"/>
    <p:sldId id="544" r:id="rId35"/>
    <p:sldId id="469" r:id="rId36"/>
    <p:sldId id="528" r:id="rId37"/>
    <p:sldId id="508" r:id="rId38"/>
    <p:sldId id="556" r:id="rId39"/>
    <p:sldId id="510" r:id="rId40"/>
    <p:sldId id="499" r:id="rId41"/>
    <p:sldId id="503" r:id="rId42"/>
    <p:sldId id="524" r:id="rId43"/>
    <p:sldId id="546" r:id="rId44"/>
    <p:sldId id="446" r:id="rId45"/>
    <p:sldId id="467" r:id="rId46"/>
    <p:sldId id="562" r:id="rId47"/>
    <p:sldId id="561" r:id="rId48"/>
    <p:sldId id="461" r:id="rId49"/>
    <p:sldId id="462" r:id="rId50"/>
    <p:sldId id="464" r:id="rId51"/>
    <p:sldId id="564" r:id="rId52"/>
    <p:sldId id="388" r:id="rId5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FF"/>
    <a:srgbClr val="00FFFF"/>
    <a:srgbClr val="CCFFFF"/>
    <a:srgbClr val="3366CC"/>
    <a:srgbClr val="FF3300"/>
    <a:srgbClr val="00CC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80" autoAdjust="0"/>
  </p:normalViewPr>
  <p:slideViewPr>
    <p:cSldViewPr>
      <p:cViewPr>
        <p:scale>
          <a:sx n="100" d="100"/>
          <a:sy n="100" d="100"/>
        </p:scale>
        <p:origin x="1363" y="1138"/>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65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8A897-1E2B-4243-8319-936F42E4419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DDEBBE7B-6E1A-4AD8-87D3-0134ACC11969}">
      <dgm:prSet/>
      <dgm:spPr>
        <a:solidFill>
          <a:schemeClr val="accent1">
            <a:lumMod val="50000"/>
          </a:schemeClr>
        </a:solidFill>
      </dgm:spPr>
      <dgm:t>
        <a:bodyPr/>
        <a:lstStyle/>
        <a:p>
          <a:pPr rtl="0"/>
          <a:r>
            <a:rPr lang="pt-BR" dirty="0" smtClean="0"/>
            <a:t>Primário</a:t>
          </a:r>
          <a:endParaRPr lang="pt-BR" dirty="0"/>
        </a:p>
      </dgm:t>
    </dgm:pt>
    <dgm:pt modelId="{AD7224DD-D65D-4853-8110-A7EDC3D6381E}" type="parTrans" cxnId="{46D7EDD8-C42F-4814-9465-DE10E18048B5}">
      <dgm:prSet/>
      <dgm:spPr/>
      <dgm:t>
        <a:bodyPr/>
        <a:lstStyle/>
        <a:p>
          <a:endParaRPr lang="pt-BR"/>
        </a:p>
      </dgm:t>
    </dgm:pt>
    <dgm:pt modelId="{73F58C1B-75B2-41BF-8D9E-07031C4096DA}" type="sibTrans" cxnId="{46D7EDD8-C42F-4814-9465-DE10E18048B5}">
      <dgm:prSet/>
      <dgm:spPr/>
      <dgm:t>
        <a:bodyPr/>
        <a:lstStyle/>
        <a:p>
          <a:endParaRPr lang="pt-BR"/>
        </a:p>
      </dgm:t>
    </dgm:pt>
    <dgm:pt modelId="{7EFF4F1F-1E9C-4436-AEC4-85CF4098C859}">
      <dgm:prSet custT="1"/>
      <dgm:spPr>
        <a:solidFill>
          <a:schemeClr val="tx1">
            <a:lumMod val="85000"/>
            <a:alpha val="90000"/>
          </a:schemeClr>
        </a:solidFill>
        <a:ln>
          <a:solidFill>
            <a:schemeClr val="tx2">
              <a:lumMod val="25000"/>
            </a:schemeClr>
          </a:solidFill>
        </a:ln>
      </dgm:spPr>
      <dgm:t>
        <a:bodyPr/>
        <a:lstStyle/>
        <a:p>
          <a:pPr algn="l" rtl="0"/>
          <a:r>
            <a:rPr lang="pt-BR" sz="2400" dirty="0" smtClean="0"/>
            <a:t>Evitar ou diminuir a exposição ao risco ambiental</a:t>
          </a:r>
          <a:endParaRPr lang="pt-BR" sz="2400" dirty="0"/>
        </a:p>
      </dgm:t>
    </dgm:pt>
    <dgm:pt modelId="{627356BA-6196-41FF-A5AB-78DD16B8614B}" type="parTrans" cxnId="{B0C715DC-64E0-4957-B288-ECFF3EAEE0B7}">
      <dgm:prSet/>
      <dgm:spPr/>
      <dgm:t>
        <a:bodyPr/>
        <a:lstStyle/>
        <a:p>
          <a:endParaRPr lang="pt-BR"/>
        </a:p>
      </dgm:t>
    </dgm:pt>
    <dgm:pt modelId="{FAD1F2B5-DC8C-4D5D-83E0-558A1AF2F3B3}" type="sibTrans" cxnId="{B0C715DC-64E0-4957-B288-ECFF3EAEE0B7}">
      <dgm:prSet/>
      <dgm:spPr/>
      <dgm:t>
        <a:bodyPr/>
        <a:lstStyle/>
        <a:p>
          <a:endParaRPr lang="pt-BR"/>
        </a:p>
      </dgm:t>
    </dgm:pt>
    <dgm:pt modelId="{486C8ECA-E073-46C2-8730-E805CE9172C6}">
      <dgm:prSet/>
      <dgm:spPr>
        <a:solidFill>
          <a:schemeClr val="accent1">
            <a:lumMod val="50000"/>
          </a:schemeClr>
        </a:solidFill>
      </dgm:spPr>
      <dgm:t>
        <a:bodyPr/>
        <a:lstStyle/>
        <a:p>
          <a:pPr rtl="0"/>
          <a:r>
            <a:rPr lang="pt-BR" dirty="0" smtClean="0"/>
            <a:t>Secundário</a:t>
          </a:r>
          <a:endParaRPr lang="pt-BR" dirty="0"/>
        </a:p>
      </dgm:t>
    </dgm:pt>
    <dgm:pt modelId="{A31912DE-76EE-4828-956D-9C379E740B3C}" type="parTrans" cxnId="{14C19189-116B-4FD1-9D22-8FACF4095100}">
      <dgm:prSet/>
      <dgm:spPr/>
      <dgm:t>
        <a:bodyPr/>
        <a:lstStyle/>
        <a:p>
          <a:endParaRPr lang="pt-BR"/>
        </a:p>
      </dgm:t>
    </dgm:pt>
    <dgm:pt modelId="{97EAFBE3-F41A-401C-A073-DA9001100DBF}" type="sibTrans" cxnId="{14C19189-116B-4FD1-9D22-8FACF4095100}">
      <dgm:prSet/>
      <dgm:spPr/>
      <dgm:t>
        <a:bodyPr/>
        <a:lstStyle/>
        <a:p>
          <a:endParaRPr lang="pt-BR"/>
        </a:p>
      </dgm:t>
    </dgm:pt>
    <dgm:pt modelId="{8235ABDC-7DCE-4130-A3D9-83168F400215}">
      <dgm:prSet custT="1"/>
      <dgm:spPr>
        <a:solidFill>
          <a:schemeClr val="tx1">
            <a:lumMod val="85000"/>
            <a:alpha val="90000"/>
          </a:schemeClr>
        </a:solidFill>
        <a:ln>
          <a:solidFill>
            <a:schemeClr val="tx2">
              <a:lumMod val="25000"/>
            </a:schemeClr>
          </a:solidFill>
        </a:ln>
      </dgm:spPr>
      <dgm:t>
        <a:bodyPr/>
        <a:lstStyle/>
        <a:p>
          <a:pPr algn="l" rtl="0"/>
          <a:r>
            <a:rPr lang="pt-BR" sz="2400" dirty="0" smtClean="0"/>
            <a:t>Detectar</a:t>
          </a:r>
          <a:r>
            <a:rPr lang="pt-BR" sz="2200" dirty="0" smtClean="0"/>
            <a:t> precocemente os  efeitos da exposição ao risco ambiental</a:t>
          </a:r>
          <a:endParaRPr lang="pt-BR" sz="2200" dirty="0"/>
        </a:p>
      </dgm:t>
    </dgm:pt>
    <dgm:pt modelId="{40D7BCC2-FC49-4F8B-8AEC-D52B88553474}" type="parTrans" cxnId="{023F69A5-D0B0-4846-A5B0-626AD529A59E}">
      <dgm:prSet/>
      <dgm:spPr/>
      <dgm:t>
        <a:bodyPr/>
        <a:lstStyle/>
        <a:p>
          <a:endParaRPr lang="pt-BR"/>
        </a:p>
      </dgm:t>
    </dgm:pt>
    <dgm:pt modelId="{49160423-B4BC-4C48-8D06-8CEF08153769}" type="sibTrans" cxnId="{023F69A5-D0B0-4846-A5B0-626AD529A59E}">
      <dgm:prSet/>
      <dgm:spPr/>
      <dgm:t>
        <a:bodyPr/>
        <a:lstStyle/>
        <a:p>
          <a:endParaRPr lang="pt-BR"/>
        </a:p>
      </dgm:t>
    </dgm:pt>
    <dgm:pt modelId="{A35223B1-DB7E-436A-9E74-A86E5F93BA41}">
      <dgm:prSet/>
      <dgm:spPr>
        <a:solidFill>
          <a:schemeClr val="accent1">
            <a:lumMod val="50000"/>
          </a:schemeClr>
        </a:solidFill>
      </dgm:spPr>
      <dgm:t>
        <a:bodyPr/>
        <a:lstStyle/>
        <a:p>
          <a:pPr rtl="0"/>
          <a:r>
            <a:rPr lang="pt-BR" dirty="0" smtClean="0"/>
            <a:t>Terciário</a:t>
          </a:r>
          <a:endParaRPr lang="pt-BR" dirty="0"/>
        </a:p>
      </dgm:t>
    </dgm:pt>
    <dgm:pt modelId="{BBBA2F8D-DECD-4BEA-A5D4-3864C371BB47}" type="parTrans" cxnId="{45BB624C-1BB6-4C2D-86A1-D5E373612364}">
      <dgm:prSet/>
      <dgm:spPr/>
      <dgm:t>
        <a:bodyPr/>
        <a:lstStyle/>
        <a:p>
          <a:endParaRPr lang="pt-BR"/>
        </a:p>
      </dgm:t>
    </dgm:pt>
    <dgm:pt modelId="{A460B4E7-0A82-408C-AAD3-C30DAAA05380}" type="sibTrans" cxnId="{45BB624C-1BB6-4C2D-86A1-D5E373612364}">
      <dgm:prSet/>
      <dgm:spPr/>
      <dgm:t>
        <a:bodyPr/>
        <a:lstStyle/>
        <a:p>
          <a:endParaRPr lang="pt-BR"/>
        </a:p>
      </dgm:t>
    </dgm:pt>
    <dgm:pt modelId="{4689A445-A189-476F-961A-4197EEB97F8C}">
      <dgm:prSet custT="1"/>
      <dgm:spPr>
        <a:solidFill>
          <a:schemeClr val="tx1">
            <a:lumMod val="85000"/>
            <a:alpha val="90000"/>
          </a:schemeClr>
        </a:solidFill>
        <a:ln>
          <a:solidFill>
            <a:schemeClr val="tx2">
              <a:lumMod val="25000"/>
            </a:schemeClr>
          </a:solidFill>
        </a:ln>
      </dgm:spPr>
      <dgm:t>
        <a:bodyPr/>
        <a:lstStyle/>
        <a:p>
          <a:pPr algn="l" rtl="0"/>
          <a:r>
            <a:rPr lang="pt-BR" sz="2300" dirty="0" smtClean="0"/>
            <a:t>Tratar  e </a:t>
          </a:r>
          <a:r>
            <a:rPr lang="pt-BR" sz="2400" dirty="0" smtClean="0"/>
            <a:t>reabilitar</a:t>
          </a:r>
          <a:endParaRPr lang="pt-BR" sz="2400" dirty="0"/>
        </a:p>
      </dgm:t>
    </dgm:pt>
    <dgm:pt modelId="{C891B4A8-F9BD-4E46-A377-7BA97F606578}" type="parTrans" cxnId="{A1763CEC-E634-44F6-ADDB-A2CE2F89F23D}">
      <dgm:prSet/>
      <dgm:spPr/>
      <dgm:t>
        <a:bodyPr/>
        <a:lstStyle/>
        <a:p>
          <a:endParaRPr lang="pt-BR"/>
        </a:p>
      </dgm:t>
    </dgm:pt>
    <dgm:pt modelId="{94224DD5-C690-4150-95EE-BA0C839033D9}" type="sibTrans" cxnId="{A1763CEC-E634-44F6-ADDB-A2CE2F89F23D}">
      <dgm:prSet/>
      <dgm:spPr/>
      <dgm:t>
        <a:bodyPr/>
        <a:lstStyle/>
        <a:p>
          <a:endParaRPr lang="pt-BR"/>
        </a:p>
      </dgm:t>
    </dgm:pt>
    <dgm:pt modelId="{FAB23547-7D36-4127-85F3-FD3C536C6651}" type="pres">
      <dgm:prSet presAssocID="{C368A897-1E2B-4243-8319-936F42E44195}" presName="diagram" presStyleCnt="0">
        <dgm:presLayoutVars>
          <dgm:chPref val="1"/>
          <dgm:dir/>
          <dgm:animOne val="branch"/>
          <dgm:animLvl val="lvl"/>
          <dgm:resizeHandles/>
        </dgm:presLayoutVars>
      </dgm:prSet>
      <dgm:spPr/>
      <dgm:t>
        <a:bodyPr/>
        <a:lstStyle/>
        <a:p>
          <a:endParaRPr lang="pt-BR"/>
        </a:p>
      </dgm:t>
    </dgm:pt>
    <dgm:pt modelId="{BB9276E7-133C-4F7C-A76C-C768E1062F5A}" type="pres">
      <dgm:prSet presAssocID="{DDEBBE7B-6E1A-4AD8-87D3-0134ACC11969}" presName="root" presStyleCnt="0"/>
      <dgm:spPr/>
    </dgm:pt>
    <dgm:pt modelId="{2AACFCB4-9139-4E65-B778-D94A4A8BAA97}" type="pres">
      <dgm:prSet presAssocID="{DDEBBE7B-6E1A-4AD8-87D3-0134ACC11969}" presName="rootComposite" presStyleCnt="0"/>
      <dgm:spPr/>
    </dgm:pt>
    <dgm:pt modelId="{8563D54A-BCE7-4F09-9A5B-FBCC10AFB9F4}" type="pres">
      <dgm:prSet presAssocID="{DDEBBE7B-6E1A-4AD8-87D3-0134ACC11969}" presName="rootText" presStyleLbl="node1" presStyleIdx="0" presStyleCnt="3"/>
      <dgm:spPr/>
      <dgm:t>
        <a:bodyPr/>
        <a:lstStyle/>
        <a:p>
          <a:endParaRPr lang="pt-BR"/>
        </a:p>
      </dgm:t>
    </dgm:pt>
    <dgm:pt modelId="{50A3387F-C772-4A91-B6D4-45ADDB3D2A0C}" type="pres">
      <dgm:prSet presAssocID="{DDEBBE7B-6E1A-4AD8-87D3-0134ACC11969}" presName="rootConnector" presStyleLbl="node1" presStyleIdx="0" presStyleCnt="3"/>
      <dgm:spPr/>
      <dgm:t>
        <a:bodyPr/>
        <a:lstStyle/>
        <a:p>
          <a:endParaRPr lang="pt-BR"/>
        </a:p>
      </dgm:t>
    </dgm:pt>
    <dgm:pt modelId="{99A6B12D-6A29-4A09-8638-4442EB200069}" type="pres">
      <dgm:prSet presAssocID="{DDEBBE7B-6E1A-4AD8-87D3-0134ACC11969}" presName="childShape" presStyleCnt="0"/>
      <dgm:spPr/>
    </dgm:pt>
    <dgm:pt modelId="{DF7B4199-89A4-4275-BD16-49FCCFB22D77}" type="pres">
      <dgm:prSet presAssocID="{627356BA-6196-41FF-A5AB-78DD16B8614B}" presName="Name13" presStyleLbl="parChTrans1D2" presStyleIdx="0" presStyleCnt="3"/>
      <dgm:spPr/>
      <dgm:t>
        <a:bodyPr/>
        <a:lstStyle/>
        <a:p>
          <a:endParaRPr lang="pt-BR"/>
        </a:p>
      </dgm:t>
    </dgm:pt>
    <dgm:pt modelId="{BB127A8A-0388-4775-B84E-132B1AB9BAFB}" type="pres">
      <dgm:prSet presAssocID="{7EFF4F1F-1E9C-4436-AEC4-85CF4098C859}" presName="childText" presStyleLbl="bgAcc1" presStyleIdx="0" presStyleCnt="3" custScaleX="95773" custScaleY="168730" custLinFactNeighborX="-15792" custLinFactNeighborY="-1031">
        <dgm:presLayoutVars>
          <dgm:bulletEnabled val="1"/>
        </dgm:presLayoutVars>
      </dgm:prSet>
      <dgm:spPr/>
      <dgm:t>
        <a:bodyPr/>
        <a:lstStyle/>
        <a:p>
          <a:endParaRPr lang="pt-BR"/>
        </a:p>
      </dgm:t>
    </dgm:pt>
    <dgm:pt modelId="{E8C581D1-4FE1-44AE-8F50-165E5301A4F6}" type="pres">
      <dgm:prSet presAssocID="{486C8ECA-E073-46C2-8730-E805CE9172C6}" presName="root" presStyleCnt="0"/>
      <dgm:spPr/>
    </dgm:pt>
    <dgm:pt modelId="{86429A07-FAD3-4A97-9F1A-1DA2A46AA6A5}" type="pres">
      <dgm:prSet presAssocID="{486C8ECA-E073-46C2-8730-E805CE9172C6}" presName="rootComposite" presStyleCnt="0"/>
      <dgm:spPr/>
    </dgm:pt>
    <dgm:pt modelId="{52429C88-79C3-41B3-A15F-D0450A62D51B}" type="pres">
      <dgm:prSet presAssocID="{486C8ECA-E073-46C2-8730-E805CE9172C6}" presName="rootText" presStyleLbl="node1" presStyleIdx="1" presStyleCnt="3" custLinFactNeighborX="-37" custLinFactNeighborY="-1557"/>
      <dgm:spPr/>
      <dgm:t>
        <a:bodyPr/>
        <a:lstStyle/>
        <a:p>
          <a:endParaRPr lang="pt-BR"/>
        </a:p>
      </dgm:t>
    </dgm:pt>
    <dgm:pt modelId="{48632913-D79B-4053-AB49-8EA21EA97454}" type="pres">
      <dgm:prSet presAssocID="{486C8ECA-E073-46C2-8730-E805CE9172C6}" presName="rootConnector" presStyleLbl="node1" presStyleIdx="1" presStyleCnt="3"/>
      <dgm:spPr/>
      <dgm:t>
        <a:bodyPr/>
        <a:lstStyle/>
        <a:p>
          <a:endParaRPr lang="pt-BR"/>
        </a:p>
      </dgm:t>
    </dgm:pt>
    <dgm:pt modelId="{E12BB1E0-6905-429B-90C0-DEA562E41149}" type="pres">
      <dgm:prSet presAssocID="{486C8ECA-E073-46C2-8730-E805CE9172C6}" presName="childShape" presStyleCnt="0"/>
      <dgm:spPr/>
    </dgm:pt>
    <dgm:pt modelId="{62E2823E-43E0-4B77-BF4E-F90E30AD7806}" type="pres">
      <dgm:prSet presAssocID="{40D7BCC2-FC49-4F8B-8AEC-D52B88553474}" presName="Name13" presStyleLbl="parChTrans1D2" presStyleIdx="1" presStyleCnt="3"/>
      <dgm:spPr/>
      <dgm:t>
        <a:bodyPr/>
        <a:lstStyle/>
        <a:p>
          <a:endParaRPr lang="pt-BR"/>
        </a:p>
      </dgm:t>
    </dgm:pt>
    <dgm:pt modelId="{BE070F60-5A5A-4EDC-B468-2E101CA5538A}" type="pres">
      <dgm:prSet presAssocID="{8235ABDC-7DCE-4130-A3D9-83168F400215}" presName="childText" presStyleLbl="bgAcc1" presStyleIdx="1" presStyleCnt="3" custScaleX="109469" custScaleY="170792" custLinFactNeighborX="-24306" custLinFactNeighborY="-7619">
        <dgm:presLayoutVars>
          <dgm:bulletEnabled val="1"/>
        </dgm:presLayoutVars>
      </dgm:prSet>
      <dgm:spPr/>
      <dgm:t>
        <a:bodyPr/>
        <a:lstStyle/>
        <a:p>
          <a:endParaRPr lang="pt-BR"/>
        </a:p>
      </dgm:t>
    </dgm:pt>
    <dgm:pt modelId="{BD488E68-C3B4-45BE-A99E-D90F206479FE}" type="pres">
      <dgm:prSet presAssocID="{A35223B1-DB7E-436A-9E74-A86E5F93BA41}" presName="root" presStyleCnt="0"/>
      <dgm:spPr/>
    </dgm:pt>
    <dgm:pt modelId="{0D152219-BA04-4D97-B102-BB6664AE592F}" type="pres">
      <dgm:prSet presAssocID="{A35223B1-DB7E-436A-9E74-A86E5F93BA41}" presName="rootComposite" presStyleCnt="0"/>
      <dgm:spPr/>
    </dgm:pt>
    <dgm:pt modelId="{D40304E7-E755-4C3E-9810-D85194875722}" type="pres">
      <dgm:prSet presAssocID="{A35223B1-DB7E-436A-9E74-A86E5F93BA41}" presName="rootText" presStyleLbl="node1" presStyleIdx="2" presStyleCnt="3"/>
      <dgm:spPr/>
      <dgm:t>
        <a:bodyPr/>
        <a:lstStyle/>
        <a:p>
          <a:endParaRPr lang="pt-BR"/>
        </a:p>
      </dgm:t>
    </dgm:pt>
    <dgm:pt modelId="{345C48B5-F476-4364-AFE5-E740B30C289A}" type="pres">
      <dgm:prSet presAssocID="{A35223B1-DB7E-436A-9E74-A86E5F93BA41}" presName="rootConnector" presStyleLbl="node1" presStyleIdx="2" presStyleCnt="3"/>
      <dgm:spPr/>
      <dgm:t>
        <a:bodyPr/>
        <a:lstStyle/>
        <a:p>
          <a:endParaRPr lang="pt-BR"/>
        </a:p>
      </dgm:t>
    </dgm:pt>
    <dgm:pt modelId="{DBC63E26-5407-40A8-8307-CCBDA1E06624}" type="pres">
      <dgm:prSet presAssocID="{A35223B1-DB7E-436A-9E74-A86E5F93BA41}" presName="childShape" presStyleCnt="0"/>
      <dgm:spPr/>
    </dgm:pt>
    <dgm:pt modelId="{765ABAD6-E6D8-4802-A732-ABB18BF14C3C}" type="pres">
      <dgm:prSet presAssocID="{C891B4A8-F9BD-4E46-A377-7BA97F606578}" presName="Name13" presStyleLbl="parChTrans1D2" presStyleIdx="2" presStyleCnt="3"/>
      <dgm:spPr/>
      <dgm:t>
        <a:bodyPr/>
        <a:lstStyle/>
        <a:p>
          <a:endParaRPr lang="pt-BR"/>
        </a:p>
      </dgm:t>
    </dgm:pt>
    <dgm:pt modelId="{86277752-8CEE-482D-B472-36EEB1FDC913}" type="pres">
      <dgm:prSet presAssocID="{4689A445-A189-476F-961A-4197EEB97F8C}" presName="childText" presStyleLbl="bgAcc1" presStyleIdx="2" presStyleCnt="3" custScaleX="86833" custLinFactNeighborX="-19412" custLinFactNeighborY="26571">
        <dgm:presLayoutVars>
          <dgm:bulletEnabled val="1"/>
        </dgm:presLayoutVars>
      </dgm:prSet>
      <dgm:spPr/>
      <dgm:t>
        <a:bodyPr/>
        <a:lstStyle/>
        <a:p>
          <a:endParaRPr lang="pt-BR"/>
        </a:p>
      </dgm:t>
    </dgm:pt>
  </dgm:ptLst>
  <dgm:cxnLst>
    <dgm:cxn modelId="{A1763CEC-E634-44F6-ADDB-A2CE2F89F23D}" srcId="{A35223B1-DB7E-436A-9E74-A86E5F93BA41}" destId="{4689A445-A189-476F-961A-4197EEB97F8C}" srcOrd="0" destOrd="0" parTransId="{C891B4A8-F9BD-4E46-A377-7BA97F606578}" sibTransId="{94224DD5-C690-4150-95EE-BA0C839033D9}"/>
    <dgm:cxn modelId="{2A30FC7F-9D26-42C8-B9BB-7A3DD7EADEDE}" type="presOf" srcId="{8235ABDC-7DCE-4130-A3D9-83168F400215}" destId="{BE070F60-5A5A-4EDC-B468-2E101CA5538A}" srcOrd="0" destOrd="0" presId="urn:microsoft.com/office/officeart/2005/8/layout/hierarchy3"/>
    <dgm:cxn modelId="{023F69A5-D0B0-4846-A5B0-626AD529A59E}" srcId="{486C8ECA-E073-46C2-8730-E805CE9172C6}" destId="{8235ABDC-7DCE-4130-A3D9-83168F400215}" srcOrd="0" destOrd="0" parTransId="{40D7BCC2-FC49-4F8B-8AEC-D52B88553474}" sibTransId="{49160423-B4BC-4C48-8D06-8CEF08153769}"/>
    <dgm:cxn modelId="{8456B0F2-2E93-4DAB-9BAD-DA825C00A78D}" type="presOf" srcId="{C368A897-1E2B-4243-8319-936F42E44195}" destId="{FAB23547-7D36-4127-85F3-FD3C536C6651}" srcOrd="0" destOrd="0" presId="urn:microsoft.com/office/officeart/2005/8/layout/hierarchy3"/>
    <dgm:cxn modelId="{9BA71D0C-5778-4F2F-89EB-61C870CE127C}" type="presOf" srcId="{40D7BCC2-FC49-4F8B-8AEC-D52B88553474}" destId="{62E2823E-43E0-4B77-BF4E-F90E30AD7806}" srcOrd="0" destOrd="0" presId="urn:microsoft.com/office/officeart/2005/8/layout/hierarchy3"/>
    <dgm:cxn modelId="{14C19189-116B-4FD1-9D22-8FACF4095100}" srcId="{C368A897-1E2B-4243-8319-936F42E44195}" destId="{486C8ECA-E073-46C2-8730-E805CE9172C6}" srcOrd="1" destOrd="0" parTransId="{A31912DE-76EE-4828-956D-9C379E740B3C}" sibTransId="{97EAFBE3-F41A-401C-A073-DA9001100DBF}"/>
    <dgm:cxn modelId="{EFB1AB19-894A-4D6C-80E9-05D128AA4FBC}" type="presOf" srcId="{A35223B1-DB7E-436A-9E74-A86E5F93BA41}" destId="{D40304E7-E755-4C3E-9810-D85194875722}" srcOrd="0" destOrd="0" presId="urn:microsoft.com/office/officeart/2005/8/layout/hierarchy3"/>
    <dgm:cxn modelId="{0A375B2C-041C-433F-BF13-AFA64AF4A2DB}" type="presOf" srcId="{DDEBBE7B-6E1A-4AD8-87D3-0134ACC11969}" destId="{50A3387F-C772-4A91-B6D4-45ADDB3D2A0C}" srcOrd="1" destOrd="0" presId="urn:microsoft.com/office/officeart/2005/8/layout/hierarchy3"/>
    <dgm:cxn modelId="{3A9B15EB-463F-4D9D-92D2-13525147F7E1}" type="presOf" srcId="{7EFF4F1F-1E9C-4436-AEC4-85CF4098C859}" destId="{BB127A8A-0388-4775-B84E-132B1AB9BAFB}" srcOrd="0" destOrd="0" presId="urn:microsoft.com/office/officeart/2005/8/layout/hierarchy3"/>
    <dgm:cxn modelId="{B0C715DC-64E0-4957-B288-ECFF3EAEE0B7}" srcId="{DDEBBE7B-6E1A-4AD8-87D3-0134ACC11969}" destId="{7EFF4F1F-1E9C-4436-AEC4-85CF4098C859}" srcOrd="0" destOrd="0" parTransId="{627356BA-6196-41FF-A5AB-78DD16B8614B}" sibTransId="{FAD1F2B5-DC8C-4D5D-83E0-558A1AF2F3B3}"/>
    <dgm:cxn modelId="{F9F5FBBF-3954-4B90-9F5D-298BCC93E66F}" type="presOf" srcId="{627356BA-6196-41FF-A5AB-78DD16B8614B}" destId="{DF7B4199-89A4-4275-BD16-49FCCFB22D77}" srcOrd="0" destOrd="0" presId="urn:microsoft.com/office/officeart/2005/8/layout/hierarchy3"/>
    <dgm:cxn modelId="{2735C5FA-0DF6-4F7A-9C4C-CE8EC68B654E}" type="presOf" srcId="{DDEBBE7B-6E1A-4AD8-87D3-0134ACC11969}" destId="{8563D54A-BCE7-4F09-9A5B-FBCC10AFB9F4}" srcOrd="0" destOrd="0" presId="urn:microsoft.com/office/officeart/2005/8/layout/hierarchy3"/>
    <dgm:cxn modelId="{12CA4181-487C-4D0F-9156-2B9869294237}" type="presOf" srcId="{A35223B1-DB7E-436A-9E74-A86E5F93BA41}" destId="{345C48B5-F476-4364-AFE5-E740B30C289A}" srcOrd="1" destOrd="0" presId="urn:microsoft.com/office/officeart/2005/8/layout/hierarchy3"/>
    <dgm:cxn modelId="{6F283698-7BCA-4857-8D04-2F6DD52DBC39}" type="presOf" srcId="{486C8ECA-E073-46C2-8730-E805CE9172C6}" destId="{48632913-D79B-4053-AB49-8EA21EA97454}" srcOrd="1" destOrd="0" presId="urn:microsoft.com/office/officeart/2005/8/layout/hierarchy3"/>
    <dgm:cxn modelId="{46D7EDD8-C42F-4814-9465-DE10E18048B5}" srcId="{C368A897-1E2B-4243-8319-936F42E44195}" destId="{DDEBBE7B-6E1A-4AD8-87D3-0134ACC11969}" srcOrd="0" destOrd="0" parTransId="{AD7224DD-D65D-4853-8110-A7EDC3D6381E}" sibTransId="{73F58C1B-75B2-41BF-8D9E-07031C4096DA}"/>
    <dgm:cxn modelId="{45BB624C-1BB6-4C2D-86A1-D5E373612364}" srcId="{C368A897-1E2B-4243-8319-936F42E44195}" destId="{A35223B1-DB7E-436A-9E74-A86E5F93BA41}" srcOrd="2" destOrd="0" parTransId="{BBBA2F8D-DECD-4BEA-A5D4-3864C371BB47}" sibTransId="{A460B4E7-0A82-408C-AAD3-C30DAAA05380}"/>
    <dgm:cxn modelId="{D437F31D-7EEB-4B7A-A499-3B2FE3CB0FB1}" type="presOf" srcId="{4689A445-A189-476F-961A-4197EEB97F8C}" destId="{86277752-8CEE-482D-B472-36EEB1FDC913}" srcOrd="0" destOrd="0" presId="urn:microsoft.com/office/officeart/2005/8/layout/hierarchy3"/>
    <dgm:cxn modelId="{E33DE051-25BC-41DF-B4C0-C1204A053A05}" type="presOf" srcId="{C891B4A8-F9BD-4E46-A377-7BA97F606578}" destId="{765ABAD6-E6D8-4802-A732-ABB18BF14C3C}" srcOrd="0" destOrd="0" presId="urn:microsoft.com/office/officeart/2005/8/layout/hierarchy3"/>
    <dgm:cxn modelId="{A42B586C-30D2-47DB-B8B8-730CAE850E08}" type="presOf" srcId="{486C8ECA-E073-46C2-8730-E805CE9172C6}" destId="{52429C88-79C3-41B3-A15F-D0450A62D51B}" srcOrd="0" destOrd="0" presId="urn:microsoft.com/office/officeart/2005/8/layout/hierarchy3"/>
    <dgm:cxn modelId="{5C8E6793-F91E-453D-BCA7-028076CC0E54}" type="presParOf" srcId="{FAB23547-7D36-4127-85F3-FD3C536C6651}" destId="{BB9276E7-133C-4F7C-A76C-C768E1062F5A}" srcOrd="0" destOrd="0" presId="urn:microsoft.com/office/officeart/2005/8/layout/hierarchy3"/>
    <dgm:cxn modelId="{9E4E07B2-45C9-4C8D-82F4-E538AD82AD77}" type="presParOf" srcId="{BB9276E7-133C-4F7C-A76C-C768E1062F5A}" destId="{2AACFCB4-9139-4E65-B778-D94A4A8BAA97}" srcOrd="0" destOrd="0" presId="urn:microsoft.com/office/officeart/2005/8/layout/hierarchy3"/>
    <dgm:cxn modelId="{4995B291-F2DB-4BF9-BDD8-C5BEBF24713D}" type="presParOf" srcId="{2AACFCB4-9139-4E65-B778-D94A4A8BAA97}" destId="{8563D54A-BCE7-4F09-9A5B-FBCC10AFB9F4}" srcOrd="0" destOrd="0" presId="urn:microsoft.com/office/officeart/2005/8/layout/hierarchy3"/>
    <dgm:cxn modelId="{C7E36240-B8A6-4924-900E-180863F4D8A7}" type="presParOf" srcId="{2AACFCB4-9139-4E65-B778-D94A4A8BAA97}" destId="{50A3387F-C772-4A91-B6D4-45ADDB3D2A0C}" srcOrd="1" destOrd="0" presId="urn:microsoft.com/office/officeart/2005/8/layout/hierarchy3"/>
    <dgm:cxn modelId="{6B68294E-FD5A-41CE-B632-3D999789CD55}" type="presParOf" srcId="{BB9276E7-133C-4F7C-A76C-C768E1062F5A}" destId="{99A6B12D-6A29-4A09-8638-4442EB200069}" srcOrd="1" destOrd="0" presId="urn:microsoft.com/office/officeart/2005/8/layout/hierarchy3"/>
    <dgm:cxn modelId="{A7961611-59C3-4008-B9ED-D997C6380D4A}" type="presParOf" srcId="{99A6B12D-6A29-4A09-8638-4442EB200069}" destId="{DF7B4199-89A4-4275-BD16-49FCCFB22D77}" srcOrd="0" destOrd="0" presId="urn:microsoft.com/office/officeart/2005/8/layout/hierarchy3"/>
    <dgm:cxn modelId="{62C58A52-3C9B-4F18-B04B-EB41701489B7}" type="presParOf" srcId="{99A6B12D-6A29-4A09-8638-4442EB200069}" destId="{BB127A8A-0388-4775-B84E-132B1AB9BAFB}" srcOrd="1" destOrd="0" presId="urn:microsoft.com/office/officeart/2005/8/layout/hierarchy3"/>
    <dgm:cxn modelId="{AA73F20E-80DD-4853-B5AF-623CD612FDCE}" type="presParOf" srcId="{FAB23547-7D36-4127-85F3-FD3C536C6651}" destId="{E8C581D1-4FE1-44AE-8F50-165E5301A4F6}" srcOrd="1" destOrd="0" presId="urn:microsoft.com/office/officeart/2005/8/layout/hierarchy3"/>
    <dgm:cxn modelId="{A9875637-0A16-4D4D-92D7-148EA5B1EAE7}" type="presParOf" srcId="{E8C581D1-4FE1-44AE-8F50-165E5301A4F6}" destId="{86429A07-FAD3-4A97-9F1A-1DA2A46AA6A5}" srcOrd="0" destOrd="0" presId="urn:microsoft.com/office/officeart/2005/8/layout/hierarchy3"/>
    <dgm:cxn modelId="{7303AB65-9414-49A2-A1D2-AC54C32F0DAD}" type="presParOf" srcId="{86429A07-FAD3-4A97-9F1A-1DA2A46AA6A5}" destId="{52429C88-79C3-41B3-A15F-D0450A62D51B}" srcOrd="0" destOrd="0" presId="urn:microsoft.com/office/officeart/2005/8/layout/hierarchy3"/>
    <dgm:cxn modelId="{96CB9645-4235-42ED-817D-B8B3333B7686}" type="presParOf" srcId="{86429A07-FAD3-4A97-9F1A-1DA2A46AA6A5}" destId="{48632913-D79B-4053-AB49-8EA21EA97454}" srcOrd="1" destOrd="0" presId="urn:microsoft.com/office/officeart/2005/8/layout/hierarchy3"/>
    <dgm:cxn modelId="{50981703-B01D-49F3-A797-C8BC61A1A55F}" type="presParOf" srcId="{E8C581D1-4FE1-44AE-8F50-165E5301A4F6}" destId="{E12BB1E0-6905-429B-90C0-DEA562E41149}" srcOrd="1" destOrd="0" presId="urn:microsoft.com/office/officeart/2005/8/layout/hierarchy3"/>
    <dgm:cxn modelId="{6E363BFF-183C-422F-BD63-F4AB2300F6E9}" type="presParOf" srcId="{E12BB1E0-6905-429B-90C0-DEA562E41149}" destId="{62E2823E-43E0-4B77-BF4E-F90E30AD7806}" srcOrd="0" destOrd="0" presId="urn:microsoft.com/office/officeart/2005/8/layout/hierarchy3"/>
    <dgm:cxn modelId="{6DDABD0D-3364-464C-8ACE-85482172CD8B}" type="presParOf" srcId="{E12BB1E0-6905-429B-90C0-DEA562E41149}" destId="{BE070F60-5A5A-4EDC-B468-2E101CA5538A}" srcOrd="1" destOrd="0" presId="urn:microsoft.com/office/officeart/2005/8/layout/hierarchy3"/>
    <dgm:cxn modelId="{77760B0C-F619-4D40-B212-96CE29BA938A}" type="presParOf" srcId="{FAB23547-7D36-4127-85F3-FD3C536C6651}" destId="{BD488E68-C3B4-45BE-A99E-D90F206479FE}" srcOrd="2" destOrd="0" presId="urn:microsoft.com/office/officeart/2005/8/layout/hierarchy3"/>
    <dgm:cxn modelId="{32844961-DDF5-402C-A2A9-9D14E0D75FE7}" type="presParOf" srcId="{BD488E68-C3B4-45BE-A99E-D90F206479FE}" destId="{0D152219-BA04-4D97-B102-BB6664AE592F}" srcOrd="0" destOrd="0" presId="urn:microsoft.com/office/officeart/2005/8/layout/hierarchy3"/>
    <dgm:cxn modelId="{1847EC6A-14D2-4FC8-8AB4-B8C567867CD2}" type="presParOf" srcId="{0D152219-BA04-4D97-B102-BB6664AE592F}" destId="{D40304E7-E755-4C3E-9810-D85194875722}" srcOrd="0" destOrd="0" presId="urn:microsoft.com/office/officeart/2005/8/layout/hierarchy3"/>
    <dgm:cxn modelId="{FD1EF8EB-CEAC-4C38-8E81-3F25AB2F9319}" type="presParOf" srcId="{0D152219-BA04-4D97-B102-BB6664AE592F}" destId="{345C48B5-F476-4364-AFE5-E740B30C289A}" srcOrd="1" destOrd="0" presId="urn:microsoft.com/office/officeart/2005/8/layout/hierarchy3"/>
    <dgm:cxn modelId="{83AD5C1C-2A46-4A91-979B-94D63DAB00ED}" type="presParOf" srcId="{BD488E68-C3B4-45BE-A99E-D90F206479FE}" destId="{DBC63E26-5407-40A8-8307-CCBDA1E06624}" srcOrd="1" destOrd="0" presId="urn:microsoft.com/office/officeart/2005/8/layout/hierarchy3"/>
    <dgm:cxn modelId="{99AE3D90-D32E-43A2-BCBE-5C874B92AE7F}" type="presParOf" srcId="{DBC63E26-5407-40A8-8307-CCBDA1E06624}" destId="{765ABAD6-E6D8-4802-A732-ABB18BF14C3C}" srcOrd="0" destOrd="0" presId="urn:microsoft.com/office/officeart/2005/8/layout/hierarchy3"/>
    <dgm:cxn modelId="{C9F26650-4178-4234-90CB-225E40993959}" type="presParOf" srcId="{DBC63E26-5407-40A8-8307-CCBDA1E06624}" destId="{86277752-8CEE-482D-B472-36EEB1FDC913}"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3D54A-BCE7-4F09-9A5B-FBCC10AFB9F4}">
      <dsp:nvSpPr>
        <dsp:cNvPr id="0" name=""/>
        <dsp:cNvSpPr/>
      </dsp:nvSpPr>
      <dsp:spPr>
        <a:xfrm>
          <a:off x="1037" y="392042"/>
          <a:ext cx="2427105" cy="1213552"/>
        </a:xfrm>
        <a:prstGeom prst="roundRect">
          <a:avLst>
            <a:gd name="adj" fmla="val 10000"/>
          </a:avLst>
        </a:prstGeom>
        <a:solidFill>
          <a:schemeClr val="accent1">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rtl="0">
            <a:lnSpc>
              <a:spcPct val="90000"/>
            </a:lnSpc>
            <a:spcBef>
              <a:spcPct val="0"/>
            </a:spcBef>
            <a:spcAft>
              <a:spcPct val="35000"/>
            </a:spcAft>
          </a:pPr>
          <a:r>
            <a:rPr lang="pt-BR" sz="3500" kern="1200" dirty="0" smtClean="0"/>
            <a:t>Primário</a:t>
          </a:r>
          <a:endParaRPr lang="pt-BR" sz="3500" kern="1200" dirty="0"/>
        </a:p>
      </dsp:txBody>
      <dsp:txXfrm>
        <a:off x="1037" y="392042"/>
        <a:ext cx="2427105" cy="1213552"/>
      </dsp:txXfrm>
    </dsp:sp>
    <dsp:sp modelId="{DF7B4199-89A4-4275-BD16-49FCCFB22D77}">
      <dsp:nvSpPr>
        <dsp:cNvPr id="0" name=""/>
        <dsp:cNvSpPr/>
      </dsp:nvSpPr>
      <dsp:spPr>
        <a:xfrm>
          <a:off x="134107" y="1605595"/>
          <a:ext cx="91440" cy="1314690"/>
        </a:xfrm>
        <a:custGeom>
          <a:avLst/>
          <a:gdLst/>
          <a:ahLst/>
          <a:cxnLst/>
          <a:rect l="0" t="0" r="0" b="0"/>
          <a:pathLst>
            <a:path>
              <a:moveTo>
                <a:pt x="109640" y="0"/>
              </a:moveTo>
              <a:lnTo>
                <a:pt x="45720" y="1314690"/>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27A8A-0388-4775-B84E-132B1AB9BAFB}">
      <dsp:nvSpPr>
        <dsp:cNvPr id="0" name=""/>
        <dsp:cNvSpPr/>
      </dsp:nvSpPr>
      <dsp:spPr>
        <a:xfrm>
          <a:off x="179827" y="1896472"/>
          <a:ext cx="1859609" cy="2047627"/>
        </a:xfrm>
        <a:prstGeom prst="roundRect">
          <a:avLst>
            <a:gd name="adj" fmla="val 10000"/>
          </a:avLst>
        </a:prstGeom>
        <a:solidFill>
          <a:schemeClr val="tx1">
            <a:lumMod val="85000"/>
            <a:alpha val="90000"/>
          </a:schemeClr>
        </a:solidFill>
        <a:ln w="38100" cap="flat" cmpd="sng" algn="ctr">
          <a:solidFill>
            <a:schemeClr val="tx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rtl="0">
            <a:lnSpc>
              <a:spcPct val="90000"/>
            </a:lnSpc>
            <a:spcBef>
              <a:spcPct val="0"/>
            </a:spcBef>
            <a:spcAft>
              <a:spcPct val="35000"/>
            </a:spcAft>
          </a:pPr>
          <a:r>
            <a:rPr lang="pt-BR" sz="2400" kern="1200" dirty="0" smtClean="0"/>
            <a:t>Evitar ou diminuir a exposição ao risco ambiental</a:t>
          </a:r>
          <a:endParaRPr lang="pt-BR" sz="2400" kern="1200" dirty="0"/>
        </a:p>
      </dsp:txBody>
      <dsp:txXfrm>
        <a:off x="179827" y="1896472"/>
        <a:ext cx="1859609" cy="2047627"/>
      </dsp:txXfrm>
    </dsp:sp>
    <dsp:sp modelId="{52429C88-79C3-41B3-A15F-D0450A62D51B}">
      <dsp:nvSpPr>
        <dsp:cNvPr id="0" name=""/>
        <dsp:cNvSpPr/>
      </dsp:nvSpPr>
      <dsp:spPr>
        <a:xfrm>
          <a:off x="3034021" y="373147"/>
          <a:ext cx="2427105" cy="1213552"/>
        </a:xfrm>
        <a:prstGeom prst="roundRect">
          <a:avLst>
            <a:gd name="adj" fmla="val 10000"/>
          </a:avLst>
        </a:prstGeom>
        <a:solidFill>
          <a:schemeClr val="accent1">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rtl="0">
            <a:lnSpc>
              <a:spcPct val="90000"/>
            </a:lnSpc>
            <a:spcBef>
              <a:spcPct val="0"/>
            </a:spcBef>
            <a:spcAft>
              <a:spcPct val="35000"/>
            </a:spcAft>
          </a:pPr>
          <a:r>
            <a:rPr lang="pt-BR" sz="3500" kern="1200" dirty="0" smtClean="0"/>
            <a:t>Secundário</a:t>
          </a:r>
          <a:endParaRPr lang="pt-BR" sz="3500" kern="1200" dirty="0"/>
        </a:p>
      </dsp:txBody>
      <dsp:txXfrm>
        <a:off x="3034021" y="373147"/>
        <a:ext cx="2427105" cy="1213552"/>
      </dsp:txXfrm>
    </dsp:sp>
    <dsp:sp modelId="{62E2823E-43E0-4B77-BF4E-F90E30AD7806}">
      <dsp:nvSpPr>
        <dsp:cNvPr id="0" name=""/>
        <dsp:cNvSpPr/>
      </dsp:nvSpPr>
      <dsp:spPr>
        <a:xfrm>
          <a:off x="3048394" y="1586700"/>
          <a:ext cx="228337" cy="1266148"/>
        </a:xfrm>
        <a:custGeom>
          <a:avLst/>
          <a:gdLst/>
          <a:ahLst/>
          <a:cxnLst/>
          <a:rect l="0" t="0" r="0" b="0"/>
          <a:pathLst>
            <a:path>
              <a:moveTo>
                <a:pt x="228337" y="0"/>
              </a:moveTo>
              <a:lnTo>
                <a:pt x="0" y="126614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70F60-5A5A-4EDC-B468-2E101CA5538A}">
      <dsp:nvSpPr>
        <dsp:cNvPr id="0" name=""/>
        <dsp:cNvSpPr/>
      </dsp:nvSpPr>
      <dsp:spPr>
        <a:xfrm>
          <a:off x="3048394" y="1816523"/>
          <a:ext cx="2125542" cy="2072651"/>
        </a:xfrm>
        <a:prstGeom prst="roundRect">
          <a:avLst>
            <a:gd name="adj" fmla="val 10000"/>
          </a:avLst>
        </a:prstGeom>
        <a:solidFill>
          <a:schemeClr val="tx1">
            <a:lumMod val="85000"/>
            <a:alpha val="90000"/>
          </a:schemeClr>
        </a:solidFill>
        <a:ln w="38100" cap="flat" cmpd="sng" algn="ctr">
          <a:solidFill>
            <a:schemeClr val="tx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rtl="0">
            <a:lnSpc>
              <a:spcPct val="90000"/>
            </a:lnSpc>
            <a:spcBef>
              <a:spcPct val="0"/>
            </a:spcBef>
            <a:spcAft>
              <a:spcPct val="35000"/>
            </a:spcAft>
          </a:pPr>
          <a:r>
            <a:rPr lang="pt-BR" sz="2400" kern="1200" dirty="0" smtClean="0"/>
            <a:t>Detectar</a:t>
          </a:r>
          <a:r>
            <a:rPr lang="pt-BR" sz="2200" kern="1200" dirty="0" smtClean="0"/>
            <a:t> precocemente os  efeitos da exposição ao risco ambiental</a:t>
          </a:r>
          <a:endParaRPr lang="pt-BR" sz="2200" kern="1200" dirty="0"/>
        </a:p>
      </dsp:txBody>
      <dsp:txXfrm>
        <a:off x="3048394" y="1816523"/>
        <a:ext cx="2125542" cy="2072651"/>
      </dsp:txXfrm>
    </dsp:sp>
    <dsp:sp modelId="{D40304E7-E755-4C3E-9810-D85194875722}">
      <dsp:nvSpPr>
        <dsp:cNvPr id="0" name=""/>
        <dsp:cNvSpPr/>
      </dsp:nvSpPr>
      <dsp:spPr>
        <a:xfrm>
          <a:off x="6068801" y="392042"/>
          <a:ext cx="2427105" cy="1213552"/>
        </a:xfrm>
        <a:prstGeom prst="roundRect">
          <a:avLst>
            <a:gd name="adj" fmla="val 10000"/>
          </a:avLst>
        </a:prstGeom>
        <a:solidFill>
          <a:schemeClr val="accent1">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rtl="0">
            <a:lnSpc>
              <a:spcPct val="90000"/>
            </a:lnSpc>
            <a:spcBef>
              <a:spcPct val="0"/>
            </a:spcBef>
            <a:spcAft>
              <a:spcPct val="35000"/>
            </a:spcAft>
          </a:pPr>
          <a:r>
            <a:rPr lang="pt-BR" sz="3500" kern="1200" dirty="0" smtClean="0"/>
            <a:t>Terciário</a:t>
          </a:r>
          <a:endParaRPr lang="pt-BR" sz="3500" kern="1200" dirty="0"/>
        </a:p>
      </dsp:txBody>
      <dsp:txXfrm>
        <a:off x="6068801" y="392042"/>
        <a:ext cx="2427105" cy="1213552"/>
      </dsp:txXfrm>
    </dsp:sp>
    <dsp:sp modelId="{765ABAD6-E6D8-4802-A732-ABB18BF14C3C}">
      <dsp:nvSpPr>
        <dsp:cNvPr id="0" name=""/>
        <dsp:cNvSpPr/>
      </dsp:nvSpPr>
      <dsp:spPr>
        <a:xfrm>
          <a:off x="6177302" y="1605595"/>
          <a:ext cx="134209" cy="1232617"/>
        </a:xfrm>
        <a:custGeom>
          <a:avLst/>
          <a:gdLst/>
          <a:ahLst/>
          <a:cxnLst/>
          <a:rect l="0" t="0" r="0" b="0"/>
          <a:pathLst>
            <a:path>
              <a:moveTo>
                <a:pt x="134209" y="0"/>
              </a:moveTo>
              <a:lnTo>
                <a:pt x="0" y="1232617"/>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77752-8CEE-482D-B472-36EEB1FDC913}">
      <dsp:nvSpPr>
        <dsp:cNvPr id="0" name=""/>
        <dsp:cNvSpPr/>
      </dsp:nvSpPr>
      <dsp:spPr>
        <a:xfrm>
          <a:off x="6177302" y="2231437"/>
          <a:ext cx="1686022" cy="1213552"/>
        </a:xfrm>
        <a:prstGeom prst="roundRect">
          <a:avLst>
            <a:gd name="adj" fmla="val 10000"/>
          </a:avLst>
        </a:prstGeom>
        <a:solidFill>
          <a:schemeClr val="tx1">
            <a:lumMod val="85000"/>
            <a:alpha val="90000"/>
          </a:schemeClr>
        </a:solidFill>
        <a:ln w="38100" cap="flat" cmpd="sng" algn="ctr">
          <a:solidFill>
            <a:schemeClr val="tx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rtl="0">
            <a:lnSpc>
              <a:spcPct val="90000"/>
            </a:lnSpc>
            <a:spcBef>
              <a:spcPct val="0"/>
            </a:spcBef>
            <a:spcAft>
              <a:spcPct val="35000"/>
            </a:spcAft>
          </a:pPr>
          <a:r>
            <a:rPr lang="pt-BR" sz="2300" kern="1200" dirty="0" smtClean="0"/>
            <a:t>Tratar  e </a:t>
          </a:r>
          <a:r>
            <a:rPr lang="pt-BR" sz="2400" kern="1200" dirty="0" smtClean="0"/>
            <a:t>reabilitar</a:t>
          </a:r>
          <a:endParaRPr lang="pt-BR" sz="2400" kern="1200" dirty="0"/>
        </a:p>
      </dsp:txBody>
      <dsp:txXfrm>
        <a:off x="6177302" y="2231437"/>
        <a:ext cx="1686022" cy="12135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144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144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144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958CBD-565A-4F84-B206-002AF33A6209}" type="slidenum">
              <a:rPr lang="pt-BR"/>
              <a:pPr/>
              <a:t>‹nº›</a:t>
            </a:fld>
            <a:endParaRPr lang="pt-BR"/>
          </a:p>
        </p:txBody>
      </p:sp>
    </p:spTree>
    <p:extLst>
      <p:ext uri="{BB962C8B-B14F-4D97-AF65-F5344CB8AC3E}">
        <p14:creationId xmlns="" xmlns:p14="http://schemas.microsoft.com/office/powerpoint/2010/main" val="2137510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F42147-6DCC-44A9-A626-5830966A70DD}" type="slidenum">
              <a:rPr lang="pt-BR"/>
              <a:pPr/>
              <a:t>‹nº›</a:t>
            </a:fld>
            <a:endParaRPr lang="pt-BR"/>
          </a:p>
        </p:txBody>
      </p:sp>
    </p:spTree>
    <p:extLst>
      <p:ext uri="{BB962C8B-B14F-4D97-AF65-F5344CB8AC3E}">
        <p14:creationId xmlns="" xmlns:p14="http://schemas.microsoft.com/office/powerpoint/2010/main" val="4204132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enepi.qimr.edu.au/staff/davidD/asthma1.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ehs.umn.edu/fungus/myco.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dehs.umn.edu/fungus/mycoref.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18</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Slide</a:t>
            </a:r>
            <a:r>
              <a:rPr lang="pt-BR" baseline="0" dirty="0" smtClean="0"/>
              <a:t> com imagem criada com o </a:t>
            </a:r>
            <a:r>
              <a:rPr lang="pt-BR" baseline="0" dirty="0" err="1" smtClean="0"/>
              <a:t>o</a:t>
            </a:r>
            <a:r>
              <a:rPr lang="pt-BR" baseline="0" dirty="0" smtClean="0"/>
              <a:t> nome de “ fogões eficientes’ </a:t>
            </a:r>
            <a:endParaRPr lang="pt-BR" dirty="0"/>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20</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6EF62-861C-454E-B2BF-9866755B6CB2}" type="slidenum">
              <a:rPr lang="pt-BR"/>
              <a:pPr/>
              <a:t>21</a:t>
            </a:fld>
            <a:endParaRPr lang="pt-BR"/>
          </a:p>
        </p:txBody>
      </p:sp>
      <p:sp>
        <p:nvSpPr>
          <p:cNvPr id="18434" name="Rectangle 2"/>
          <p:cNvSpPr>
            <a:spLocks noGrp="1" noRot="1" noChangeAspect="1" noChangeArrowheads="1" noTextEdit="1"/>
          </p:cNvSpPr>
          <p:nvPr>
            <p:ph type="sldImg"/>
          </p:nvPr>
        </p:nvSpPr>
        <p:spPr>
          <a:xfrm>
            <a:off x="1141413" y="684213"/>
            <a:ext cx="4576762" cy="3432175"/>
          </a:xfrm>
          <a:ln/>
        </p:spPr>
      </p:sp>
      <p:sp>
        <p:nvSpPr>
          <p:cNvPr id="18435" name="Rectangle 3"/>
          <p:cNvSpPr>
            <a:spLocks noGrp="1" noChangeArrowheads="1"/>
          </p:cNvSpPr>
          <p:nvPr>
            <p:ph type="body" idx="1"/>
          </p:nvPr>
        </p:nvSpPr>
        <p:spPr>
          <a:xfrm>
            <a:off x="914400" y="4343400"/>
            <a:ext cx="5029200" cy="4114800"/>
          </a:xfrm>
        </p:spPr>
        <p:txBody>
          <a:bodyPr/>
          <a:lstStyle/>
          <a:p>
            <a:pPr algn="just" defTabSz="762000"/>
            <a:r>
              <a:rPr lang="pt-BR"/>
              <a:t>O tabagismo é diretamente responsável por:</a:t>
            </a:r>
          </a:p>
          <a:p>
            <a:pPr lvl="1" algn="just" defTabSz="762000"/>
            <a:r>
              <a:rPr lang="pt-BR"/>
              <a:t>30% das mortes por câncer</a:t>
            </a:r>
          </a:p>
          <a:p>
            <a:pPr lvl="1" algn="just" defTabSz="762000"/>
            <a:r>
              <a:rPr lang="pt-BR"/>
              <a:t>90% das mortes por câncer de pulmão</a:t>
            </a:r>
          </a:p>
          <a:p>
            <a:pPr lvl="1" algn="just" defTabSz="762000"/>
            <a:r>
              <a:rPr lang="pt-BR"/>
              <a:t>25% das mortes por doença coronariana </a:t>
            </a:r>
          </a:p>
          <a:p>
            <a:pPr lvl="1" algn="just" defTabSz="762000"/>
            <a:endParaRPr lang="pt-BR"/>
          </a:p>
          <a:p>
            <a:pPr algn="just" defTabSz="762000"/>
            <a:r>
              <a:rPr lang="pt-BR"/>
              <a:t>Em outras palavras, 30% das mortes por câncer, poderiam ser evitadas se o ato de fumar (tabagismo) fosse eliminado, bem como 90% das mortes por câncer de pulmão, e assim por diante. Essa medida, conhecida como </a:t>
            </a:r>
            <a:r>
              <a:rPr lang="pt-BR" b="1"/>
              <a:t>Risco Atribuível Populacional</a:t>
            </a:r>
            <a:r>
              <a:rPr lang="pt-BR"/>
              <a:t>, determina a proporção da doença na população que pode ser atribuída à exposição em questão (no caso, o tabagismo). É de grande importância por medir o efeito de tal exposição para a Saúde Pública e ainda o impacto que haveria caso esta fosse eliminada.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3DF94-DA5F-4DAD-89CF-7EB8172C9538}" type="slidenum">
              <a:rPr lang="pt-BR"/>
              <a:pPr/>
              <a:t>25</a:t>
            </a:fld>
            <a:endParaRPr lang="pt-B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14400" y="4343400"/>
            <a:ext cx="5029200" cy="4114800"/>
          </a:xfrm>
        </p:spPr>
        <p:txBody>
          <a:bodyPr/>
          <a:lstStyle/>
          <a:p>
            <a:r>
              <a:rPr lang="pt-BR"/>
              <a:t>A partir de 1970- houve uma mudança na estrutura arquitetônica</a:t>
            </a:r>
          </a:p>
          <a:p>
            <a:r>
              <a:rPr lang="pt-BR"/>
              <a:t>OMS – 30% dos grandes prédios novos ou remodelados apesentam riso de ter uma qualidad de ar interior precária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69635" name="Text Box 3"/>
          <p:cNvSpPr>
            <a:spLocks noGrp="1" noChangeArrowheads="1"/>
          </p:cNvSpPr>
          <p:nvPr>
            <p:ph type="body" idx="1"/>
          </p:nvPr>
        </p:nvSpPr>
        <p:spPr>
          <a:xfrm>
            <a:off x="1046163" y="4352925"/>
            <a:ext cx="4770437" cy="1182688"/>
          </a:xfrm>
          <a:noFill/>
          <a:ln/>
        </p:spPr>
        <p:txBody>
          <a:bodyPr lIns="0" tIns="0" rIns="0" bIns="0">
            <a:spAutoFit/>
          </a:bodyPr>
          <a:lstStyle/>
          <a:p>
            <a:pPr marL="215900" indent="-215900" defTabSz="457200" eaLnBrk="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Figure 1. Occupational Respiratory Diseases. Shown are categories of occupational respiratory disease, their anatomical locations within the respiratory system, examples of common causative substances, and their pathophysiologic effects.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The American Thoracic Society produced the most widely quoted modern definition of asthma in 1963, revised in 1987 [ATS 1987]. This reads:</a:t>
            </a:r>
            <a:endParaRPr lang="en-US"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"Asthma is a clinical syndrome </a:t>
            </a:r>
            <a:r>
              <a:rPr lang="en-US" dirty="0" err="1" smtClean="0">
                <a:latin typeface="Arial" pitchFamily="34" charset="0"/>
                <a:cs typeface="Arial" pitchFamily="34" charset="0"/>
              </a:rPr>
              <a:t>characterised</a:t>
            </a:r>
            <a:r>
              <a:rPr lang="en-US" dirty="0" smtClean="0">
                <a:latin typeface="Arial" pitchFamily="34" charset="0"/>
                <a:cs typeface="Arial" pitchFamily="34" charset="0"/>
              </a:rPr>
              <a:t> by increased responsiveness of the </a:t>
            </a:r>
            <a:r>
              <a:rPr lang="en-US" dirty="0" err="1" smtClean="0">
                <a:latin typeface="Arial" pitchFamily="34" charset="0"/>
                <a:cs typeface="Arial" pitchFamily="34" charset="0"/>
              </a:rPr>
              <a:t>tracheobronchial</a:t>
            </a:r>
            <a:r>
              <a:rPr lang="en-US" dirty="0" smtClean="0">
                <a:latin typeface="Arial" pitchFamily="34" charset="0"/>
                <a:cs typeface="Arial" pitchFamily="34" charset="0"/>
              </a:rPr>
              <a:t> tree to a variety of stimuli. The major symptoms of asthma are paroxysms of </a:t>
            </a:r>
            <a:r>
              <a:rPr lang="en-US" dirty="0" err="1" smtClean="0">
                <a:latin typeface="Arial" pitchFamily="34" charset="0"/>
                <a:cs typeface="Arial" pitchFamily="34" charset="0"/>
              </a:rPr>
              <a:t>dyspnoea</a:t>
            </a:r>
            <a:r>
              <a:rPr lang="en-US" dirty="0" smtClean="0">
                <a:latin typeface="Arial" pitchFamily="34" charset="0"/>
                <a:cs typeface="Arial" pitchFamily="34" charset="0"/>
              </a:rPr>
              <a:t>, wheezing, and cough, which may vary from mild and almost undetectable to severe and unremitting (status </a:t>
            </a:r>
            <a:r>
              <a:rPr lang="en-US" dirty="0" err="1" smtClean="0">
                <a:latin typeface="Arial" pitchFamily="34" charset="0"/>
                <a:cs typeface="Arial" pitchFamily="34" charset="0"/>
              </a:rPr>
              <a:t>asthmaticus</a:t>
            </a:r>
            <a:r>
              <a:rPr lang="en-US" dirty="0" smtClean="0">
                <a:latin typeface="Arial" pitchFamily="34" charset="0"/>
                <a:cs typeface="Arial" pitchFamily="34" charset="0"/>
              </a:rPr>
              <a:t>). The primary physiological manifestation of this </a:t>
            </a:r>
            <a:r>
              <a:rPr lang="en-US" dirty="0" err="1" smtClean="0">
                <a:latin typeface="Arial" pitchFamily="34" charset="0"/>
                <a:cs typeface="Arial" pitchFamily="34" charset="0"/>
              </a:rPr>
              <a:t>hyperresponsiveness</a:t>
            </a:r>
            <a:r>
              <a:rPr lang="en-US" dirty="0" smtClean="0">
                <a:latin typeface="Arial" pitchFamily="34" charset="0"/>
                <a:cs typeface="Arial" pitchFamily="34" charset="0"/>
              </a:rPr>
              <a:t> is variable airways obstruction. This can take the form of spontaneous fluctuations in the severity of obstruction, substantial improvements in the severity of obstruction following bronchodilators or corticosteroids, or increased obstruction caused by drugs or other stimuli.</a:t>
            </a:r>
          </a:p>
          <a:p>
            <a:pPr marL="0" marR="0" indent="0" algn="l" defTabSz="914400" rtl="0" eaLnBrk="1" fontAlgn="base" latinLnBrk="0" hangingPunct="1">
              <a:lnSpc>
                <a:spcPct val="100000"/>
              </a:lnSpc>
              <a:spcBef>
                <a:spcPct val="30000"/>
              </a:spcBef>
              <a:spcAft>
                <a:spcPct val="0"/>
              </a:spcAft>
              <a:buClrTx/>
              <a:buSzTx/>
              <a:buFontTx/>
              <a:buNone/>
              <a:tabLst/>
              <a:defRPr/>
            </a:pPr>
            <a:endParaRPr lang="pt-BR" dirty="0" smtClean="0">
              <a:latin typeface="Arial" pitchFamily="34" charset="0"/>
              <a:cs typeface="Arial" pitchFamily="34" charset="0"/>
            </a:endParaRPr>
          </a:p>
          <a:p>
            <a:r>
              <a:rPr lang="pt-BR" dirty="0" smtClean="0">
                <a:hlinkClick r:id="rId3"/>
              </a:rPr>
              <a:t>http://genepi.qimr.edu.au/staff/davidD/asthma1.html</a:t>
            </a:r>
            <a:endParaRPr lang="pt-BR" dirty="0"/>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30</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F589B8F-CD85-42A0-8E3A-B510345CF183}"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pPr eaLnBrk="1" hangingPunct="1"/>
            <a:endParaRPr lang="pt-BR"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F1CDB9C-61EF-4C63-9BD6-5C2955FFD6F2}" type="slidenum">
              <a:rPr lang="pt-BR" smtClean="0">
                <a:latin typeface="Arial" pitchFamily="34" charset="0"/>
                <a:cs typeface="Arial" pitchFamily="34" charset="0"/>
              </a:rPr>
              <a:pPr/>
              <a:t>47</a:t>
            </a:fld>
            <a:endParaRPr lang="pt-BR"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pt-B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3163F1F-E4DB-443E-BEB8-DCEAC8086401}" type="slidenum">
              <a:rPr lang="en-US" smtClean="0">
                <a:latin typeface="Arial" charset="0"/>
              </a:rPr>
              <a:pPr/>
              <a:t>48</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pt-B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20DFFCF-83B8-4524-9903-56DD7D10B739}" type="slidenum">
              <a:rPr lang="en-US" smtClean="0">
                <a:latin typeface="Arial" charset="0"/>
              </a:rPr>
              <a:pPr/>
              <a:t>49</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pt-B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b="1" i="1" dirty="0" err="1" smtClean="0"/>
              <a:t>Penicillium</a:t>
            </a:r>
            <a:r>
              <a:rPr lang="pt-BR" b="1" i="1" dirty="0" smtClean="0"/>
              <a:t> </a:t>
            </a:r>
            <a:r>
              <a:rPr lang="pt-BR" b="1" i="1" dirty="0" err="1" smtClean="0"/>
              <a:t>sp</a:t>
            </a:r>
            <a:r>
              <a:rPr lang="pt-BR" b="1" i="1" dirty="0" smtClean="0"/>
              <a:t>.</a:t>
            </a:r>
            <a:r>
              <a:rPr lang="pt-BR" dirty="0" smtClean="0"/>
              <a:t> - </a:t>
            </a:r>
            <a:r>
              <a:rPr lang="pt-BR" dirty="0" err="1" smtClean="0">
                <a:hlinkClick r:id="rId3"/>
              </a:rPr>
              <a:t>Aw</a:t>
            </a:r>
            <a:r>
              <a:rPr lang="pt-BR" dirty="0" smtClean="0"/>
              <a:t> 0.78 - 0.88 </a:t>
            </a:r>
            <a:r>
              <a:rPr lang="pt-BR" dirty="0" smtClean="0">
                <a:hlinkClick r:id="rId4"/>
              </a:rPr>
              <a:t>(5)</a:t>
            </a:r>
            <a:r>
              <a:rPr lang="pt-BR" dirty="0" smtClean="0"/>
              <a:t> A </a:t>
            </a:r>
            <a:r>
              <a:rPr lang="pt-BR" dirty="0" err="1" smtClean="0"/>
              <a:t>wide</a:t>
            </a:r>
            <a:r>
              <a:rPr lang="pt-BR" dirty="0" smtClean="0"/>
              <a:t> </a:t>
            </a:r>
            <a:r>
              <a:rPr lang="pt-BR" dirty="0" err="1" smtClean="0"/>
              <a:t>number</a:t>
            </a:r>
            <a:r>
              <a:rPr lang="pt-BR" dirty="0" smtClean="0"/>
              <a:t> </a:t>
            </a:r>
            <a:r>
              <a:rPr lang="pt-BR" dirty="0" err="1" smtClean="0"/>
              <a:t>of</a:t>
            </a:r>
            <a:r>
              <a:rPr lang="pt-BR" dirty="0" smtClean="0"/>
              <a:t> </a:t>
            </a:r>
            <a:r>
              <a:rPr lang="pt-BR" dirty="0" err="1" smtClean="0"/>
              <a:t>organisms</a:t>
            </a:r>
            <a:r>
              <a:rPr lang="pt-BR" dirty="0" smtClean="0"/>
              <a:t> </a:t>
            </a:r>
            <a:r>
              <a:rPr lang="pt-BR" dirty="0" err="1" smtClean="0"/>
              <a:t>have</a:t>
            </a:r>
            <a:r>
              <a:rPr lang="pt-BR" dirty="0" smtClean="0"/>
              <a:t> </a:t>
            </a:r>
            <a:r>
              <a:rPr lang="pt-BR" dirty="0" err="1" smtClean="0"/>
              <a:t>placed</a:t>
            </a:r>
            <a:r>
              <a:rPr lang="pt-BR" dirty="0" smtClean="0"/>
              <a:t> in </a:t>
            </a:r>
            <a:r>
              <a:rPr lang="pt-BR" dirty="0" err="1" smtClean="0"/>
              <a:t>this</a:t>
            </a:r>
            <a:r>
              <a:rPr lang="pt-BR" dirty="0" smtClean="0"/>
              <a:t> </a:t>
            </a:r>
            <a:r>
              <a:rPr lang="pt-BR" dirty="0" err="1" smtClean="0"/>
              <a:t>genera</a:t>
            </a:r>
            <a:r>
              <a:rPr lang="pt-BR" dirty="0" smtClean="0"/>
              <a:t>. </a:t>
            </a:r>
            <a:r>
              <a:rPr lang="pt-BR" dirty="0" err="1" smtClean="0"/>
              <a:t>Identification</a:t>
            </a:r>
            <a:r>
              <a:rPr lang="pt-BR" dirty="0" smtClean="0"/>
              <a:t> to </a:t>
            </a:r>
            <a:r>
              <a:rPr lang="pt-BR" dirty="0" err="1" smtClean="0"/>
              <a:t>species</a:t>
            </a:r>
            <a:r>
              <a:rPr lang="pt-BR" dirty="0" smtClean="0"/>
              <a:t> is </a:t>
            </a:r>
            <a:r>
              <a:rPr lang="pt-BR" dirty="0" err="1" smtClean="0"/>
              <a:t>difficult</a:t>
            </a:r>
            <a:r>
              <a:rPr lang="pt-BR" dirty="0" smtClean="0"/>
              <a:t>. </a:t>
            </a:r>
            <a:r>
              <a:rPr lang="pt-BR" dirty="0" err="1" smtClean="0"/>
              <a:t>Often</a:t>
            </a:r>
            <a:r>
              <a:rPr lang="pt-BR" dirty="0" smtClean="0"/>
              <a:t> </a:t>
            </a:r>
            <a:r>
              <a:rPr lang="pt-BR" dirty="0" err="1" smtClean="0"/>
              <a:t>found</a:t>
            </a:r>
            <a:r>
              <a:rPr lang="pt-BR" dirty="0" smtClean="0"/>
              <a:t> in </a:t>
            </a:r>
            <a:r>
              <a:rPr lang="pt-BR" dirty="0" err="1" smtClean="0"/>
              <a:t>aerosol</a:t>
            </a:r>
            <a:r>
              <a:rPr lang="pt-BR" dirty="0" smtClean="0"/>
              <a:t> </a:t>
            </a:r>
            <a:r>
              <a:rPr lang="pt-BR" dirty="0" err="1" smtClean="0"/>
              <a:t>samples</a:t>
            </a:r>
            <a:r>
              <a:rPr lang="pt-BR" dirty="0" smtClean="0"/>
              <a:t> </a:t>
            </a:r>
            <a:r>
              <a:rPr lang="pt-BR" dirty="0" smtClean="0">
                <a:hlinkClick r:id="rId4"/>
              </a:rPr>
              <a:t>(17)</a:t>
            </a:r>
            <a:r>
              <a:rPr lang="pt-BR" dirty="0" smtClean="0"/>
              <a:t>. </a:t>
            </a:r>
            <a:r>
              <a:rPr lang="pt-BR" dirty="0" err="1" smtClean="0"/>
              <a:t>Commonly</a:t>
            </a:r>
            <a:r>
              <a:rPr lang="pt-BR" dirty="0" smtClean="0"/>
              <a:t> </a:t>
            </a:r>
            <a:r>
              <a:rPr lang="pt-BR" dirty="0" err="1" smtClean="0"/>
              <a:t>found</a:t>
            </a:r>
            <a:r>
              <a:rPr lang="pt-BR" dirty="0" smtClean="0"/>
              <a:t> in </a:t>
            </a:r>
            <a:r>
              <a:rPr lang="pt-BR" dirty="0" err="1" smtClean="0"/>
              <a:t>soil</a:t>
            </a:r>
            <a:r>
              <a:rPr lang="pt-BR" dirty="0" smtClean="0"/>
              <a:t>, </a:t>
            </a:r>
            <a:r>
              <a:rPr lang="pt-BR" dirty="0" err="1" smtClean="0"/>
              <a:t>food</a:t>
            </a:r>
            <a:r>
              <a:rPr lang="pt-BR" dirty="0" smtClean="0"/>
              <a:t>, </a:t>
            </a:r>
            <a:r>
              <a:rPr lang="pt-BR" dirty="0" err="1" smtClean="0"/>
              <a:t>cellulose</a:t>
            </a:r>
            <a:r>
              <a:rPr lang="pt-BR" dirty="0" smtClean="0"/>
              <a:t> </a:t>
            </a:r>
            <a:r>
              <a:rPr lang="pt-BR" dirty="0" err="1" smtClean="0"/>
              <a:t>and</a:t>
            </a:r>
            <a:r>
              <a:rPr lang="pt-BR" dirty="0" smtClean="0"/>
              <a:t> </a:t>
            </a:r>
            <a:r>
              <a:rPr lang="pt-BR" dirty="0" err="1" smtClean="0"/>
              <a:t>grains</a:t>
            </a:r>
            <a:r>
              <a:rPr lang="pt-BR" dirty="0" smtClean="0"/>
              <a:t> </a:t>
            </a:r>
            <a:r>
              <a:rPr lang="pt-BR" dirty="0" smtClean="0">
                <a:hlinkClick r:id="rId4"/>
              </a:rPr>
              <a:t>(17,</a:t>
            </a:r>
            <a:r>
              <a:rPr lang="pt-BR" dirty="0" smtClean="0"/>
              <a:t> </a:t>
            </a:r>
            <a:r>
              <a:rPr lang="pt-BR" dirty="0" smtClean="0">
                <a:hlinkClick r:id="rId4"/>
              </a:rPr>
              <a:t>5)</a:t>
            </a:r>
            <a:r>
              <a:rPr lang="pt-BR" dirty="0" smtClean="0"/>
              <a:t>. It is </a:t>
            </a:r>
            <a:r>
              <a:rPr lang="pt-BR" dirty="0" err="1" smtClean="0"/>
              <a:t>also</a:t>
            </a:r>
            <a:r>
              <a:rPr lang="pt-BR" dirty="0" smtClean="0"/>
              <a:t> </a:t>
            </a:r>
            <a:r>
              <a:rPr lang="pt-BR" dirty="0" err="1" smtClean="0"/>
              <a:t>found</a:t>
            </a:r>
            <a:r>
              <a:rPr lang="pt-BR" dirty="0" smtClean="0"/>
              <a:t> in </a:t>
            </a:r>
            <a:r>
              <a:rPr lang="pt-BR" dirty="0" err="1" smtClean="0"/>
              <a:t>paint</a:t>
            </a:r>
            <a:r>
              <a:rPr lang="pt-BR" dirty="0" smtClean="0"/>
              <a:t> </a:t>
            </a:r>
            <a:r>
              <a:rPr lang="pt-BR" dirty="0" err="1" smtClean="0"/>
              <a:t>and</a:t>
            </a:r>
            <a:r>
              <a:rPr lang="pt-BR" dirty="0" smtClean="0"/>
              <a:t> </a:t>
            </a:r>
            <a:r>
              <a:rPr lang="pt-BR" dirty="0" err="1" smtClean="0"/>
              <a:t>compost</a:t>
            </a:r>
            <a:r>
              <a:rPr lang="pt-BR" dirty="0" smtClean="0"/>
              <a:t> piles. </a:t>
            </a:r>
            <a:r>
              <a:rPr lang="pt-BR" dirty="0" smtClean="0">
                <a:hlinkClick r:id="rId4"/>
              </a:rPr>
              <a:t>(5)</a:t>
            </a:r>
            <a:r>
              <a:rPr lang="pt-BR" dirty="0" smtClean="0"/>
              <a:t> It </a:t>
            </a:r>
            <a:r>
              <a:rPr lang="pt-BR" dirty="0" err="1" smtClean="0"/>
              <a:t>may</a:t>
            </a:r>
            <a:r>
              <a:rPr lang="pt-BR" dirty="0" smtClean="0"/>
              <a:t> cause </a:t>
            </a:r>
            <a:r>
              <a:rPr lang="pt-BR" dirty="0" err="1" smtClean="0"/>
              <a:t>hypersensitivity</a:t>
            </a:r>
            <a:r>
              <a:rPr lang="pt-BR" dirty="0" smtClean="0"/>
              <a:t> </a:t>
            </a:r>
            <a:r>
              <a:rPr lang="pt-BR" dirty="0" err="1" smtClean="0"/>
              <a:t>pneumonitis</a:t>
            </a:r>
            <a:r>
              <a:rPr lang="pt-BR" dirty="0" smtClean="0"/>
              <a:t>, </a:t>
            </a:r>
            <a:r>
              <a:rPr lang="pt-BR" dirty="0" err="1" smtClean="0"/>
              <a:t>allergic</a:t>
            </a:r>
            <a:r>
              <a:rPr lang="pt-BR" dirty="0" smtClean="0"/>
              <a:t> </a:t>
            </a:r>
            <a:r>
              <a:rPr lang="pt-BR" dirty="0" err="1" smtClean="0"/>
              <a:t>alveolitis</a:t>
            </a:r>
            <a:r>
              <a:rPr lang="pt-BR" dirty="0" smtClean="0"/>
              <a:t> in </a:t>
            </a:r>
            <a:r>
              <a:rPr lang="pt-BR" dirty="0" err="1" smtClean="0"/>
              <a:t>susceptible</a:t>
            </a:r>
            <a:r>
              <a:rPr lang="pt-BR" dirty="0" smtClean="0"/>
              <a:t> </a:t>
            </a:r>
            <a:r>
              <a:rPr lang="pt-BR" dirty="0" err="1" smtClean="0"/>
              <a:t>individuals</a:t>
            </a:r>
            <a:r>
              <a:rPr lang="pt-BR" dirty="0" smtClean="0"/>
              <a:t>. It is </a:t>
            </a:r>
            <a:r>
              <a:rPr lang="pt-BR" dirty="0" err="1" smtClean="0"/>
              <a:t>reported</a:t>
            </a:r>
            <a:r>
              <a:rPr lang="pt-BR" dirty="0" smtClean="0"/>
              <a:t> to </a:t>
            </a:r>
            <a:r>
              <a:rPr lang="pt-BR" dirty="0" err="1" smtClean="0"/>
              <a:t>be</a:t>
            </a:r>
            <a:r>
              <a:rPr lang="pt-BR" dirty="0" smtClean="0"/>
              <a:t> </a:t>
            </a:r>
            <a:r>
              <a:rPr lang="pt-BR" dirty="0" err="1" smtClean="0"/>
              <a:t>allergenic</a:t>
            </a:r>
            <a:r>
              <a:rPr lang="pt-BR" dirty="0" smtClean="0"/>
              <a:t> (</a:t>
            </a:r>
            <a:r>
              <a:rPr lang="pt-BR" dirty="0" err="1" smtClean="0"/>
              <a:t>skin</a:t>
            </a:r>
            <a:r>
              <a:rPr lang="pt-BR" dirty="0" smtClean="0"/>
              <a:t>) </a:t>
            </a:r>
            <a:r>
              <a:rPr lang="pt-BR" dirty="0" smtClean="0">
                <a:hlinkClick r:id="rId4"/>
              </a:rPr>
              <a:t>(7,</a:t>
            </a:r>
            <a:r>
              <a:rPr lang="pt-BR" dirty="0" smtClean="0"/>
              <a:t> </a:t>
            </a:r>
            <a:r>
              <a:rPr lang="pt-BR" dirty="0" smtClean="0">
                <a:hlinkClick r:id="rId4"/>
              </a:rPr>
              <a:t>17)</a:t>
            </a:r>
            <a:r>
              <a:rPr lang="pt-BR" dirty="0" smtClean="0"/>
              <a:t>. It is </a:t>
            </a:r>
            <a:r>
              <a:rPr lang="pt-BR" dirty="0" err="1" smtClean="0"/>
              <a:t>commonly</a:t>
            </a:r>
            <a:r>
              <a:rPr lang="pt-BR" dirty="0" smtClean="0"/>
              <a:t> </a:t>
            </a:r>
            <a:r>
              <a:rPr lang="pt-BR" dirty="0" err="1" smtClean="0"/>
              <a:t>found</a:t>
            </a:r>
            <a:r>
              <a:rPr lang="pt-BR" dirty="0" smtClean="0"/>
              <a:t> in </a:t>
            </a:r>
            <a:r>
              <a:rPr lang="pt-BR" dirty="0" err="1" smtClean="0"/>
              <a:t>carpet</a:t>
            </a:r>
            <a:r>
              <a:rPr lang="pt-BR" dirty="0" smtClean="0"/>
              <a:t>, </a:t>
            </a:r>
            <a:r>
              <a:rPr lang="pt-BR" dirty="0" err="1" smtClean="0"/>
              <a:t>wall</a:t>
            </a:r>
            <a:r>
              <a:rPr lang="pt-BR" dirty="0" smtClean="0"/>
              <a:t> </a:t>
            </a:r>
            <a:r>
              <a:rPr lang="pt-BR" dirty="0" err="1" smtClean="0"/>
              <a:t>paper</a:t>
            </a:r>
            <a:r>
              <a:rPr lang="pt-BR" dirty="0" smtClean="0"/>
              <a:t>, </a:t>
            </a:r>
            <a:r>
              <a:rPr lang="pt-BR" dirty="0" err="1" smtClean="0"/>
              <a:t>and</a:t>
            </a:r>
            <a:r>
              <a:rPr lang="pt-BR" dirty="0" smtClean="0"/>
              <a:t> in interior </a:t>
            </a:r>
            <a:r>
              <a:rPr lang="pt-BR" dirty="0" err="1" smtClean="0"/>
              <a:t>fiberglass</a:t>
            </a:r>
            <a:r>
              <a:rPr lang="pt-BR" dirty="0" smtClean="0"/>
              <a:t> </a:t>
            </a:r>
            <a:r>
              <a:rPr lang="pt-BR" dirty="0" err="1" smtClean="0"/>
              <a:t>duct</a:t>
            </a:r>
            <a:r>
              <a:rPr lang="pt-BR" dirty="0" smtClean="0"/>
              <a:t> </a:t>
            </a:r>
            <a:r>
              <a:rPr lang="pt-BR" dirty="0" err="1" smtClean="0"/>
              <a:t>insulation</a:t>
            </a:r>
            <a:r>
              <a:rPr lang="pt-BR" dirty="0" smtClean="0"/>
              <a:t> (NC). Some </a:t>
            </a:r>
            <a:r>
              <a:rPr lang="pt-BR" dirty="0" err="1" smtClean="0"/>
              <a:t>species</a:t>
            </a:r>
            <a:r>
              <a:rPr lang="pt-BR" dirty="0" smtClean="0"/>
              <a:t> </a:t>
            </a:r>
            <a:r>
              <a:rPr lang="pt-BR" dirty="0" err="1" smtClean="0"/>
              <a:t>can</a:t>
            </a:r>
            <a:r>
              <a:rPr lang="pt-BR" dirty="0" smtClean="0"/>
              <a:t> </a:t>
            </a:r>
            <a:r>
              <a:rPr lang="pt-BR" dirty="0" err="1" smtClean="0"/>
              <a:t>produce</a:t>
            </a:r>
            <a:r>
              <a:rPr lang="pt-BR" dirty="0" smtClean="0"/>
              <a:t> </a:t>
            </a:r>
            <a:r>
              <a:rPr lang="pt-BR" dirty="0" err="1" smtClean="0"/>
              <a:t>mycotoxins</a:t>
            </a:r>
            <a:r>
              <a:rPr lang="pt-BR" dirty="0" smtClean="0"/>
              <a:t>. </a:t>
            </a:r>
            <a:r>
              <a:rPr lang="pt-BR" dirty="0" err="1" smtClean="0"/>
              <a:t>Common</a:t>
            </a:r>
            <a:r>
              <a:rPr lang="pt-BR" dirty="0" smtClean="0"/>
              <a:t> cause </a:t>
            </a:r>
            <a:r>
              <a:rPr lang="pt-BR" dirty="0" err="1" smtClean="0"/>
              <a:t>of</a:t>
            </a:r>
            <a:r>
              <a:rPr lang="pt-BR" dirty="0" smtClean="0"/>
              <a:t> </a:t>
            </a:r>
            <a:r>
              <a:rPr lang="pt-BR" dirty="0" err="1" smtClean="0"/>
              <a:t>extrinsic</a:t>
            </a:r>
            <a:r>
              <a:rPr lang="pt-BR" dirty="0" smtClean="0"/>
              <a:t> </a:t>
            </a:r>
            <a:r>
              <a:rPr lang="pt-BR" dirty="0" err="1" smtClean="0"/>
              <a:t>asthma</a:t>
            </a:r>
            <a:r>
              <a:rPr lang="pt-BR" dirty="0" smtClean="0"/>
              <a:t> (</a:t>
            </a:r>
            <a:r>
              <a:rPr lang="pt-BR" dirty="0" err="1" smtClean="0"/>
              <a:t>immeadiate-type</a:t>
            </a:r>
            <a:r>
              <a:rPr lang="pt-BR" dirty="0" smtClean="0"/>
              <a:t> </a:t>
            </a:r>
            <a:r>
              <a:rPr lang="pt-BR" dirty="0" err="1" smtClean="0"/>
              <a:t>hypersensitivity</a:t>
            </a:r>
            <a:r>
              <a:rPr lang="pt-BR" dirty="0" smtClean="0"/>
              <a:t>: </a:t>
            </a:r>
            <a:r>
              <a:rPr lang="pt-BR" dirty="0" err="1" smtClean="0"/>
              <a:t>type</a:t>
            </a:r>
            <a:r>
              <a:rPr lang="pt-BR" dirty="0" smtClean="0"/>
              <a:t> I) </a:t>
            </a:r>
            <a:r>
              <a:rPr lang="pt-BR" dirty="0" smtClean="0">
                <a:hlinkClick r:id="rId4"/>
              </a:rPr>
              <a:t>(26)</a:t>
            </a:r>
            <a:r>
              <a:rPr lang="pt-BR" dirty="0" smtClean="0"/>
              <a:t>. </a:t>
            </a:r>
            <a:r>
              <a:rPr lang="pt-BR" dirty="0" err="1" smtClean="0"/>
              <a:t>Acute</a:t>
            </a:r>
            <a:r>
              <a:rPr lang="pt-BR" dirty="0" smtClean="0"/>
              <a:t> </a:t>
            </a:r>
            <a:r>
              <a:rPr lang="pt-BR" dirty="0" err="1" smtClean="0"/>
              <a:t>symptoms</a:t>
            </a:r>
            <a:r>
              <a:rPr lang="pt-BR" dirty="0" smtClean="0"/>
              <a:t> include edema </a:t>
            </a:r>
            <a:r>
              <a:rPr lang="pt-BR" dirty="0" err="1" smtClean="0"/>
              <a:t>and</a:t>
            </a:r>
            <a:r>
              <a:rPr lang="pt-BR" dirty="0" smtClean="0"/>
              <a:t> </a:t>
            </a:r>
            <a:r>
              <a:rPr lang="pt-BR" dirty="0" err="1" smtClean="0"/>
              <a:t>bronchiospasms</a:t>
            </a:r>
            <a:r>
              <a:rPr lang="pt-BR" dirty="0" smtClean="0"/>
              <a:t>, </a:t>
            </a:r>
            <a:r>
              <a:rPr lang="pt-BR" dirty="0" err="1" smtClean="0"/>
              <a:t>chronic</a:t>
            </a:r>
            <a:r>
              <a:rPr lang="pt-BR" dirty="0" smtClean="0"/>
              <a:t> cases </a:t>
            </a:r>
            <a:r>
              <a:rPr lang="pt-BR" dirty="0" err="1" smtClean="0"/>
              <a:t>may</a:t>
            </a:r>
            <a:r>
              <a:rPr lang="pt-BR" dirty="0" smtClean="0"/>
              <a:t> </a:t>
            </a:r>
            <a:r>
              <a:rPr lang="pt-BR" dirty="0" err="1" smtClean="0"/>
              <a:t>develop</a:t>
            </a:r>
            <a:r>
              <a:rPr lang="pt-BR" dirty="0" smtClean="0"/>
              <a:t> </a:t>
            </a:r>
            <a:r>
              <a:rPr lang="pt-BR" dirty="0" err="1" smtClean="0"/>
              <a:t>pulmonary</a:t>
            </a:r>
            <a:r>
              <a:rPr lang="pt-BR" dirty="0" smtClean="0"/>
              <a:t> </a:t>
            </a:r>
            <a:r>
              <a:rPr lang="pt-BR" dirty="0" err="1" smtClean="0"/>
              <a:t>emphysema</a:t>
            </a:r>
            <a:r>
              <a:rPr lang="pt-BR" dirty="0" smtClean="0"/>
              <a:t> </a:t>
            </a:r>
            <a:r>
              <a:rPr lang="pt-BR" dirty="0" smtClean="0">
                <a:hlinkClick r:id="rId4"/>
              </a:rPr>
              <a:t>(26)</a:t>
            </a:r>
            <a:r>
              <a:rPr lang="pt-BR" dirty="0" smtClean="0"/>
              <a:t>. </a:t>
            </a:r>
          </a:p>
          <a:p>
            <a:endParaRPr lang="pt-BR" dirty="0"/>
          </a:p>
        </p:txBody>
      </p:sp>
      <p:sp>
        <p:nvSpPr>
          <p:cNvPr id="4" name="Espaço Reservado para Número de Slide 3"/>
          <p:cNvSpPr>
            <a:spLocks noGrp="1"/>
          </p:cNvSpPr>
          <p:nvPr>
            <p:ph type="sldNum" sz="quarter" idx="10"/>
          </p:nvPr>
        </p:nvSpPr>
        <p:spPr/>
        <p:txBody>
          <a:bodyPr/>
          <a:lstStyle/>
          <a:p>
            <a:fld id="{CEF42147-6DCC-44A9-A626-5830966A70DD}"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estilo do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endParaRPr lang="pt-BR"/>
          </a:p>
        </p:txBody>
      </p:sp>
      <p:sp>
        <p:nvSpPr>
          <p:cNvPr id="16" name="Espaço Reservado para Número de Slide 15"/>
          <p:cNvSpPr>
            <a:spLocks noGrp="1"/>
          </p:cNvSpPr>
          <p:nvPr>
            <p:ph type="sldNum" sz="quarter" idx="11"/>
          </p:nvPr>
        </p:nvSpPr>
        <p:spPr/>
        <p:txBody>
          <a:bodyPr/>
          <a:lstStyle/>
          <a:p>
            <a:fld id="{EF67FB78-5D23-4147-A9D4-C7D7FD6E3192}" type="slidenum">
              <a:rPr lang="pt-BR" smtClean="0"/>
              <a:pPr/>
              <a:t>‹nº›</a:t>
            </a:fld>
            <a:endParaRPr lang="pt-BR"/>
          </a:p>
        </p:txBody>
      </p:sp>
      <p:sp>
        <p:nvSpPr>
          <p:cNvPr id="17" name="Espaço Reservado para Rodapé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279109-3F78-4F76-9862-1E4DE3A197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9C1245-CAC5-4AF5-AD57-F484A3D5C25F}"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ítulo, 2 partes de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457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57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half" idx="3"/>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457200" y="6251575"/>
            <a:ext cx="2133600" cy="476250"/>
          </a:xfrm>
        </p:spPr>
        <p:txBody>
          <a:bodyPr/>
          <a:lstStyle>
            <a:lvl1pPr>
              <a:defRPr/>
            </a:lvl1pPr>
          </a:lstStyle>
          <a:p>
            <a:endParaRPr lang="en-US"/>
          </a:p>
        </p:txBody>
      </p:sp>
      <p:sp>
        <p:nvSpPr>
          <p:cNvPr id="7" name="Espaço Reservado para Número de Slide 6"/>
          <p:cNvSpPr>
            <a:spLocks noGrp="1"/>
          </p:cNvSpPr>
          <p:nvPr>
            <p:ph type="sldNum" sz="quarter" idx="11"/>
          </p:nvPr>
        </p:nvSpPr>
        <p:spPr>
          <a:xfrm>
            <a:off x="6553200" y="6248400"/>
            <a:ext cx="2133600" cy="476250"/>
          </a:xfrm>
        </p:spPr>
        <p:txBody>
          <a:bodyPr/>
          <a:lstStyle>
            <a:lvl1pPr>
              <a:defRPr/>
            </a:lvl1pPr>
          </a:lstStyle>
          <a:p>
            <a:fld id="{B5FAFC6B-E550-4821-9D3E-6E41145FCA02}" type="slidenum">
              <a:rPr lang="en-US"/>
              <a:pPr/>
              <a:t>‹nº›</a:t>
            </a:fld>
            <a:endParaRPr lang="en-US"/>
          </a:p>
        </p:txBody>
      </p:sp>
      <p:sp>
        <p:nvSpPr>
          <p:cNvPr id="8" name="Espaço Reservado para Rodapé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51575"/>
            <a:ext cx="2133600" cy="476250"/>
          </a:xfrm>
        </p:spPr>
        <p:txBody>
          <a:bodyPr/>
          <a:lstStyle>
            <a:lvl1pPr>
              <a:defRPr/>
            </a:lvl1pPr>
          </a:lstStyle>
          <a:p>
            <a:endParaRPr lang="en-US"/>
          </a:p>
        </p:txBody>
      </p:sp>
      <p:sp>
        <p:nvSpPr>
          <p:cNvPr id="4" name="Espaço Reservado para Número de Slide 3"/>
          <p:cNvSpPr>
            <a:spLocks noGrp="1"/>
          </p:cNvSpPr>
          <p:nvPr>
            <p:ph type="sldNum" sz="quarter" idx="11"/>
          </p:nvPr>
        </p:nvSpPr>
        <p:spPr>
          <a:xfrm>
            <a:off x="6553200" y="6248400"/>
            <a:ext cx="2133600" cy="476250"/>
          </a:xfrm>
        </p:spPr>
        <p:txBody>
          <a:bodyPr/>
          <a:lstStyle>
            <a:lvl1pPr>
              <a:defRPr/>
            </a:lvl1pPr>
          </a:lstStyle>
          <a:p>
            <a:fld id="{E64635F9-FE90-4A99-98D4-C57F52137893}" type="slidenum">
              <a:rPr lang="en-US"/>
              <a:pPr/>
              <a:t>‹nº›</a:t>
            </a:fld>
            <a:endParaRPr lang="en-US"/>
          </a:p>
        </p:txBody>
      </p:sp>
      <p:sp>
        <p:nvSpPr>
          <p:cNvPr id="5" name="Espaço Reservado para Rodapé 4"/>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1"/>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1058110-89C8-43D9-998C-82A0DBE62C2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endParaRPr lang="pt-BR"/>
          </a:p>
        </p:txBody>
      </p:sp>
      <p:sp>
        <p:nvSpPr>
          <p:cNvPr id="15" name="Espaço Reservado para Número de Slide 14"/>
          <p:cNvSpPr>
            <a:spLocks noGrp="1"/>
          </p:cNvSpPr>
          <p:nvPr>
            <p:ph type="sldNum" sz="quarter" idx="15"/>
          </p:nvPr>
        </p:nvSpPr>
        <p:spPr/>
        <p:txBody>
          <a:bodyPr/>
          <a:lstStyle>
            <a:lvl1pPr algn="ctr">
              <a:defRPr/>
            </a:lvl1pPr>
          </a:lstStyle>
          <a:p>
            <a:fld id="{3131D678-A286-46BF-BC26-3A9595F3A788}" type="slidenum">
              <a:rPr lang="pt-BR" smtClean="0"/>
              <a:pPr/>
              <a:t>‹nº›</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174FD82-EE81-43E8-8206-23B9686A73FE}" type="slidenum">
              <a:rPr lang="pt-BR" smtClean="0"/>
              <a:pPr/>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7A0A51-F7CC-4C91-817C-9DF996490E95}" type="slidenum">
              <a:rPr lang="pt-BR" smtClean="0"/>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E36D4E62-1B1A-468E-B1B3-E63E4513A3D5}" type="slidenum">
              <a:rPr lang="pt-BR" smtClean="0"/>
              <a:pPr/>
              <a:t>‹nº›</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estilo do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9B19106-ED63-41FF-9BAE-92347135B1C8}" type="slidenum">
              <a:rPr lang="pt-BR" smtClean="0"/>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4721340-E1A0-4539-AF2A-889C60015D4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8" name="Espaço Reservado para Data 7"/>
          <p:cNvSpPr>
            <a:spLocks noGrp="1"/>
          </p:cNvSpPr>
          <p:nvPr>
            <p:ph type="dt" sz="half" idx="14"/>
          </p:nvPr>
        </p:nvSpPr>
        <p:spPr/>
        <p:txBody>
          <a:bodyPr/>
          <a:lstStyle/>
          <a:p>
            <a:endParaRPr lang="pt-BR"/>
          </a:p>
        </p:txBody>
      </p:sp>
      <p:sp>
        <p:nvSpPr>
          <p:cNvPr id="9" name="Espaço Reservado para Número de Slide 8"/>
          <p:cNvSpPr>
            <a:spLocks noGrp="1"/>
          </p:cNvSpPr>
          <p:nvPr>
            <p:ph type="sldNum" sz="quarter" idx="15"/>
          </p:nvPr>
        </p:nvSpPr>
        <p:spPr/>
        <p:txBody>
          <a:bodyPr/>
          <a:lstStyle/>
          <a:p>
            <a:fld id="{DE510003-B57A-47E4-A3B1-2FE7A48021EB}" type="slidenum">
              <a:rPr lang="pt-BR" smtClean="0"/>
              <a:pPr/>
              <a:t>‹nº›</a:t>
            </a:fld>
            <a:endParaRPr lang="pt-BR"/>
          </a:p>
        </p:txBody>
      </p:sp>
      <p:sp>
        <p:nvSpPr>
          <p:cNvPr id="10" name="Espaço Reservado para Rodapé 9"/>
          <p:cNvSpPr>
            <a:spLocks noGrp="1"/>
          </p:cNvSpPr>
          <p:nvPr>
            <p:ph type="ftr" sz="quarter" idx="16"/>
          </p:nvPr>
        </p:nvSpPr>
        <p:spPr/>
        <p:txBody>
          <a:body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8" name="Espaço Reservado para Data 7"/>
          <p:cNvSpPr>
            <a:spLocks noGrp="1"/>
          </p:cNvSpPr>
          <p:nvPr>
            <p:ph type="dt" sz="half" idx="10"/>
          </p:nvPr>
        </p:nvSpPr>
        <p:spPr/>
        <p:txBody>
          <a:bodyPr/>
          <a:lstStyle/>
          <a:p>
            <a:endParaRPr lang="pt-BR"/>
          </a:p>
        </p:txBody>
      </p:sp>
      <p:sp>
        <p:nvSpPr>
          <p:cNvPr id="9" name="Espaço Reservado para Número de Slide 8"/>
          <p:cNvSpPr>
            <a:spLocks noGrp="1"/>
          </p:cNvSpPr>
          <p:nvPr>
            <p:ph type="sldNum" sz="quarter" idx="11"/>
          </p:nvPr>
        </p:nvSpPr>
        <p:spPr/>
        <p:txBody>
          <a:bodyPr/>
          <a:lstStyle/>
          <a:p>
            <a:fld id="{213415F8-82B9-403D-A89D-D8754F70CCE6}" type="slidenum">
              <a:rPr lang="pt-BR" smtClean="0"/>
              <a:pPr/>
              <a:t>‹nº›</a:t>
            </a:fld>
            <a:endParaRPr lang="pt-BR"/>
          </a:p>
        </p:txBody>
      </p:sp>
      <p:sp>
        <p:nvSpPr>
          <p:cNvPr id="10" name="Espaço Reservado para Rodapé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953E80B-4F3C-44CD-88F8-5FCB184E8A4E}" type="slidenum">
              <a:rPr lang="pt-BR" smtClean="0"/>
              <a:pPr/>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estilo do título mestre</a:t>
            </a:r>
            <a:endParaRPr kumimoji="0" lang="en-US"/>
          </a:p>
        </p:txBody>
      </p:sp>
    </p:spTree>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subTitle" idx="1"/>
          </p:nvPr>
        </p:nvSpPr>
        <p:spPr>
          <a:xfrm>
            <a:off x="285720" y="285728"/>
            <a:ext cx="8286808" cy="2143140"/>
          </a:xfrm>
        </p:spPr>
        <p:txBody>
          <a:bodyPr/>
          <a:lstStyle/>
          <a:p>
            <a:r>
              <a:rPr lang="pt-BR" sz="2400" b="1" dirty="0" smtClean="0">
                <a:solidFill>
                  <a:schemeClr val="accent3">
                    <a:lumMod val="60000"/>
                    <a:lumOff val="40000"/>
                  </a:schemeClr>
                </a:solidFill>
              </a:rPr>
              <a:t>Seminário sobre saúde, qualidade do ar e climatização em ambientes coletivos</a:t>
            </a:r>
          </a:p>
          <a:p>
            <a:r>
              <a:rPr lang="pt-BR" sz="2400" b="1" spc="-100" dirty="0" smtClean="0">
                <a:ln w="3200">
                  <a:solidFill>
                    <a:schemeClr val="bg2">
                      <a:shade val="75000"/>
                      <a:alpha val="25000"/>
                    </a:schemeClr>
                  </a:solidFill>
                  <a:prstDash val="solid"/>
                  <a:round/>
                </a:ln>
                <a:solidFill>
                  <a:schemeClr val="accent6">
                    <a:lumMod val="50000"/>
                  </a:schemeClr>
                </a:solidFill>
                <a:effectLst>
                  <a:innerShdw blurRad="50800" dist="25400" dir="13500000">
                    <a:srgbClr val="000000">
                      <a:alpha val="70000"/>
                    </a:srgbClr>
                  </a:innerShdw>
                </a:effectLst>
                <a:latin typeface="+mj-lt"/>
                <a:ea typeface="+mj-ea"/>
                <a:cs typeface="+mj-cs"/>
              </a:rPr>
              <a:t>ASBRAV - CREA – SPTRS</a:t>
            </a:r>
          </a:p>
          <a:p>
            <a:endParaRPr lang="pt-BR" sz="2400" b="1" dirty="0" smtClean="0">
              <a:solidFill>
                <a:srgbClr val="FFFF00"/>
              </a:solidFill>
            </a:endParaRPr>
          </a:p>
          <a:p>
            <a:r>
              <a:rPr lang="pt-BR" sz="2400" b="1" dirty="0" smtClean="0">
                <a:solidFill>
                  <a:schemeClr val="accent3">
                    <a:lumMod val="60000"/>
                    <a:lumOff val="40000"/>
                  </a:schemeClr>
                </a:solidFill>
              </a:rPr>
              <a:t>Porto Alegre, 09 de novembro de 2012</a:t>
            </a:r>
            <a:endParaRPr lang="pt-BR" sz="2400" dirty="0" smtClean="0">
              <a:solidFill>
                <a:schemeClr val="accent3">
                  <a:lumMod val="60000"/>
                  <a:lumOff val="40000"/>
                </a:schemeClr>
              </a:solidFill>
            </a:endParaRPr>
          </a:p>
        </p:txBody>
      </p:sp>
      <p:sp>
        <p:nvSpPr>
          <p:cNvPr id="182274" name="Rectangle 2"/>
          <p:cNvSpPr>
            <a:spLocks noGrp="1" noChangeArrowheads="1"/>
          </p:cNvSpPr>
          <p:nvPr>
            <p:ph type="ctrTitle"/>
          </p:nvPr>
        </p:nvSpPr>
        <p:spPr>
          <a:xfrm>
            <a:off x="428596" y="2643182"/>
            <a:ext cx="8429684" cy="1436690"/>
          </a:xfrm>
          <a:noFill/>
          <a:ln/>
        </p:spPr>
        <p:txBody>
          <a:bodyPr/>
          <a:lstStyle/>
          <a:p>
            <a:r>
              <a:rPr lang="pt-BR" sz="3600" b="1" dirty="0" smtClean="0">
                <a:solidFill>
                  <a:schemeClr val="accent6">
                    <a:lumMod val="50000"/>
                  </a:schemeClr>
                </a:solidFill>
              </a:rPr>
              <a:t>Promovendo  a  saúde  em  ambientes </a:t>
            </a:r>
            <a:br>
              <a:rPr lang="pt-BR" sz="3600" b="1" dirty="0" smtClean="0">
                <a:solidFill>
                  <a:schemeClr val="accent6">
                    <a:lumMod val="50000"/>
                  </a:schemeClr>
                </a:solidFill>
              </a:rPr>
            </a:br>
            <a:r>
              <a:rPr lang="pt-BR" sz="3600" b="1" dirty="0" smtClean="0">
                <a:solidFill>
                  <a:schemeClr val="accent6">
                    <a:lumMod val="50000"/>
                  </a:schemeClr>
                </a:solidFill>
              </a:rPr>
              <a:t>de  uso  coletivo </a:t>
            </a:r>
            <a:endParaRPr lang="pt-BR" sz="3600" dirty="0">
              <a:solidFill>
                <a:schemeClr val="accent6">
                  <a:lumMod val="50000"/>
                </a:schemeClr>
              </a:solidFill>
            </a:endParaRPr>
          </a:p>
        </p:txBody>
      </p:sp>
      <p:sp>
        <p:nvSpPr>
          <p:cNvPr id="182276" name="Text Box 4"/>
          <p:cNvSpPr txBox="1">
            <a:spLocks noChangeArrowheads="1"/>
          </p:cNvSpPr>
          <p:nvPr/>
        </p:nvSpPr>
        <p:spPr bwMode="auto">
          <a:xfrm>
            <a:off x="3708400" y="5589588"/>
            <a:ext cx="4681538" cy="457200"/>
          </a:xfrm>
          <a:prstGeom prst="rect">
            <a:avLst/>
          </a:prstGeom>
          <a:noFill/>
          <a:ln w="9525" algn="ctr">
            <a:noFill/>
            <a:miter lim="800000"/>
            <a:headEnd/>
            <a:tailEnd/>
          </a:ln>
          <a:effectLst/>
        </p:spPr>
        <p:txBody>
          <a:bodyPr>
            <a:spAutoFit/>
          </a:bodyPr>
          <a:lstStyle/>
          <a:p>
            <a:pPr algn="ctr"/>
            <a:endParaRPr lang="en-US" sz="2400" b="1">
              <a:solidFill>
                <a:srgbClr val="FFFFFF"/>
              </a:solidFill>
              <a:latin typeface="Times New Roman" pitchFamily="18" charset="0"/>
            </a:endParaRPr>
          </a:p>
        </p:txBody>
      </p:sp>
      <p:sp>
        <p:nvSpPr>
          <p:cNvPr id="8" name="CaixaDeTexto 7"/>
          <p:cNvSpPr txBox="1"/>
          <p:nvPr/>
        </p:nvSpPr>
        <p:spPr>
          <a:xfrm>
            <a:off x="4857752" y="5143512"/>
            <a:ext cx="3714776" cy="1338828"/>
          </a:xfrm>
          <a:prstGeom prst="rect">
            <a:avLst/>
          </a:prstGeom>
          <a:noFill/>
        </p:spPr>
        <p:txBody>
          <a:bodyPr wrap="square" rtlCol="0">
            <a:spAutoFit/>
          </a:bodyPr>
          <a:lstStyle/>
          <a:p>
            <a:pPr>
              <a:lnSpc>
                <a:spcPct val="150000"/>
              </a:lnSpc>
            </a:pPr>
            <a:r>
              <a:rPr lang="pt-BR" b="1" i="1" dirty="0" smtClean="0">
                <a:solidFill>
                  <a:schemeClr val="accent3">
                    <a:lumMod val="60000"/>
                    <a:lumOff val="40000"/>
                  </a:schemeClr>
                </a:solidFill>
              </a:rPr>
              <a:t>Carlos Nunes </a:t>
            </a:r>
            <a:r>
              <a:rPr lang="pt-BR" b="1" i="1" dirty="0" err="1" smtClean="0">
                <a:solidFill>
                  <a:schemeClr val="accent3">
                    <a:lumMod val="60000"/>
                    <a:lumOff val="40000"/>
                  </a:schemeClr>
                </a:solidFill>
              </a:rPr>
              <a:t>Tietboehl</a:t>
            </a:r>
            <a:r>
              <a:rPr lang="pt-BR" b="1" i="1" dirty="0" smtClean="0">
                <a:solidFill>
                  <a:schemeClr val="accent3">
                    <a:lumMod val="60000"/>
                    <a:lumOff val="40000"/>
                  </a:schemeClr>
                </a:solidFill>
              </a:rPr>
              <a:t> Filho</a:t>
            </a:r>
          </a:p>
          <a:p>
            <a:pPr>
              <a:lnSpc>
                <a:spcPct val="150000"/>
              </a:lnSpc>
            </a:pPr>
            <a:r>
              <a:rPr lang="pt-BR" dirty="0" smtClean="0">
                <a:solidFill>
                  <a:schemeClr val="accent3">
                    <a:lumMod val="60000"/>
                    <a:lumOff val="40000"/>
                  </a:schemeClr>
                </a:solidFill>
              </a:rPr>
              <a:t>Médico pneumologista</a:t>
            </a:r>
          </a:p>
          <a:p>
            <a:pPr>
              <a:lnSpc>
                <a:spcPct val="150000"/>
              </a:lnSpc>
            </a:pPr>
            <a:r>
              <a:rPr lang="pt-BR" dirty="0" smtClean="0">
                <a:solidFill>
                  <a:schemeClr val="accent3">
                    <a:lumMod val="60000"/>
                    <a:lumOff val="40000"/>
                  </a:schemeClr>
                </a:solidFill>
              </a:rPr>
              <a:t>email: </a:t>
            </a:r>
            <a:r>
              <a:rPr lang="pt-BR" i="1" dirty="0" smtClean="0">
                <a:solidFill>
                  <a:schemeClr val="accent3">
                    <a:lumMod val="60000"/>
                    <a:lumOff val="40000"/>
                  </a:schemeClr>
                </a:solidFill>
              </a:rPr>
              <a:t>tietboehl@gmail.com</a:t>
            </a:r>
            <a:endParaRPr lang="pt-BR" i="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bobhl1"/>
          <p:cNvPicPr>
            <a:picLocks noChangeAspect="1" noChangeArrowheads="1"/>
          </p:cNvPicPr>
          <p:nvPr/>
        </p:nvPicPr>
        <p:blipFill>
          <a:blip r:embed="rId2" cstate="print"/>
          <a:srcRect/>
          <a:stretch>
            <a:fillRect/>
          </a:stretch>
        </p:blipFill>
        <p:spPr bwMode="auto">
          <a:xfrm>
            <a:off x="0" y="0"/>
            <a:ext cx="4572000" cy="3429000"/>
          </a:xfrm>
          <a:prstGeom prst="rect">
            <a:avLst/>
          </a:prstGeom>
          <a:noFill/>
          <a:ln w="9525">
            <a:noFill/>
            <a:miter lim="800000"/>
            <a:headEnd/>
            <a:tailEnd/>
          </a:ln>
        </p:spPr>
      </p:pic>
      <p:pic>
        <p:nvPicPr>
          <p:cNvPr id="61443" name="Picture 3" descr="wbobhl2"/>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a:ln w="9525">
            <a:noFill/>
            <a:miter lim="800000"/>
            <a:headEnd/>
            <a:tailEnd/>
          </a:ln>
        </p:spPr>
      </p:pic>
      <p:pic>
        <p:nvPicPr>
          <p:cNvPr id="61444" name="Picture 4" descr="wbobhl3"/>
          <p:cNvPicPr>
            <a:picLocks noChangeAspect="1" noChangeArrowheads="1"/>
          </p:cNvPicPr>
          <p:nvPr/>
        </p:nvPicPr>
        <p:blipFill>
          <a:blip r:embed="rId4" cstate="print"/>
          <a:srcRect/>
          <a:stretch>
            <a:fillRect/>
          </a:stretch>
        </p:blipFill>
        <p:spPr bwMode="auto">
          <a:xfrm>
            <a:off x="0" y="3429000"/>
            <a:ext cx="4572000" cy="3429000"/>
          </a:xfrm>
          <a:prstGeom prst="rect">
            <a:avLst/>
          </a:prstGeom>
          <a:noFill/>
          <a:ln w="9525">
            <a:noFill/>
            <a:miter lim="800000"/>
            <a:headEnd/>
            <a:tailEnd/>
          </a:ln>
        </p:spPr>
      </p:pic>
      <p:sp>
        <p:nvSpPr>
          <p:cNvPr id="61445" name="Rectangle 5"/>
          <p:cNvSpPr>
            <a:spLocks noGrp="1" noChangeArrowheads="1"/>
          </p:cNvSpPr>
          <p:nvPr>
            <p:ph type="title" idx="4294967295"/>
          </p:nvPr>
        </p:nvSpPr>
        <p:spPr>
          <a:xfrm>
            <a:off x="4705350" y="4149725"/>
            <a:ext cx="4438650" cy="1143000"/>
          </a:xfrm>
        </p:spPr>
        <p:txBody>
          <a:bodyPr>
            <a:normAutofit fontScale="90000"/>
          </a:bodyPr>
          <a:lstStyle/>
          <a:p>
            <a:r>
              <a:rPr lang="pt-BR" sz="4000" dirty="0" smtClean="0">
                <a:solidFill>
                  <a:schemeClr val="accent3">
                    <a:lumMod val="60000"/>
                    <a:lumOff val="40000"/>
                  </a:schemeClr>
                </a:solidFill>
              </a:rPr>
              <a:t>Proliferação de fungos em interior</a:t>
            </a: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Contaminantes biológicos</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aspergillus-flavus"/>
          <p:cNvPicPr>
            <a:picLocks noChangeAspect="1" noChangeArrowheads="1"/>
          </p:cNvPicPr>
          <p:nvPr/>
        </p:nvPicPr>
        <p:blipFill>
          <a:blip r:embed="rId3" cstate="print"/>
          <a:srcRect/>
          <a:stretch>
            <a:fillRect/>
          </a:stretch>
        </p:blipFill>
        <p:spPr bwMode="auto">
          <a:xfrm>
            <a:off x="500034" y="2786058"/>
            <a:ext cx="3748084" cy="2552574"/>
          </a:xfrm>
          <a:prstGeom prst="rect">
            <a:avLst/>
          </a:prstGeom>
          <a:noFill/>
          <a:ln w="57150">
            <a:solidFill>
              <a:schemeClr val="tx1"/>
            </a:solidFill>
            <a:miter lim="800000"/>
            <a:headEnd/>
            <a:tailEnd/>
          </a:ln>
        </p:spPr>
      </p:pic>
      <p:sp>
        <p:nvSpPr>
          <p:cNvPr id="188419" name="Rectangle 3"/>
          <p:cNvSpPr>
            <a:spLocks noChangeArrowheads="1"/>
          </p:cNvSpPr>
          <p:nvPr/>
        </p:nvSpPr>
        <p:spPr bwMode="auto">
          <a:xfrm>
            <a:off x="0" y="3200400"/>
            <a:ext cx="9144000" cy="0"/>
          </a:xfrm>
          <a:prstGeom prst="rect">
            <a:avLst/>
          </a:prstGeom>
          <a:noFill/>
          <a:ln w="9525">
            <a:noFill/>
            <a:miter lim="800000"/>
            <a:headEnd/>
            <a:tailEnd/>
          </a:ln>
          <a:effectLst/>
        </p:spPr>
        <p:txBody>
          <a:bodyPr>
            <a:spAutoFit/>
          </a:bodyPr>
          <a:lstStyle/>
          <a:p>
            <a:endParaRPr lang="pt-BR"/>
          </a:p>
        </p:txBody>
      </p:sp>
      <p:sp>
        <p:nvSpPr>
          <p:cNvPr id="188420" name="Rectangle 4"/>
          <p:cNvSpPr>
            <a:spLocks noGrp="1" noChangeArrowheads="1"/>
          </p:cNvSpPr>
          <p:nvPr>
            <p:ph type="title"/>
          </p:nvPr>
        </p:nvSpPr>
        <p:spPr>
          <a:xfrm>
            <a:off x="1214414" y="500042"/>
            <a:ext cx="6650923" cy="707886"/>
          </a:xfrm>
        </p:spPr>
        <p:txBody>
          <a:bodyPr wrap="none">
            <a:spAutoFit/>
          </a:bodyPr>
          <a:lstStyle/>
          <a:p>
            <a:pPr fontAlgn="base">
              <a:spcAft>
                <a:spcPct val="0"/>
              </a:spcAft>
            </a:pPr>
            <a:r>
              <a:rPr lang="pt-BR" sz="4000" i="0" dirty="0" smtClean="0">
                <a:solidFill>
                  <a:schemeClr val="accent3">
                    <a:lumMod val="60000"/>
                    <a:lumOff val="40000"/>
                  </a:schemeClr>
                </a:solidFill>
              </a:rPr>
              <a:t>Fungos dos ambientes internos</a:t>
            </a:r>
            <a:endParaRPr lang="pt-BR" sz="4000" i="0" dirty="0">
              <a:solidFill>
                <a:schemeClr val="accent3">
                  <a:lumMod val="60000"/>
                  <a:lumOff val="40000"/>
                </a:schemeClr>
              </a:solidFill>
            </a:endParaRPr>
          </a:p>
        </p:txBody>
      </p:sp>
      <p:pic>
        <p:nvPicPr>
          <p:cNvPr id="9" name="Picture 3" descr="pen_brav"/>
          <p:cNvPicPr>
            <a:picLocks noChangeAspect="1" noChangeArrowheads="1"/>
          </p:cNvPicPr>
          <p:nvPr/>
        </p:nvPicPr>
        <p:blipFill>
          <a:blip r:embed="rId4" cstate="print"/>
          <a:srcRect/>
          <a:stretch>
            <a:fillRect/>
          </a:stretch>
        </p:blipFill>
        <p:spPr bwMode="auto">
          <a:xfrm>
            <a:off x="4929190" y="2714620"/>
            <a:ext cx="3571900" cy="2636240"/>
          </a:xfrm>
          <a:prstGeom prst="rect">
            <a:avLst/>
          </a:prstGeom>
          <a:noFill/>
          <a:ln w="57150">
            <a:solidFill>
              <a:schemeClr val="tx1"/>
            </a:solidFill>
            <a:miter lim="800000"/>
            <a:headEnd/>
            <a:tailEnd/>
          </a:ln>
        </p:spPr>
      </p:pic>
      <p:sp>
        <p:nvSpPr>
          <p:cNvPr id="10" name="Retângulo 9"/>
          <p:cNvSpPr/>
          <p:nvPr/>
        </p:nvSpPr>
        <p:spPr>
          <a:xfrm>
            <a:off x="5715008" y="2071678"/>
            <a:ext cx="1937197" cy="461665"/>
          </a:xfrm>
          <a:prstGeom prst="rect">
            <a:avLst/>
          </a:prstGeom>
        </p:spPr>
        <p:txBody>
          <a:bodyPr wrap="none">
            <a:spAutoFit/>
          </a:bodyPr>
          <a:lstStyle/>
          <a:p>
            <a:r>
              <a:rPr lang="pt-BR" sz="2400" i="1" spc="-100" dirty="0" err="1"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Penicillium</a:t>
            </a:r>
            <a:r>
              <a:rPr lang="pt-BR" sz="2400" i="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pt-BR" sz="2400" i="1" spc="-100" dirty="0" err="1"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sp</a:t>
            </a:r>
            <a:r>
              <a:rPr lang="pt-BR" sz="2400" i="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t>
            </a:r>
            <a:endParaRPr lang="pt-BR" sz="2400" i="1"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sp>
        <p:nvSpPr>
          <p:cNvPr id="12" name="CaixaDeTexto 11"/>
          <p:cNvSpPr txBox="1"/>
          <p:nvPr/>
        </p:nvSpPr>
        <p:spPr>
          <a:xfrm>
            <a:off x="1214414" y="2143116"/>
            <a:ext cx="2571768" cy="461665"/>
          </a:xfrm>
          <a:prstGeom prst="rect">
            <a:avLst/>
          </a:prstGeom>
          <a:noFill/>
        </p:spPr>
        <p:txBody>
          <a:bodyPr wrap="square" rtlCol="0">
            <a:spAutoFit/>
          </a:bodyPr>
          <a:lstStyle/>
          <a:p>
            <a:r>
              <a:rPr lang="pt-BR" sz="2400" i="1" spc="-100" dirty="0" err="1"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Aspergillus</a:t>
            </a:r>
            <a:r>
              <a:rPr lang="pt-BR" sz="2400" i="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pt-BR" sz="2400" i="1" spc="-100" dirty="0" err="1"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flavus</a:t>
            </a:r>
            <a:endParaRPr lang="pt-BR" sz="2400" i="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1188" y="549275"/>
            <a:ext cx="7772400" cy="623888"/>
          </a:xfrm>
        </p:spPr>
        <p:txBody>
          <a:bodyPr>
            <a:normAutofit fontScale="90000"/>
          </a:bodyPr>
          <a:lstStyle/>
          <a:p>
            <a:pPr algn="ctr"/>
            <a:r>
              <a:rPr lang="pt-BR" sz="4000" dirty="0" smtClean="0">
                <a:solidFill>
                  <a:srgbClr val="FFFF66"/>
                </a:solidFill>
              </a:rPr>
              <a:t>Ácaros da poeira domiciliar</a:t>
            </a:r>
          </a:p>
        </p:txBody>
      </p:sp>
      <p:pic>
        <p:nvPicPr>
          <p:cNvPr id="60419" name="Picture 3" descr="home dius mite"/>
          <p:cNvPicPr>
            <a:picLocks noGrp="1" noChangeAspect="1" noChangeArrowheads="1"/>
          </p:cNvPicPr>
          <p:nvPr>
            <p:ph sz="half" idx="1"/>
          </p:nvPr>
        </p:nvPicPr>
        <p:blipFill>
          <a:blip r:embed="rId2" cstate="print"/>
          <a:srcRect/>
          <a:stretch>
            <a:fillRect/>
          </a:stretch>
        </p:blipFill>
        <p:spPr>
          <a:xfrm>
            <a:off x="214282" y="1857364"/>
            <a:ext cx="4359275" cy="4392613"/>
          </a:xfrm>
        </p:spPr>
      </p:pic>
      <p:pic>
        <p:nvPicPr>
          <p:cNvPr id="60420" name="Picture 4" descr="mite"/>
          <p:cNvPicPr>
            <a:picLocks noGrp="1" noChangeAspect="1" noChangeArrowheads="1"/>
          </p:cNvPicPr>
          <p:nvPr>
            <p:ph sz="half" idx="2"/>
          </p:nvPr>
        </p:nvPicPr>
        <p:blipFill>
          <a:blip r:embed="rId3" cstate="print"/>
          <a:srcRect/>
          <a:stretch>
            <a:fillRect/>
          </a:stretch>
        </p:blipFill>
        <p:spPr>
          <a:xfrm>
            <a:off x="4572000" y="1844675"/>
            <a:ext cx="4572000" cy="44640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274638"/>
            <a:ext cx="8229600" cy="560387"/>
          </a:xfrm>
        </p:spPr>
        <p:txBody>
          <a:bodyPr>
            <a:normAutofit fontScale="90000"/>
          </a:bodyPr>
          <a:lstStyle/>
          <a:p>
            <a:pPr algn="ctr"/>
            <a:r>
              <a:rPr lang="pt-BR" sz="4000" dirty="0" err="1" smtClean="0">
                <a:solidFill>
                  <a:schemeClr val="accent3">
                    <a:lumMod val="60000"/>
                    <a:lumOff val="40000"/>
                  </a:schemeClr>
                </a:solidFill>
              </a:rPr>
              <a:t>Endotoxinas</a:t>
            </a:r>
            <a:r>
              <a:rPr lang="pt-BR" sz="4000" dirty="0" smtClean="0">
                <a:solidFill>
                  <a:schemeClr val="accent3">
                    <a:lumMod val="60000"/>
                    <a:lumOff val="40000"/>
                  </a:schemeClr>
                </a:solidFill>
              </a:rPr>
              <a:t> bacterianas</a:t>
            </a:r>
            <a:endParaRPr lang="pt-BR" sz="4000" dirty="0">
              <a:solidFill>
                <a:schemeClr val="accent3">
                  <a:lumMod val="60000"/>
                  <a:lumOff val="40000"/>
                </a:schemeClr>
              </a:solidFill>
            </a:endParaRPr>
          </a:p>
        </p:txBody>
      </p:sp>
      <p:pic>
        <p:nvPicPr>
          <p:cNvPr id="191491" name="Picture 3" descr="endotoxin"/>
          <p:cNvPicPr>
            <a:picLocks noGrp="1" noChangeAspect="1" noChangeArrowheads="1" noCrop="1"/>
          </p:cNvPicPr>
          <p:nvPr>
            <p:ph sz="half" idx="1"/>
          </p:nvPr>
        </p:nvPicPr>
        <p:blipFill>
          <a:blip r:embed="rId2" cstate="print"/>
          <a:srcRect/>
          <a:stretch>
            <a:fillRect/>
          </a:stretch>
        </p:blipFill>
        <p:spPr>
          <a:xfrm>
            <a:off x="468313" y="1608138"/>
            <a:ext cx="3890962" cy="4278312"/>
          </a:xfrm>
          <a:noFill/>
          <a:ln/>
        </p:spPr>
      </p:pic>
      <p:pic>
        <p:nvPicPr>
          <p:cNvPr id="191492" name="Picture 4" descr="endotoxin harmful effects"/>
          <p:cNvPicPr>
            <a:picLocks noGrp="1" noChangeAspect="1" noChangeArrowheads="1"/>
          </p:cNvPicPr>
          <p:nvPr>
            <p:ph sz="half" idx="2"/>
          </p:nvPr>
        </p:nvPicPr>
        <p:blipFill>
          <a:blip r:embed="rId3" cstate="print"/>
          <a:srcRect/>
          <a:stretch>
            <a:fillRect/>
          </a:stretch>
        </p:blipFill>
        <p:spPr>
          <a:xfrm>
            <a:off x="4643438" y="1196975"/>
            <a:ext cx="4221162" cy="5327650"/>
          </a:xfrm>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legionella.jpg"/>
          <p:cNvPicPr>
            <a:picLocks noGrp="1" noChangeAspect="1"/>
          </p:cNvPicPr>
          <p:nvPr>
            <p:ph idx="1"/>
          </p:nvPr>
        </p:nvPicPr>
        <p:blipFill>
          <a:blip r:embed="rId2" cstate="print"/>
          <a:stretch>
            <a:fillRect/>
          </a:stretch>
        </p:blipFill>
        <p:spPr>
          <a:xfrm>
            <a:off x="500034" y="1785926"/>
            <a:ext cx="2733070" cy="2214578"/>
          </a:xfrm>
          <a:solidFill>
            <a:schemeClr val="tx1"/>
          </a:solidFill>
          <a:ln w="38100">
            <a:solidFill>
              <a:schemeClr val="tx1"/>
            </a:solidFill>
          </a:ln>
        </p:spPr>
      </p:pic>
      <p:sp>
        <p:nvSpPr>
          <p:cNvPr id="3" name="Título 2"/>
          <p:cNvSpPr>
            <a:spLocks noGrp="1"/>
          </p:cNvSpPr>
          <p:nvPr>
            <p:ph type="title"/>
          </p:nvPr>
        </p:nvSpPr>
        <p:spPr>
          <a:xfrm>
            <a:off x="457200" y="152400"/>
            <a:ext cx="8229600" cy="919146"/>
          </a:xfrm>
        </p:spPr>
        <p:txBody>
          <a:bodyPr/>
          <a:lstStyle/>
          <a:p>
            <a:pPr algn="ctr"/>
            <a:r>
              <a:rPr lang="pt-BR" dirty="0" err="1" smtClean="0">
                <a:solidFill>
                  <a:schemeClr val="accent3">
                    <a:lumMod val="60000"/>
                    <a:lumOff val="40000"/>
                  </a:schemeClr>
                </a:solidFill>
              </a:rPr>
              <a:t>Legionella</a:t>
            </a:r>
            <a:r>
              <a:rPr lang="pt-BR" dirty="0" smtClean="0">
                <a:solidFill>
                  <a:schemeClr val="accent3">
                    <a:lumMod val="60000"/>
                    <a:lumOff val="40000"/>
                  </a:schemeClr>
                </a:solidFill>
              </a:rPr>
              <a:t> </a:t>
            </a:r>
            <a:r>
              <a:rPr lang="pt-BR" dirty="0" err="1" smtClean="0">
                <a:solidFill>
                  <a:schemeClr val="accent3">
                    <a:lumMod val="60000"/>
                    <a:lumOff val="40000"/>
                  </a:schemeClr>
                </a:solidFill>
              </a:rPr>
              <a:t>pneumophila</a:t>
            </a:r>
            <a:endParaRPr lang="pt-BR" dirty="0">
              <a:solidFill>
                <a:schemeClr val="accent3">
                  <a:lumMod val="60000"/>
                  <a:lumOff val="40000"/>
                </a:schemeClr>
              </a:solidFill>
            </a:endParaRPr>
          </a:p>
        </p:txBody>
      </p:sp>
      <p:pic>
        <p:nvPicPr>
          <p:cNvPr id="483330" name="Picture 2" descr="http://www.visualphotos.com/photo/1x8718849/.jpg"/>
          <p:cNvPicPr>
            <a:picLocks noChangeAspect="1" noChangeArrowheads="1"/>
          </p:cNvPicPr>
          <p:nvPr/>
        </p:nvPicPr>
        <p:blipFill>
          <a:blip r:embed="rId3" cstate="print"/>
          <a:srcRect/>
          <a:stretch>
            <a:fillRect/>
          </a:stretch>
        </p:blipFill>
        <p:spPr bwMode="auto">
          <a:xfrm>
            <a:off x="3714744" y="1785926"/>
            <a:ext cx="4946556" cy="3378879"/>
          </a:xfrm>
          <a:prstGeom prst="rect">
            <a:avLst/>
          </a:prstGeom>
          <a:solidFill>
            <a:schemeClr val="tx1"/>
          </a:solidFill>
          <a:ln w="38100">
            <a:solidFill>
              <a:schemeClr val="tx1"/>
            </a:solidFill>
          </a:ln>
        </p:spPr>
      </p:pic>
      <p:sp>
        <p:nvSpPr>
          <p:cNvPr id="6" name="CaixaDeTexto 5"/>
          <p:cNvSpPr txBox="1"/>
          <p:nvPr/>
        </p:nvSpPr>
        <p:spPr>
          <a:xfrm>
            <a:off x="4857752" y="5429264"/>
            <a:ext cx="3286148" cy="646331"/>
          </a:xfrm>
          <a:prstGeom prst="rect">
            <a:avLst/>
          </a:prstGeom>
          <a:noFill/>
        </p:spPr>
        <p:txBody>
          <a:bodyPr wrap="square" rtlCol="0">
            <a:spAutoFit/>
          </a:bodyPr>
          <a:lstStyle/>
          <a:p>
            <a:pPr algn="ctr"/>
            <a:r>
              <a:rPr lang="pt-BR" dirty="0" smtClean="0">
                <a:solidFill>
                  <a:schemeClr val="bg1"/>
                </a:solidFill>
              </a:rPr>
              <a:t>Pneumonia por </a:t>
            </a:r>
            <a:r>
              <a:rPr lang="pt-BR" i="1" dirty="0" err="1" smtClean="0">
                <a:solidFill>
                  <a:schemeClr val="bg1"/>
                </a:solidFill>
              </a:rPr>
              <a:t>Legionella</a:t>
            </a:r>
            <a:r>
              <a:rPr lang="pt-BR" i="1" dirty="0" smtClean="0">
                <a:solidFill>
                  <a:schemeClr val="bg1"/>
                </a:solidFill>
              </a:rPr>
              <a:t> </a:t>
            </a:r>
            <a:r>
              <a:rPr lang="pt-BR" dirty="0" smtClean="0">
                <a:solidFill>
                  <a:schemeClr val="bg1"/>
                </a:solidFill>
              </a:rPr>
              <a:t>(Doença dos legionários)</a:t>
            </a:r>
            <a:endParaRPr lang="pt-BR" dirty="0">
              <a:solidFill>
                <a:schemeClr val="bg1"/>
              </a:solidFill>
            </a:endParaRPr>
          </a:p>
        </p:txBody>
      </p:sp>
      <p:sp>
        <p:nvSpPr>
          <p:cNvPr id="7" name="CaixaDeTexto 6"/>
          <p:cNvSpPr txBox="1"/>
          <p:nvPr/>
        </p:nvSpPr>
        <p:spPr>
          <a:xfrm>
            <a:off x="500034" y="4357694"/>
            <a:ext cx="2357454" cy="872034"/>
          </a:xfrm>
          <a:prstGeom prst="rect">
            <a:avLst/>
          </a:prstGeom>
          <a:noFill/>
          <a:ln w="38100">
            <a:solidFill>
              <a:schemeClr val="bg1"/>
            </a:solidFill>
          </a:ln>
        </p:spPr>
        <p:txBody>
          <a:bodyPr wrap="square" rtlCol="0">
            <a:spAutoFit/>
          </a:bodyPr>
          <a:lstStyle/>
          <a:p>
            <a:pPr>
              <a:lnSpc>
                <a:spcPct val="150000"/>
              </a:lnSpc>
            </a:pPr>
            <a:r>
              <a:rPr lang="pt-BR" dirty="0" smtClean="0">
                <a:solidFill>
                  <a:schemeClr val="bg1"/>
                </a:solidFill>
              </a:rPr>
              <a:t>Surto histórico:</a:t>
            </a:r>
          </a:p>
          <a:p>
            <a:pPr>
              <a:lnSpc>
                <a:spcPct val="150000"/>
              </a:lnSpc>
            </a:pPr>
            <a:r>
              <a:rPr lang="pt-BR" dirty="0" smtClean="0">
                <a:solidFill>
                  <a:schemeClr val="bg1"/>
                </a:solidFill>
              </a:rPr>
              <a:t>Filadélfia, 1976</a:t>
            </a:r>
            <a:endParaRPr lang="pt-BR"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Lello"/>
          <p:cNvPicPr>
            <a:picLocks noChangeAspect="1" noChangeArrowheads="1"/>
          </p:cNvPicPr>
          <p:nvPr/>
        </p:nvPicPr>
        <p:blipFill>
          <a:blip r:embed="rId2" cstate="print"/>
          <a:srcRect/>
          <a:stretch>
            <a:fillRect/>
          </a:stretch>
        </p:blipFill>
        <p:spPr bwMode="auto">
          <a:xfrm>
            <a:off x="214282" y="2143116"/>
            <a:ext cx="2055565" cy="2595609"/>
          </a:xfrm>
          <a:prstGeom prst="rect">
            <a:avLst/>
          </a:prstGeom>
          <a:noFill/>
          <a:ln w="38100">
            <a:solidFill>
              <a:schemeClr val="tx1"/>
            </a:solidFill>
            <a:miter lim="800000"/>
            <a:headEnd/>
            <a:tailEnd/>
          </a:ln>
        </p:spPr>
      </p:pic>
      <p:pic>
        <p:nvPicPr>
          <p:cNvPr id="192515" name="Picture 3" descr="amerroa"/>
          <p:cNvPicPr>
            <a:picLocks noChangeAspect="1" noChangeArrowheads="1"/>
          </p:cNvPicPr>
          <p:nvPr/>
        </p:nvPicPr>
        <p:blipFill>
          <a:blip r:embed="rId3" cstate="print"/>
          <a:srcRect/>
          <a:stretch>
            <a:fillRect/>
          </a:stretch>
        </p:blipFill>
        <p:spPr bwMode="auto">
          <a:xfrm>
            <a:off x="5072066" y="2214554"/>
            <a:ext cx="3786214" cy="2472283"/>
          </a:xfrm>
          <a:prstGeom prst="rect">
            <a:avLst/>
          </a:prstGeom>
          <a:noFill/>
          <a:ln w="38100">
            <a:solidFill>
              <a:schemeClr val="tx1"/>
            </a:solidFill>
            <a:miter lim="800000"/>
            <a:headEnd/>
            <a:tailEnd/>
          </a:ln>
        </p:spPr>
      </p:pic>
      <p:sp>
        <p:nvSpPr>
          <p:cNvPr id="192516" name="Rectangle 4"/>
          <p:cNvSpPr>
            <a:spLocks noGrp="1" noChangeArrowheads="1"/>
          </p:cNvSpPr>
          <p:nvPr>
            <p:ph type="title" idx="4294967295"/>
          </p:nvPr>
        </p:nvSpPr>
        <p:spPr>
          <a:xfrm>
            <a:off x="1071538" y="333375"/>
            <a:ext cx="7420000" cy="666734"/>
          </a:xfrm>
        </p:spPr>
        <p:txBody>
          <a:bodyPr>
            <a:normAutofit/>
          </a:bodyPr>
          <a:lstStyle/>
          <a:p>
            <a:pPr algn="ctr"/>
            <a:r>
              <a:rPr lang="pt-BR" sz="3200" dirty="0" smtClean="0">
                <a:solidFill>
                  <a:schemeClr val="accent3">
                    <a:lumMod val="60000"/>
                    <a:lumOff val="40000"/>
                  </a:schemeClr>
                </a:solidFill>
              </a:rPr>
              <a:t>Animais </a:t>
            </a:r>
            <a:r>
              <a:rPr lang="pt-BR" sz="3200" dirty="0">
                <a:solidFill>
                  <a:schemeClr val="accent3">
                    <a:lumMod val="60000"/>
                    <a:lumOff val="40000"/>
                  </a:schemeClr>
                </a:solidFill>
              </a:rPr>
              <a:t>no ambiente doméstico</a:t>
            </a:r>
          </a:p>
        </p:txBody>
      </p:sp>
      <p:pic>
        <p:nvPicPr>
          <p:cNvPr id="192517" name="Picture 5" descr="Canary"/>
          <p:cNvPicPr>
            <a:picLocks noChangeAspect="1" noChangeArrowheads="1"/>
          </p:cNvPicPr>
          <p:nvPr/>
        </p:nvPicPr>
        <p:blipFill>
          <a:blip r:embed="rId4" cstate="print"/>
          <a:srcRect/>
          <a:stretch>
            <a:fillRect/>
          </a:stretch>
        </p:blipFill>
        <p:spPr bwMode="auto">
          <a:xfrm>
            <a:off x="2500298" y="2214554"/>
            <a:ext cx="2373731" cy="2500330"/>
          </a:xfrm>
          <a:prstGeom prst="rect">
            <a:avLst/>
          </a:prstGeom>
          <a:noFill/>
          <a:ln w="381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Contaminantes químicos</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fogao_convencional.jpg"/>
          <p:cNvPicPr>
            <a:picLocks noChangeAspect="1"/>
          </p:cNvPicPr>
          <p:nvPr/>
        </p:nvPicPr>
        <p:blipFill>
          <a:blip r:embed="rId3" cstate="print"/>
          <a:stretch>
            <a:fillRect/>
          </a:stretch>
        </p:blipFill>
        <p:spPr>
          <a:xfrm>
            <a:off x="428596" y="1722454"/>
            <a:ext cx="4243757" cy="3214710"/>
          </a:xfrm>
          <a:prstGeom prst="rect">
            <a:avLst/>
          </a:prstGeom>
        </p:spPr>
      </p:pic>
      <p:sp>
        <p:nvSpPr>
          <p:cNvPr id="8" name="Título 7"/>
          <p:cNvSpPr>
            <a:spLocks noGrp="1"/>
          </p:cNvSpPr>
          <p:nvPr>
            <p:ph type="title"/>
          </p:nvPr>
        </p:nvSpPr>
        <p:spPr>
          <a:xfrm>
            <a:off x="457200" y="152400"/>
            <a:ext cx="8229600" cy="684312"/>
          </a:xfrm>
        </p:spPr>
        <p:txBody>
          <a:bodyPr>
            <a:normAutofit fontScale="90000"/>
          </a:bodyPr>
          <a:lstStyle/>
          <a:p>
            <a:pPr algn="ctr"/>
            <a:r>
              <a:rPr lang="pt-BR" sz="3200" dirty="0" smtClean="0">
                <a:solidFill>
                  <a:srgbClr val="FFFF00"/>
                </a:solidFill>
                <a:latin typeface="Arial" pitchFamily="34" charset="0"/>
                <a:cs typeface="Arial" pitchFamily="34" charset="0"/>
              </a:rPr>
              <a:t>Ambientes domésticos e a queima de biomassa</a:t>
            </a:r>
            <a:endParaRPr lang="pt-BR" sz="3200" dirty="0">
              <a:solidFill>
                <a:srgbClr val="FFFF00"/>
              </a:solidFill>
              <a:latin typeface="Arial" pitchFamily="34" charset="0"/>
              <a:cs typeface="Arial" pitchFamily="34" charset="0"/>
            </a:endParaRPr>
          </a:p>
        </p:txBody>
      </p:sp>
      <p:pic>
        <p:nvPicPr>
          <p:cNvPr id="13" name="Espaço Reservado para Conteúdo 12" descr="lareira-acesa.jpg"/>
          <p:cNvPicPr>
            <a:picLocks noGrp="1" noChangeAspect="1"/>
          </p:cNvPicPr>
          <p:nvPr>
            <p:ph sz="half" idx="2"/>
          </p:nvPr>
        </p:nvPicPr>
        <p:blipFill>
          <a:blip r:embed="rId4" cstate="print"/>
          <a:stretch>
            <a:fillRect/>
          </a:stretch>
        </p:blipFill>
        <p:spPr>
          <a:xfrm>
            <a:off x="4857752" y="1436702"/>
            <a:ext cx="3635372" cy="363537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323528" y="1908282"/>
            <a:ext cx="8496944" cy="3520982"/>
          </a:xfrm>
          <a:gradFill rotWithShape="1">
            <a:gsLst>
              <a:gs pos="0">
                <a:srgbClr val="3366FF">
                  <a:alpha val="0"/>
                </a:srgbClr>
              </a:gs>
              <a:gs pos="50000">
                <a:srgbClr val="21526D"/>
              </a:gs>
              <a:gs pos="100000">
                <a:srgbClr val="3366FF">
                  <a:alpha val="0"/>
                </a:srgbClr>
              </a:gs>
            </a:gsLst>
            <a:lin ang="2700000" scaled="1"/>
          </a:gradFill>
          <a:ln/>
        </p:spPr>
        <p:txBody>
          <a:bodyPr/>
          <a:lstStyle/>
          <a:p>
            <a:pPr>
              <a:lnSpc>
                <a:spcPct val="150000"/>
              </a:lnSpc>
            </a:pPr>
            <a:r>
              <a:rPr lang="pt-BR" sz="2400" dirty="0" smtClean="0">
                <a:solidFill>
                  <a:srgbClr val="FFFFFF"/>
                </a:solidFill>
                <a:latin typeface="Arial" pitchFamily="34" charset="0"/>
                <a:cs typeface="Arial" pitchFamily="34" charset="0"/>
              </a:rPr>
              <a:t>Infecções respiratórias agudas em </a:t>
            </a:r>
            <a:r>
              <a:rPr lang="pt-BR" sz="2400" dirty="0">
                <a:solidFill>
                  <a:srgbClr val="FFFFFF"/>
                </a:solidFill>
                <a:latin typeface="Arial" pitchFamily="34" charset="0"/>
                <a:cs typeface="Arial" pitchFamily="34" charset="0"/>
              </a:rPr>
              <a:t>crianças</a:t>
            </a:r>
          </a:p>
          <a:p>
            <a:pPr>
              <a:lnSpc>
                <a:spcPct val="150000"/>
              </a:lnSpc>
            </a:pPr>
            <a:r>
              <a:rPr lang="pt-BR" sz="2400" dirty="0" smtClean="0">
                <a:solidFill>
                  <a:srgbClr val="FFFFFF"/>
                </a:solidFill>
                <a:latin typeface="Arial" pitchFamily="34" charset="0"/>
                <a:cs typeface="Arial" pitchFamily="34" charset="0"/>
              </a:rPr>
              <a:t>Doença </a:t>
            </a:r>
            <a:r>
              <a:rPr lang="pt-BR" sz="2400" dirty="0">
                <a:solidFill>
                  <a:srgbClr val="FFFFFF"/>
                </a:solidFill>
                <a:latin typeface="Arial" pitchFamily="34" charset="0"/>
                <a:cs typeface="Arial" pitchFamily="34" charset="0"/>
              </a:rPr>
              <a:t>pulmonar </a:t>
            </a:r>
            <a:r>
              <a:rPr lang="pt-BR" sz="2400" dirty="0" smtClean="0">
                <a:solidFill>
                  <a:srgbClr val="FFFFFF"/>
                </a:solidFill>
                <a:latin typeface="Arial" pitchFamily="34" charset="0"/>
                <a:cs typeface="Arial" pitchFamily="34" charset="0"/>
              </a:rPr>
              <a:t>obstrutiva crônica </a:t>
            </a:r>
            <a:r>
              <a:rPr lang="pt-BR" sz="2400" dirty="0">
                <a:solidFill>
                  <a:srgbClr val="FFFFFF"/>
                </a:solidFill>
                <a:latin typeface="Arial" pitchFamily="34" charset="0"/>
                <a:cs typeface="Arial" pitchFamily="34" charset="0"/>
              </a:rPr>
              <a:t>em mulheres</a:t>
            </a:r>
          </a:p>
          <a:p>
            <a:pPr>
              <a:lnSpc>
                <a:spcPct val="150000"/>
              </a:lnSpc>
            </a:pPr>
            <a:r>
              <a:rPr lang="pt-BR" sz="2400" dirty="0" smtClean="0">
                <a:solidFill>
                  <a:srgbClr val="FFFFFF"/>
                </a:solidFill>
                <a:latin typeface="Arial" pitchFamily="34" charset="0"/>
                <a:cs typeface="Arial" pitchFamily="34" charset="0"/>
              </a:rPr>
              <a:t>Complicações neonatais </a:t>
            </a:r>
            <a:endParaRPr lang="pt-BR" sz="2400" dirty="0">
              <a:solidFill>
                <a:srgbClr val="FFFFFF"/>
              </a:solidFill>
              <a:latin typeface="Arial" pitchFamily="34" charset="0"/>
              <a:cs typeface="Arial" pitchFamily="34" charset="0"/>
            </a:endParaRPr>
          </a:p>
          <a:p>
            <a:pPr>
              <a:lnSpc>
                <a:spcPct val="150000"/>
              </a:lnSpc>
            </a:pPr>
            <a:r>
              <a:rPr lang="pt-BR" sz="2400" dirty="0" smtClean="0">
                <a:solidFill>
                  <a:srgbClr val="FFFFFF"/>
                </a:solidFill>
                <a:latin typeface="Arial" pitchFamily="34" charset="0"/>
                <a:cs typeface="Arial" pitchFamily="34" charset="0"/>
              </a:rPr>
              <a:t>Câncer de pulmão em mulheres não fumantes</a:t>
            </a:r>
          </a:p>
          <a:p>
            <a:pPr>
              <a:lnSpc>
                <a:spcPct val="150000"/>
              </a:lnSpc>
            </a:pPr>
            <a:r>
              <a:rPr lang="pt-BR" sz="2400" dirty="0" smtClean="0">
                <a:solidFill>
                  <a:srgbClr val="FFFFFF"/>
                </a:solidFill>
                <a:latin typeface="Arial" pitchFamily="34" charset="0"/>
                <a:cs typeface="Arial" pitchFamily="34" charset="0"/>
              </a:rPr>
              <a:t>Em torno de </a:t>
            </a:r>
            <a:r>
              <a:rPr lang="pt-BR" sz="2400" dirty="0" smtClean="0">
                <a:solidFill>
                  <a:schemeClr val="tx2">
                    <a:lumMod val="75000"/>
                  </a:schemeClr>
                </a:solidFill>
                <a:latin typeface="Arial" pitchFamily="34" charset="0"/>
                <a:cs typeface="Arial" pitchFamily="34" charset="0"/>
              </a:rPr>
              <a:t>2,8 milhões de mortes anuais (OMS)</a:t>
            </a:r>
            <a:endParaRPr lang="pt-BR" sz="2400" dirty="0" smtClean="0">
              <a:solidFill>
                <a:srgbClr val="FFFFFF"/>
              </a:solidFill>
              <a:latin typeface="Arial" pitchFamily="34" charset="0"/>
              <a:cs typeface="Arial" pitchFamily="34" charset="0"/>
            </a:endParaRPr>
          </a:p>
        </p:txBody>
      </p:sp>
      <p:sp>
        <p:nvSpPr>
          <p:cNvPr id="225282" name="Rectangle 2"/>
          <p:cNvSpPr>
            <a:spLocks noGrp="1" noChangeArrowheads="1"/>
          </p:cNvSpPr>
          <p:nvPr>
            <p:ph type="title"/>
          </p:nvPr>
        </p:nvSpPr>
        <p:spPr>
          <a:xfrm>
            <a:off x="0" y="0"/>
            <a:ext cx="9144000" cy="1571612"/>
          </a:xfrm>
        </p:spPr>
        <p:txBody>
          <a:bodyPr>
            <a:noAutofit/>
          </a:bodyPr>
          <a:lstStyle/>
          <a:p>
            <a:pPr algn="ctr"/>
            <a:r>
              <a:rPr lang="pt-BR" sz="3200" b="1" dirty="0" smtClean="0">
                <a:solidFill>
                  <a:schemeClr val="accent3">
                    <a:lumMod val="60000"/>
                    <a:lumOff val="40000"/>
                  </a:schemeClr>
                </a:solidFill>
              </a:rPr>
              <a:t>Queima de biomassa </a:t>
            </a:r>
            <a:r>
              <a:rPr lang="pt-BR" sz="3200" b="1" dirty="0">
                <a:solidFill>
                  <a:schemeClr val="accent3">
                    <a:lumMod val="60000"/>
                    <a:lumOff val="40000"/>
                  </a:schemeClr>
                </a:solidFill>
              </a:rPr>
              <a:t>em </a:t>
            </a:r>
            <a:r>
              <a:rPr lang="pt-BR" sz="3200" b="1" dirty="0" smtClean="0">
                <a:solidFill>
                  <a:schemeClr val="accent3">
                    <a:lumMod val="60000"/>
                    <a:lumOff val="40000"/>
                  </a:schemeClr>
                </a:solidFill>
              </a:rPr>
              <a:t>ambientes domésticos</a:t>
            </a:r>
            <a:r>
              <a:rPr lang="pt-BR" sz="3200" b="1" dirty="0" smtClean="0">
                <a:solidFill>
                  <a:srgbClr val="FFFF00"/>
                </a:solidFill>
              </a:rPr>
              <a:t/>
            </a:r>
            <a:br>
              <a:rPr lang="pt-BR" sz="3200" b="1" dirty="0" smtClean="0">
                <a:solidFill>
                  <a:srgbClr val="FFFF00"/>
                </a:solidFill>
              </a:rPr>
            </a:br>
            <a:r>
              <a:rPr lang="pt-BR" sz="3200" b="1" dirty="0" smtClean="0">
                <a:solidFill>
                  <a:schemeClr val="bg1"/>
                </a:solidFill>
              </a:rPr>
              <a:t>(o assassino invisível)</a:t>
            </a:r>
            <a:endParaRPr lang="pt-BR" sz="3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254031" y="1000108"/>
            <a:ext cx="8675687" cy="5516562"/>
          </a:xfrm>
          <a:prstGeom prst="ellipse">
            <a:avLst/>
          </a:prstGeom>
          <a:solidFill>
            <a:schemeClr val="tx1">
              <a:lumMod val="65000"/>
            </a:schemeClr>
          </a:solidFill>
          <a:ln w="38100">
            <a:solidFill>
              <a:schemeClr val="bg1"/>
            </a:solidFill>
            <a:round/>
            <a:headEnd/>
            <a:tailEnd/>
          </a:ln>
        </p:spPr>
        <p:txBody>
          <a:bodyPr wrap="none" anchor="ctr"/>
          <a:lstStyle/>
          <a:p>
            <a:endParaRPr lang="pt-BR"/>
          </a:p>
        </p:txBody>
      </p:sp>
      <p:sp>
        <p:nvSpPr>
          <p:cNvPr id="122882" name="Rectangle 2"/>
          <p:cNvSpPr>
            <a:spLocks noGrp="1" noChangeArrowheads="1"/>
          </p:cNvSpPr>
          <p:nvPr>
            <p:ph type="title"/>
          </p:nvPr>
        </p:nvSpPr>
        <p:spPr>
          <a:xfrm>
            <a:off x="457200" y="333375"/>
            <a:ext cx="8686800" cy="595295"/>
          </a:xfrm>
        </p:spPr>
        <p:txBody>
          <a:bodyPr>
            <a:noAutofit/>
          </a:bodyPr>
          <a:lstStyle/>
          <a:p>
            <a:pPr algn="ctr" eaLnBrk="1" hangingPunct="1"/>
            <a:r>
              <a:rPr lang="pt-BR" sz="3600" b="1" dirty="0" smtClean="0">
                <a:solidFill>
                  <a:srgbClr val="FFFF00"/>
                </a:solidFill>
              </a:rPr>
              <a:t>Compartimentos  ambientais </a:t>
            </a:r>
          </a:p>
        </p:txBody>
      </p:sp>
      <p:sp>
        <p:nvSpPr>
          <p:cNvPr id="122883" name="Oval 3"/>
          <p:cNvSpPr>
            <a:spLocks noChangeArrowheads="1"/>
          </p:cNvSpPr>
          <p:nvPr/>
        </p:nvSpPr>
        <p:spPr bwMode="auto">
          <a:xfrm>
            <a:off x="785786" y="2205038"/>
            <a:ext cx="4062415" cy="2819400"/>
          </a:xfrm>
          <a:prstGeom prst="ellipse">
            <a:avLst/>
          </a:prstGeom>
          <a:solidFill>
            <a:schemeClr val="accent6">
              <a:lumMod val="75000"/>
              <a:alpha val="75000"/>
            </a:schemeClr>
          </a:solidFill>
          <a:ln w="38100">
            <a:solidFill>
              <a:schemeClr val="bg1"/>
            </a:solidFill>
            <a:round/>
            <a:headEnd/>
            <a:tailEnd/>
          </a:ln>
        </p:spPr>
        <p:txBody>
          <a:bodyPr wrap="none" anchor="ctr"/>
          <a:lstStyle/>
          <a:p>
            <a:endParaRPr lang="pt-BR"/>
          </a:p>
        </p:txBody>
      </p:sp>
      <p:sp>
        <p:nvSpPr>
          <p:cNvPr id="122884" name="Oval 4"/>
          <p:cNvSpPr>
            <a:spLocks noChangeArrowheads="1"/>
          </p:cNvSpPr>
          <p:nvPr/>
        </p:nvSpPr>
        <p:spPr bwMode="auto">
          <a:xfrm>
            <a:off x="4357686" y="2133600"/>
            <a:ext cx="4071966" cy="2819400"/>
          </a:xfrm>
          <a:prstGeom prst="ellipse">
            <a:avLst/>
          </a:prstGeom>
          <a:solidFill>
            <a:schemeClr val="accent2">
              <a:lumMod val="75000"/>
              <a:alpha val="38000"/>
            </a:schemeClr>
          </a:solidFill>
          <a:ln w="38100">
            <a:solidFill>
              <a:schemeClr val="bg1"/>
            </a:solidFill>
            <a:round/>
            <a:headEnd/>
            <a:tailEnd/>
          </a:ln>
        </p:spPr>
        <p:txBody>
          <a:bodyPr wrap="none" anchor="ctr"/>
          <a:lstStyle/>
          <a:p>
            <a:endParaRPr lang="pt-BR"/>
          </a:p>
        </p:txBody>
      </p:sp>
      <p:sp>
        <p:nvSpPr>
          <p:cNvPr id="122886" name="Text Box 6"/>
          <p:cNvSpPr txBox="1">
            <a:spLocks noChangeArrowheads="1"/>
          </p:cNvSpPr>
          <p:nvPr/>
        </p:nvSpPr>
        <p:spPr bwMode="auto">
          <a:xfrm>
            <a:off x="3643306" y="5257800"/>
            <a:ext cx="2274888" cy="830997"/>
          </a:xfrm>
          <a:prstGeom prst="rect">
            <a:avLst/>
          </a:prstGeom>
          <a:noFill/>
          <a:ln w="9525">
            <a:noFill/>
            <a:miter lim="800000"/>
            <a:headEnd/>
            <a:tailEnd/>
          </a:ln>
        </p:spPr>
        <p:txBody>
          <a:bodyPr>
            <a:spAutoFit/>
          </a:bodyPr>
          <a:lstStyle/>
          <a:p>
            <a:pPr algn="ctr">
              <a:spcBef>
                <a:spcPct val="50000"/>
              </a:spcBef>
            </a:pPr>
            <a:r>
              <a:rPr lang="pt-BR" sz="2400" b="1" dirty="0">
                <a:solidFill>
                  <a:schemeClr val="bg1"/>
                </a:solidFill>
                <a:latin typeface="Times New Roman" pitchFamily="18" charset="0"/>
              </a:rPr>
              <a:t>Meio </a:t>
            </a:r>
            <a:r>
              <a:rPr lang="pt-BR" sz="2400" b="1" dirty="0" smtClean="0">
                <a:solidFill>
                  <a:schemeClr val="bg1"/>
                </a:solidFill>
                <a:latin typeface="Times New Roman" pitchFamily="18" charset="0"/>
              </a:rPr>
              <a:t>ambiente ou biosfera</a:t>
            </a:r>
            <a:r>
              <a:rPr lang="en-US" sz="2400" dirty="0" smtClean="0">
                <a:solidFill>
                  <a:schemeClr val="bg1"/>
                </a:solidFill>
                <a:latin typeface="Times New Roman" pitchFamily="18" charset="0"/>
              </a:rPr>
              <a:t> </a:t>
            </a:r>
            <a:endParaRPr lang="pt-BR" sz="2400" b="1" dirty="0">
              <a:solidFill>
                <a:schemeClr val="bg1"/>
              </a:solidFill>
              <a:latin typeface="Times New Roman" pitchFamily="18" charset="0"/>
            </a:endParaRPr>
          </a:p>
        </p:txBody>
      </p:sp>
      <p:sp>
        <p:nvSpPr>
          <p:cNvPr id="122887" name="Rectangle 7"/>
          <p:cNvSpPr>
            <a:spLocks noChangeArrowheads="1"/>
          </p:cNvSpPr>
          <p:nvPr/>
        </p:nvSpPr>
        <p:spPr bwMode="auto">
          <a:xfrm>
            <a:off x="4929190" y="3186114"/>
            <a:ext cx="3148013" cy="457200"/>
          </a:xfrm>
          <a:prstGeom prst="rect">
            <a:avLst/>
          </a:prstGeom>
          <a:noFill/>
          <a:ln w="9525">
            <a:noFill/>
            <a:miter lim="800000"/>
            <a:headEnd/>
            <a:tailEnd/>
          </a:ln>
        </p:spPr>
        <p:txBody>
          <a:bodyPr wrap="none">
            <a:spAutoFit/>
          </a:bodyPr>
          <a:lstStyle/>
          <a:p>
            <a:pPr algn="ctr"/>
            <a:r>
              <a:rPr lang="pt-BR" sz="2400" b="1" dirty="0">
                <a:solidFill>
                  <a:schemeClr val="bg1"/>
                </a:solidFill>
                <a:latin typeface="Times New Roman" pitchFamily="18" charset="0"/>
              </a:rPr>
              <a:t>Ambientes de trabalho</a:t>
            </a:r>
          </a:p>
        </p:txBody>
      </p:sp>
      <p:sp>
        <p:nvSpPr>
          <p:cNvPr id="122888" name="Rectangle 8"/>
          <p:cNvSpPr>
            <a:spLocks noChangeArrowheads="1"/>
          </p:cNvSpPr>
          <p:nvPr/>
        </p:nvSpPr>
        <p:spPr bwMode="auto">
          <a:xfrm>
            <a:off x="1142976" y="3000372"/>
            <a:ext cx="3177472" cy="830997"/>
          </a:xfrm>
          <a:prstGeom prst="rect">
            <a:avLst/>
          </a:prstGeom>
          <a:noFill/>
          <a:ln w="9525">
            <a:noFill/>
            <a:miter lim="800000"/>
            <a:headEnd/>
            <a:tailEnd/>
          </a:ln>
        </p:spPr>
        <p:txBody>
          <a:bodyPr wrap="none">
            <a:spAutoFit/>
          </a:bodyPr>
          <a:lstStyle/>
          <a:p>
            <a:pPr algn="ctr"/>
            <a:r>
              <a:rPr lang="pt-BR" sz="2400" b="1" dirty="0">
                <a:solidFill>
                  <a:schemeClr val="bg1"/>
                </a:solidFill>
                <a:latin typeface="Times New Roman" pitchFamily="18" charset="0"/>
              </a:rPr>
              <a:t>Ambientes </a:t>
            </a:r>
            <a:r>
              <a:rPr lang="pt-BR" sz="2400" b="1" dirty="0" smtClean="0">
                <a:solidFill>
                  <a:schemeClr val="bg1"/>
                </a:solidFill>
                <a:latin typeface="Times New Roman" pitchFamily="18" charset="0"/>
              </a:rPr>
              <a:t>domésticos </a:t>
            </a:r>
          </a:p>
          <a:p>
            <a:pPr algn="ctr"/>
            <a:r>
              <a:rPr lang="pt-BR" sz="2400" b="1" dirty="0" smtClean="0">
                <a:solidFill>
                  <a:schemeClr val="bg1"/>
                </a:solidFill>
                <a:latin typeface="Times New Roman" pitchFamily="18" charset="0"/>
              </a:rPr>
              <a:t>ou de uso público</a:t>
            </a:r>
            <a:endParaRPr lang="pt-BR" sz="2400" b="1" dirty="0">
              <a:solidFill>
                <a:schemeClr val="bg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fogão eficiente.jpg"/>
          <p:cNvPicPr>
            <a:picLocks noGrp="1" noChangeAspect="1"/>
          </p:cNvPicPr>
          <p:nvPr>
            <p:ph idx="1"/>
          </p:nvPr>
        </p:nvPicPr>
        <p:blipFill>
          <a:blip r:embed="rId3" cstate="print"/>
          <a:stretch>
            <a:fillRect/>
          </a:stretch>
        </p:blipFill>
        <p:spPr>
          <a:xfrm>
            <a:off x="611560" y="764704"/>
            <a:ext cx="7814102" cy="5731652"/>
          </a:xfrm>
        </p:spPr>
      </p:pic>
      <p:sp>
        <p:nvSpPr>
          <p:cNvPr id="3" name="Título 2"/>
          <p:cNvSpPr>
            <a:spLocks noGrp="1"/>
          </p:cNvSpPr>
          <p:nvPr>
            <p:ph type="title"/>
          </p:nvPr>
        </p:nvSpPr>
        <p:spPr>
          <a:xfrm>
            <a:off x="457200" y="260648"/>
            <a:ext cx="8229600" cy="432048"/>
          </a:xfrm>
        </p:spPr>
        <p:txBody>
          <a:bodyPr>
            <a:normAutofit fontScale="90000"/>
          </a:bodyPr>
          <a:lstStyle/>
          <a:p>
            <a:pPr algn="ctr"/>
            <a:r>
              <a:rPr lang="pt-BR" dirty="0" smtClean="0">
                <a:solidFill>
                  <a:srgbClr val="FFFF00"/>
                </a:solidFill>
                <a:latin typeface="Arial" pitchFamily="34" charset="0"/>
                <a:cs typeface="Arial" pitchFamily="34" charset="0"/>
              </a:rPr>
              <a:t>Queima de biomassa - soluções</a:t>
            </a:r>
            <a:endParaRPr lang="pt-BR"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457200" y="908720"/>
            <a:ext cx="8229600" cy="4572000"/>
          </a:xfrm>
          <a:noFill/>
          <a:ln/>
        </p:spPr>
        <p:txBody>
          <a:bodyPr lIns="90488" tIns="44450" rIns="90488" bIns="44450">
            <a:noAutofit/>
          </a:bodyPr>
          <a:lstStyle/>
          <a:p>
            <a:pPr defTabSz="762000">
              <a:buFont typeface="Wingdings" pitchFamily="2" charset="2"/>
              <a:buChar char="§"/>
            </a:pPr>
            <a:r>
              <a:rPr lang="pt-BR" sz="2800" dirty="0"/>
              <a:t>Doença coronariana  (25%)</a:t>
            </a:r>
          </a:p>
          <a:p>
            <a:pPr marL="297180" lvl="1" indent="0" defTabSz="762000">
              <a:buNone/>
            </a:pPr>
            <a:r>
              <a:rPr lang="pt-BR" sz="2800" dirty="0">
                <a:solidFill>
                  <a:schemeClr val="bg1"/>
                </a:solidFill>
              </a:rPr>
              <a:t>	</a:t>
            </a:r>
            <a:r>
              <a:rPr lang="pt-BR" sz="2800" dirty="0" smtClean="0">
                <a:solidFill>
                  <a:schemeClr val="bg1"/>
                </a:solidFill>
              </a:rPr>
              <a:t>Angina </a:t>
            </a:r>
            <a:r>
              <a:rPr lang="pt-BR" sz="2800" dirty="0">
                <a:solidFill>
                  <a:schemeClr val="bg1"/>
                </a:solidFill>
              </a:rPr>
              <a:t>e infarto</a:t>
            </a:r>
          </a:p>
          <a:p>
            <a:pPr defTabSz="762000">
              <a:spcBef>
                <a:spcPct val="80000"/>
              </a:spcBef>
              <a:buFont typeface="Wingdings" pitchFamily="2" charset="2"/>
              <a:buChar char="§"/>
            </a:pPr>
            <a:r>
              <a:rPr lang="pt-BR" sz="2800" dirty="0" err="1"/>
              <a:t>D.P.O.C.</a:t>
            </a:r>
            <a:r>
              <a:rPr lang="pt-BR" sz="2800" dirty="0"/>
              <a:t>  (85%)</a:t>
            </a:r>
          </a:p>
          <a:p>
            <a:pPr marL="297180" lvl="1" indent="0" defTabSz="762000">
              <a:buNone/>
            </a:pPr>
            <a:r>
              <a:rPr lang="pt-BR" sz="2800" dirty="0" smtClean="0">
                <a:solidFill>
                  <a:schemeClr val="bg1"/>
                </a:solidFill>
              </a:rPr>
              <a:t>	Bronquite </a:t>
            </a:r>
            <a:r>
              <a:rPr lang="pt-BR" sz="2800" dirty="0">
                <a:solidFill>
                  <a:schemeClr val="bg1"/>
                </a:solidFill>
              </a:rPr>
              <a:t>e enfisema</a:t>
            </a:r>
          </a:p>
          <a:p>
            <a:pPr defTabSz="762000">
              <a:spcBef>
                <a:spcPct val="80000"/>
              </a:spcBef>
              <a:buFont typeface="Wingdings" pitchFamily="2" charset="2"/>
              <a:buChar char="§"/>
            </a:pPr>
            <a:r>
              <a:rPr lang="pt-BR" sz="2800" dirty="0"/>
              <a:t>Câncer  (30%)</a:t>
            </a:r>
          </a:p>
          <a:p>
            <a:pPr marL="297180" lvl="1" indent="0" defTabSz="762000">
              <a:buNone/>
            </a:pPr>
            <a:r>
              <a:rPr lang="pt-BR" sz="2800" dirty="0" smtClean="0">
                <a:solidFill>
                  <a:schemeClr val="bg1"/>
                </a:solidFill>
              </a:rPr>
              <a:t>	Pulmão</a:t>
            </a:r>
            <a:r>
              <a:rPr lang="pt-BR" sz="2800" dirty="0">
                <a:solidFill>
                  <a:schemeClr val="bg1"/>
                </a:solidFill>
              </a:rPr>
              <a:t>, boca, laringe, faringe, esôfago, </a:t>
            </a:r>
            <a:r>
              <a:rPr lang="pt-BR" sz="2800" dirty="0" smtClean="0">
                <a:solidFill>
                  <a:schemeClr val="bg1"/>
                </a:solidFill>
              </a:rPr>
              <a:t>	pâncreas</a:t>
            </a:r>
            <a:r>
              <a:rPr lang="pt-BR" sz="2800" dirty="0">
                <a:solidFill>
                  <a:schemeClr val="bg1"/>
                </a:solidFill>
              </a:rPr>
              <a:t>, rim, bexiga, colo de útero, estômago e </a:t>
            </a:r>
            <a:r>
              <a:rPr lang="pt-BR" sz="2800" dirty="0" smtClean="0">
                <a:solidFill>
                  <a:schemeClr val="bg1"/>
                </a:solidFill>
              </a:rPr>
              <a:t>	fígado</a:t>
            </a:r>
            <a:endParaRPr lang="pt-BR" sz="2800" dirty="0">
              <a:solidFill>
                <a:schemeClr val="bg1"/>
              </a:solidFill>
            </a:endParaRPr>
          </a:p>
          <a:p>
            <a:pPr defTabSz="762000">
              <a:spcBef>
                <a:spcPct val="80000"/>
              </a:spcBef>
              <a:buFont typeface="Wingdings" pitchFamily="2" charset="2"/>
              <a:buChar char="§"/>
            </a:pPr>
            <a:r>
              <a:rPr lang="pt-BR" sz="2800" dirty="0"/>
              <a:t>Doença cerebrovascular  (25%)</a:t>
            </a:r>
          </a:p>
          <a:p>
            <a:pPr marL="297180" lvl="1" indent="0" defTabSz="762000">
              <a:buNone/>
            </a:pPr>
            <a:r>
              <a:rPr lang="pt-BR" sz="2800" dirty="0">
                <a:solidFill>
                  <a:schemeClr val="bg1"/>
                </a:solidFill>
              </a:rPr>
              <a:t>Derrame cerebral</a:t>
            </a:r>
          </a:p>
        </p:txBody>
      </p:sp>
      <p:sp>
        <p:nvSpPr>
          <p:cNvPr id="2" name="Título 1"/>
          <p:cNvSpPr>
            <a:spLocks noGrp="1"/>
          </p:cNvSpPr>
          <p:nvPr>
            <p:ph type="title"/>
          </p:nvPr>
        </p:nvSpPr>
        <p:spPr>
          <a:xfrm>
            <a:off x="457200" y="152400"/>
            <a:ext cx="8229600" cy="607219"/>
          </a:xfrm>
        </p:spPr>
        <p:txBody>
          <a:bodyPr>
            <a:normAutofit fontScale="90000"/>
          </a:bodyPr>
          <a:lstStyle/>
          <a:p>
            <a:pPr algn="ctr"/>
            <a:r>
              <a:rPr lang="pt-BR" dirty="0" smtClean="0">
                <a:solidFill>
                  <a:schemeClr val="accent3">
                    <a:lumMod val="60000"/>
                    <a:lumOff val="40000"/>
                  </a:schemeClr>
                </a:solidFill>
              </a:rPr>
              <a:t>Doenças associadas ao tabagismo</a:t>
            </a:r>
            <a:endParaRPr lang="pt-BR" dirty="0">
              <a:solidFill>
                <a:schemeClr val="accent3">
                  <a:lumMod val="60000"/>
                  <a:lumOff val="40000"/>
                </a:schemeClr>
              </a:solidFill>
            </a:endParaRPr>
          </a:p>
        </p:txBody>
      </p:sp>
      <p:pic>
        <p:nvPicPr>
          <p:cNvPr id="17411" name="Picture 3"/>
          <p:cNvPicPr>
            <a:picLocks noChangeArrowheads="1"/>
          </p:cNvPicPr>
          <p:nvPr/>
        </p:nvPicPr>
        <p:blipFill>
          <a:blip r:embed="rId3" cstate="print"/>
          <a:srcRect/>
          <a:stretch>
            <a:fillRect/>
          </a:stretch>
        </p:blipFill>
        <p:spPr bwMode="auto">
          <a:xfrm>
            <a:off x="8277225" y="561975"/>
            <a:ext cx="263525" cy="395288"/>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econhand smoke.jpg"/>
          <p:cNvPicPr>
            <a:picLocks noGrp="1" noChangeAspect="1"/>
          </p:cNvPicPr>
          <p:nvPr>
            <p:ph idx="1"/>
          </p:nvPr>
        </p:nvPicPr>
        <p:blipFill>
          <a:blip r:embed="rId2" cstate="print"/>
          <a:stretch>
            <a:fillRect/>
          </a:stretch>
        </p:blipFill>
        <p:spPr>
          <a:xfrm>
            <a:off x="1071538" y="1071546"/>
            <a:ext cx="7143800" cy="5151779"/>
          </a:xfrm>
        </p:spPr>
      </p:pic>
      <p:sp>
        <p:nvSpPr>
          <p:cNvPr id="3" name="Título 2"/>
          <p:cNvSpPr>
            <a:spLocks noGrp="1"/>
          </p:cNvSpPr>
          <p:nvPr>
            <p:ph type="title"/>
          </p:nvPr>
        </p:nvSpPr>
        <p:spPr>
          <a:xfrm>
            <a:off x="457200" y="152400"/>
            <a:ext cx="8229600" cy="919146"/>
          </a:xfrm>
        </p:spPr>
        <p:txBody>
          <a:bodyPr>
            <a:normAutofit/>
          </a:bodyPr>
          <a:lstStyle/>
          <a:p>
            <a:pPr algn="ctr"/>
            <a:r>
              <a:rPr lang="pt-BR" b="1" dirty="0" smtClean="0">
                <a:solidFill>
                  <a:schemeClr val="accent3">
                    <a:lumMod val="60000"/>
                    <a:lumOff val="40000"/>
                  </a:schemeClr>
                </a:solidFill>
              </a:rPr>
              <a:t>Tabagismo passivo</a:t>
            </a:r>
            <a:endParaRPr lang="pt-BR"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rrowheads="1"/>
          </p:cNvPicPr>
          <p:nvPr/>
        </p:nvPicPr>
        <p:blipFill>
          <a:blip r:embed="rId2" cstate="print"/>
          <a:srcRect/>
          <a:stretch>
            <a:fillRect/>
          </a:stretch>
        </p:blipFill>
        <p:spPr bwMode="auto">
          <a:xfrm>
            <a:off x="0" y="4652963"/>
            <a:ext cx="7281863" cy="2192337"/>
          </a:xfrm>
          <a:prstGeom prst="rect">
            <a:avLst/>
          </a:prstGeom>
          <a:noFill/>
          <a:ln w="12700">
            <a:noFill/>
            <a:miter lim="800000"/>
            <a:headEnd/>
            <a:tailEnd/>
          </a:ln>
          <a:effectLst>
            <a:outerShdw dist="107763" dir="18900000" algn="ctr" rotWithShape="0">
              <a:schemeClr val="bg1"/>
            </a:outerShdw>
          </a:effectLst>
        </p:spPr>
      </p:pic>
      <p:sp>
        <p:nvSpPr>
          <p:cNvPr id="140291" name="Rectangle 3"/>
          <p:cNvSpPr>
            <a:spLocks noChangeArrowheads="1"/>
          </p:cNvSpPr>
          <p:nvPr/>
        </p:nvSpPr>
        <p:spPr bwMode="auto">
          <a:xfrm rot="16200000">
            <a:off x="-1061243" y="2366169"/>
            <a:ext cx="4108450" cy="217487"/>
          </a:xfrm>
          <a:prstGeom prst="rect">
            <a:avLst/>
          </a:prstGeom>
          <a:noFill/>
          <a:ln w="12700">
            <a:noFill/>
            <a:miter lim="800000"/>
            <a:headEnd/>
            <a:tailEnd/>
          </a:ln>
          <a:effectLst/>
        </p:spPr>
        <p:txBody>
          <a:bodyPr lIns="90488" tIns="44450" rIns="90488" bIns="44450" anchor="ctr"/>
          <a:lstStyle/>
          <a:p>
            <a:pPr algn="ctr" defTabSz="762000" eaLnBrk="0" hangingPunct="0"/>
            <a:r>
              <a:rPr lang="pt-BR" sz="1600" b="1">
                <a:solidFill>
                  <a:srgbClr val="FFFFFF"/>
                </a:solidFill>
                <a:latin typeface="Swis721 BT" pitchFamily="34" charset="0"/>
              </a:rPr>
              <a:t>Infecções respiratórias (%)</a:t>
            </a:r>
          </a:p>
        </p:txBody>
      </p:sp>
      <p:sp>
        <p:nvSpPr>
          <p:cNvPr id="140292" name="Rectangle 4"/>
          <p:cNvSpPr>
            <a:spLocks noChangeArrowheads="1"/>
          </p:cNvSpPr>
          <p:nvPr/>
        </p:nvSpPr>
        <p:spPr bwMode="auto">
          <a:xfrm>
            <a:off x="1789113" y="4265613"/>
            <a:ext cx="1090612" cy="454025"/>
          </a:xfrm>
          <a:prstGeom prst="rect">
            <a:avLst/>
          </a:prstGeom>
          <a:noFill/>
          <a:ln w="12700">
            <a:noFill/>
            <a:miter lim="800000"/>
            <a:headEnd/>
            <a:tailEnd/>
          </a:ln>
          <a:effectLst/>
        </p:spPr>
        <p:txBody>
          <a:bodyPr lIns="90488" tIns="44450" rIns="90488" bIns="44450" anchor="ctr"/>
          <a:lstStyle/>
          <a:p>
            <a:pPr algn="ctr" defTabSz="762000" eaLnBrk="0" hangingPunct="0"/>
            <a:r>
              <a:rPr lang="pt-BR" sz="1600" b="1">
                <a:solidFill>
                  <a:srgbClr val="FFFFFF"/>
                </a:solidFill>
                <a:latin typeface="Swis721 BT" pitchFamily="34" charset="0"/>
              </a:rPr>
              <a:t>Sem fumantes</a:t>
            </a:r>
          </a:p>
        </p:txBody>
      </p:sp>
      <p:sp>
        <p:nvSpPr>
          <p:cNvPr id="140293" name="Rectangle 5"/>
          <p:cNvSpPr>
            <a:spLocks noChangeArrowheads="1"/>
          </p:cNvSpPr>
          <p:nvPr/>
        </p:nvSpPr>
        <p:spPr bwMode="auto">
          <a:xfrm>
            <a:off x="3000375" y="4238625"/>
            <a:ext cx="1184275" cy="495300"/>
          </a:xfrm>
          <a:prstGeom prst="rect">
            <a:avLst/>
          </a:prstGeom>
          <a:noFill/>
          <a:ln w="12700">
            <a:noFill/>
            <a:miter lim="800000"/>
            <a:headEnd/>
            <a:tailEnd/>
          </a:ln>
          <a:effectLst/>
        </p:spPr>
        <p:txBody>
          <a:bodyPr lIns="90488" tIns="44450" rIns="90488" bIns="44450" anchor="ctr"/>
          <a:lstStyle/>
          <a:p>
            <a:pPr algn="ctr" defTabSz="762000" eaLnBrk="0" hangingPunct="0"/>
            <a:r>
              <a:rPr lang="pt-BR" sz="1600" b="1">
                <a:solidFill>
                  <a:srgbClr val="FFFFFF"/>
                </a:solidFill>
                <a:latin typeface="Swis721 BT" pitchFamily="34" charset="0"/>
              </a:rPr>
              <a:t>Com 1 fumante</a:t>
            </a:r>
          </a:p>
        </p:txBody>
      </p:sp>
      <p:sp>
        <p:nvSpPr>
          <p:cNvPr id="140294" name="Rectangle 6"/>
          <p:cNvSpPr>
            <a:spLocks noChangeArrowheads="1"/>
          </p:cNvSpPr>
          <p:nvPr/>
        </p:nvSpPr>
        <p:spPr bwMode="auto">
          <a:xfrm>
            <a:off x="4146550" y="4238625"/>
            <a:ext cx="1296988" cy="492125"/>
          </a:xfrm>
          <a:prstGeom prst="rect">
            <a:avLst/>
          </a:prstGeom>
          <a:noFill/>
          <a:ln w="12700">
            <a:noFill/>
            <a:miter lim="800000"/>
            <a:headEnd/>
            <a:tailEnd/>
          </a:ln>
          <a:effectLst/>
        </p:spPr>
        <p:txBody>
          <a:bodyPr lIns="90488" tIns="44450" rIns="90488" bIns="44450" anchor="ctr"/>
          <a:lstStyle/>
          <a:p>
            <a:pPr algn="ctr" defTabSz="762000" eaLnBrk="0" hangingPunct="0"/>
            <a:r>
              <a:rPr lang="pt-BR" sz="1600" b="1">
                <a:solidFill>
                  <a:srgbClr val="FFFFFF"/>
                </a:solidFill>
                <a:latin typeface="Swis721 BT" pitchFamily="34" charset="0"/>
              </a:rPr>
              <a:t>Com 2 fumantes</a:t>
            </a:r>
          </a:p>
        </p:txBody>
      </p:sp>
      <p:sp>
        <p:nvSpPr>
          <p:cNvPr id="140295" name="Rectangle 7"/>
          <p:cNvSpPr>
            <a:spLocks noChangeArrowheads="1"/>
          </p:cNvSpPr>
          <p:nvPr/>
        </p:nvSpPr>
        <p:spPr bwMode="auto">
          <a:xfrm>
            <a:off x="5491163" y="4238625"/>
            <a:ext cx="1296987" cy="492125"/>
          </a:xfrm>
          <a:prstGeom prst="rect">
            <a:avLst/>
          </a:prstGeom>
          <a:noFill/>
          <a:ln w="12700">
            <a:noFill/>
            <a:miter lim="800000"/>
            <a:headEnd/>
            <a:tailEnd/>
          </a:ln>
          <a:effectLst/>
        </p:spPr>
        <p:txBody>
          <a:bodyPr lIns="90488" tIns="44450" rIns="90488" bIns="44450" anchor="ctr"/>
          <a:lstStyle/>
          <a:p>
            <a:pPr algn="ctr" defTabSz="762000" eaLnBrk="0" hangingPunct="0"/>
            <a:r>
              <a:rPr lang="pt-BR" sz="1600" b="1">
                <a:solidFill>
                  <a:srgbClr val="FFFFFF"/>
                </a:solidFill>
                <a:latin typeface="Swis721 BT" pitchFamily="34" charset="0"/>
              </a:rPr>
              <a:t>Com mais de 2 fumantes</a:t>
            </a:r>
          </a:p>
        </p:txBody>
      </p:sp>
      <p:pic>
        <p:nvPicPr>
          <p:cNvPr id="140296" name="Picture 8"/>
          <p:cNvPicPr>
            <a:picLocks noChangeArrowheads="1"/>
          </p:cNvPicPr>
          <p:nvPr/>
        </p:nvPicPr>
        <p:blipFill>
          <a:blip r:embed="rId3" cstate="print"/>
          <a:srcRect/>
          <a:stretch>
            <a:fillRect/>
          </a:stretch>
        </p:blipFill>
        <p:spPr bwMode="auto">
          <a:xfrm>
            <a:off x="6659563" y="4005263"/>
            <a:ext cx="2052637" cy="2598737"/>
          </a:xfrm>
          <a:prstGeom prst="rect">
            <a:avLst/>
          </a:prstGeom>
          <a:noFill/>
          <a:ln w="12700">
            <a:noFill/>
            <a:miter lim="800000"/>
            <a:headEnd/>
            <a:tailEnd/>
          </a:ln>
          <a:effectLst/>
        </p:spPr>
      </p:pic>
      <p:sp>
        <p:nvSpPr>
          <p:cNvPr id="140297" name="Rectangle 9"/>
          <p:cNvSpPr>
            <a:spLocks noChangeArrowheads="1"/>
          </p:cNvSpPr>
          <p:nvPr/>
        </p:nvSpPr>
        <p:spPr bwMode="auto">
          <a:xfrm>
            <a:off x="3276600" y="692150"/>
            <a:ext cx="1943100" cy="288925"/>
          </a:xfrm>
          <a:prstGeom prst="rect">
            <a:avLst/>
          </a:prstGeom>
          <a:noFill/>
          <a:ln w="12700">
            <a:noFill/>
            <a:miter lim="800000"/>
            <a:headEnd/>
            <a:tailEnd/>
          </a:ln>
          <a:effectLst/>
        </p:spPr>
        <p:txBody>
          <a:bodyPr lIns="90488" tIns="44450" rIns="90488" bIns="44450" anchor="ctr"/>
          <a:lstStyle/>
          <a:p>
            <a:pPr defTabSz="762000" eaLnBrk="0" hangingPunct="0">
              <a:lnSpc>
                <a:spcPct val="125000"/>
              </a:lnSpc>
            </a:pPr>
            <a:r>
              <a:rPr lang="pt-BR" sz="2800" b="1">
                <a:solidFill>
                  <a:srgbClr val="FFFFFF"/>
                </a:solidFill>
              </a:rPr>
              <a:t>Domicílio</a:t>
            </a:r>
          </a:p>
        </p:txBody>
      </p:sp>
      <p:pic>
        <p:nvPicPr>
          <p:cNvPr id="140298" name="Picture 10"/>
          <p:cNvPicPr>
            <a:picLocks noChangeArrowheads="1"/>
          </p:cNvPicPr>
          <p:nvPr/>
        </p:nvPicPr>
        <p:blipFill>
          <a:blip r:embed="rId4" cstate="print"/>
          <a:srcRect/>
          <a:stretch>
            <a:fillRect/>
          </a:stretch>
        </p:blipFill>
        <p:spPr bwMode="auto">
          <a:xfrm>
            <a:off x="8264525" y="476250"/>
            <a:ext cx="263525" cy="395288"/>
          </a:xfrm>
          <a:prstGeom prst="rect">
            <a:avLst/>
          </a:prstGeom>
          <a:noFill/>
          <a:ln w="12700">
            <a:noFill/>
            <a:miter lim="800000"/>
            <a:headEnd/>
            <a:tailEnd/>
          </a:ln>
          <a:effectLst/>
        </p:spPr>
      </p:pic>
      <p:pic>
        <p:nvPicPr>
          <p:cNvPr id="140299" name="Picture 11"/>
          <p:cNvPicPr>
            <a:picLocks noChangeArrowheads="1"/>
          </p:cNvPicPr>
          <p:nvPr/>
        </p:nvPicPr>
        <p:blipFill>
          <a:blip r:embed="rId5" cstate="print"/>
          <a:srcRect/>
          <a:stretch>
            <a:fillRect/>
          </a:stretch>
        </p:blipFill>
        <p:spPr bwMode="auto">
          <a:xfrm>
            <a:off x="515938" y="5483225"/>
            <a:ext cx="5930900" cy="1119188"/>
          </a:xfrm>
          <a:prstGeom prst="rect">
            <a:avLst/>
          </a:prstGeom>
          <a:noFill/>
          <a:ln w="12700">
            <a:noFill/>
            <a:miter lim="800000"/>
            <a:headEnd/>
            <a:tailEnd/>
          </a:ln>
          <a:effectLst/>
        </p:spPr>
      </p:pic>
      <p:sp>
        <p:nvSpPr>
          <p:cNvPr id="140300" name="Freeform 12"/>
          <p:cNvSpPr>
            <a:spLocks/>
          </p:cNvSpPr>
          <p:nvPr/>
        </p:nvSpPr>
        <p:spPr bwMode="auto">
          <a:xfrm>
            <a:off x="1747838" y="3906838"/>
            <a:ext cx="5032375" cy="88900"/>
          </a:xfrm>
          <a:custGeom>
            <a:avLst/>
            <a:gdLst/>
            <a:ahLst/>
            <a:cxnLst>
              <a:cxn ang="0">
                <a:pos x="3565" y="0"/>
              </a:cxn>
              <a:cxn ang="0">
                <a:pos x="3481" y="55"/>
              </a:cxn>
              <a:cxn ang="0">
                <a:pos x="0" y="55"/>
              </a:cxn>
              <a:cxn ang="0">
                <a:pos x="85" y="0"/>
              </a:cxn>
              <a:cxn ang="0">
                <a:pos x="3565" y="0"/>
              </a:cxn>
            </a:cxnLst>
            <a:rect l="0" t="0" r="r" b="b"/>
            <a:pathLst>
              <a:path w="3566" h="56">
                <a:moveTo>
                  <a:pt x="3565" y="0"/>
                </a:moveTo>
                <a:lnTo>
                  <a:pt x="3481" y="55"/>
                </a:lnTo>
                <a:lnTo>
                  <a:pt x="0" y="55"/>
                </a:lnTo>
                <a:lnTo>
                  <a:pt x="85" y="0"/>
                </a:lnTo>
                <a:lnTo>
                  <a:pt x="3565" y="0"/>
                </a:lnTo>
              </a:path>
            </a:pathLst>
          </a:custGeom>
          <a:noFill/>
          <a:ln w="12700" cap="rnd" cmpd="sng">
            <a:noFill/>
            <a:prstDash val="solid"/>
            <a:round/>
            <a:headEnd type="none" w="med" len="med"/>
            <a:tailEnd type="none" w="med" len="med"/>
          </a:ln>
          <a:effectLst/>
        </p:spPr>
        <p:txBody>
          <a:bodyPr/>
          <a:lstStyle/>
          <a:p>
            <a:endParaRPr lang="pt-BR"/>
          </a:p>
        </p:txBody>
      </p:sp>
      <p:sp>
        <p:nvSpPr>
          <p:cNvPr id="140301" name="Freeform 13"/>
          <p:cNvSpPr>
            <a:spLocks/>
          </p:cNvSpPr>
          <p:nvPr/>
        </p:nvSpPr>
        <p:spPr bwMode="auto">
          <a:xfrm>
            <a:off x="1747838" y="596900"/>
            <a:ext cx="112712" cy="3398838"/>
          </a:xfrm>
          <a:custGeom>
            <a:avLst/>
            <a:gdLst/>
            <a:ahLst/>
            <a:cxnLst>
              <a:cxn ang="0">
                <a:pos x="0" y="2140"/>
              </a:cxn>
              <a:cxn ang="0">
                <a:pos x="0" y="61"/>
              </a:cxn>
              <a:cxn ang="0">
                <a:pos x="79" y="0"/>
              </a:cxn>
              <a:cxn ang="0">
                <a:pos x="79" y="2079"/>
              </a:cxn>
              <a:cxn ang="0">
                <a:pos x="0" y="2140"/>
              </a:cxn>
            </a:cxnLst>
            <a:rect l="0" t="0" r="r" b="b"/>
            <a:pathLst>
              <a:path w="80" h="2141">
                <a:moveTo>
                  <a:pt x="0" y="2140"/>
                </a:moveTo>
                <a:lnTo>
                  <a:pt x="0" y="61"/>
                </a:lnTo>
                <a:lnTo>
                  <a:pt x="79" y="0"/>
                </a:lnTo>
                <a:lnTo>
                  <a:pt x="79" y="2079"/>
                </a:lnTo>
                <a:lnTo>
                  <a:pt x="0" y="2140"/>
                </a:lnTo>
              </a:path>
            </a:pathLst>
          </a:custGeom>
          <a:noFill/>
          <a:ln w="12700" cap="rnd" cmpd="sng">
            <a:noFill/>
            <a:prstDash val="solid"/>
            <a:round/>
            <a:headEnd type="none" w="med" len="med"/>
            <a:tailEnd type="none" w="med" len="med"/>
          </a:ln>
          <a:effectLst/>
        </p:spPr>
        <p:txBody>
          <a:bodyPr/>
          <a:lstStyle/>
          <a:p>
            <a:endParaRPr lang="pt-BR"/>
          </a:p>
        </p:txBody>
      </p:sp>
      <p:sp>
        <p:nvSpPr>
          <p:cNvPr id="140302" name="Freeform 14"/>
          <p:cNvSpPr>
            <a:spLocks/>
          </p:cNvSpPr>
          <p:nvPr/>
        </p:nvSpPr>
        <p:spPr bwMode="auto">
          <a:xfrm>
            <a:off x="1868488" y="596900"/>
            <a:ext cx="4911725" cy="3302000"/>
          </a:xfrm>
          <a:custGeom>
            <a:avLst/>
            <a:gdLst/>
            <a:ahLst/>
            <a:cxnLst>
              <a:cxn ang="0">
                <a:pos x="0" y="2079"/>
              </a:cxn>
              <a:cxn ang="0">
                <a:pos x="0" y="0"/>
              </a:cxn>
              <a:cxn ang="0">
                <a:pos x="3480" y="0"/>
              </a:cxn>
              <a:cxn ang="0">
                <a:pos x="3480" y="2079"/>
              </a:cxn>
              <a:cxn ang="0">
                <a:pos x="0" y="2079"/>
              </a:cxn>
            </a:cxnLst>
            <a:rect l="0" t="0" r="r" b="b"/>
            <a:pathLst>
              <a:path w="3481" h="2080">
                <a:moveTo>
                  <a:pt x="0" y="2079"/>
                </a:moveTo>
                <a:lnTo>
                  <a:pt x="0" y="0"/>
                </a:lnTo>
                <a:lnTo>
                  <a:pt x="3480" y="0"/>
                </a:lnTo>
                <a:lnTo>
                  <a:pt x="3480" y="2079"/>
                </a:lnTo>
                <a:lnTo>
                  <a:pt x="0" y="2079"/>
                </a:lnTo>
              </a:path>
            </a:pathLst>
          </a:custGeom>
          <a:noFill/>
          <a:ln w="12700" cap="rnd" cmpd="sng">
            <a:noFill/>
            <a:prstDash val="solid"/>
            <a:round/>
            <a:headEnd type="none" w="med" len="med"/>
            <a:tailEnd type="none" w="med" len="med"/>
          </a:ln>
          <a:effectLst/>
        </p:spPr>
        <p:txBody>
          <a:bodyPr/>
          <a:lstStyle/>
          <a:p>
            <a:endParaRPr lang="pt-BR"/>
          </a:p>
        </p:txBody>
      </p:sp>
      <p:sp>
        <p:nvSpPr>
          <p:cNvPr id="140303" name="Freeform 15"/>
          <p:cNvSpPr>
            <a:spLocks/>
          </p:cNvSpPr>
          <p:nvPr/>
        </p:nvSpPr>
        <p:spPr bwMode="auto">
          <a:xfrm>
            <a:off x="1747838" y="3906838"/>
            <a:ext cx="5032375" cy="88900"/>
          </a:xfrm>
          <a:custGeom>
            <a:avLst/>
            <a:gdLst/>
            <a:ahLst/>
            <a:cxnLst>
              <a:cxn ang="0">
                <a:pos x="3565" y="0"/>
              </a:cxn>
              <a:cxn ang="0">
                <a:pos x="3481" y="55"/>
              </a:cxn>
              <a:cxn ang="0">
                <a:pos x="0" y="55"/>
              </a:cxn>
              <a:cxn ang="0">
                <a:pos x="85" y="0"/>
              </a:cxn>
              <a:cxn ang="0">
                <a:pos x="3565" y="0"/>
              </a:cxn>
            </a:cxnLst>
            <a:rect l="0" t="0" r="r" b="b"/>
            <a:pathLst>
              <a:path w="3566" h="56">
                <a:moveTo>
                  <a:pt x="3565" y="0"/>
                </a:moveTo>
                <a:lnTo>
                  <a:pt x="3481" y="55"/>
                </a:lnTo>
                <a:lnTo>
                  <a:pt x="0" y="55"/>
                </a:lnTo>
                <a:lnTo>
                  <a:pt x="85" y="0"/>
                </a:lnTo>
                <a:lnTo>
                  <a:pt x="3565" y="0"/>
                </a:lnTo>
              </a:path>
            </a:pathLst>
          </a:custGeom>
          <a:noFill/>
          <a:ln w="12700" cap="rnd" cmpd="sng">
            <a:noFill/>
            <a:prstDash val="solid"/>
            <a:round/>
            <a:headEnd type="none" w="med" len="med"/>
            <a:tailEnd type="none" w="med" len="med"/>
          </a:ln>
          <a:effectLst/>
        </p:spPr>
        <p:txBody>
          <a:bodyPr/>
          <a:lstStyle/>
          <a:p>
            <a:endParaRPr lang="pt-BR"/>
          </a:p>
        </p:txBody>
      </p:sp>
      <p:sp>
        <p:nvSpPr>
          <p:cNvPr id="140304" name="Freeform 16"/>
          <p:cNvSpPr>
            <a:spLocks/>
          </p:cNvSpPr>
          <p:nvPr/>
        </p:nvSpPr>
        <p:spPr bwMode="auto">
          <a:xfrm>
            <a:off x="1747838" y="596900"/>
            <a:ext cx="112712" cy="3398838"/>
          </a:xfrm>
          <a:custGeom>
            <a:avLst/>
            <a:gdLst/>
            <a:ahLst/>
            <a:cxnLst>
              <a:cxn ang="0">
                <a:pos x="0" y="2140"/>
              </a:cxn>
              <a:cxn ang="0">
                <a:pos x="0" y="61"/>
              </a:cxn>
              <a:cxn ang="0">
                <a:pos x="79" y="0"/>
              </a:cxn>
              <a:cxn ang="0">
                <a:pos x="79" y="2079"/>
              </a:cxn>
              <a:cxn ang="0">
                <a:pos x="0" y="2140"/>
              </a:cxn>
            </a:cxnLst>
            <a:rect l="0" t="0" r="r" b="b"/>
            <a:pathLst>
              <a:path w="80" h="2141">
                <a:moveTo>
                  <a:pt x="0" y="2140"/>
                </a:moveTo>
                <a:lnTo>
                  <a:pt x="0" y="61"/>
                </a:lnTo>
                <a:lnTo>
                  <a:pt x="79" y="0"/>
                </a:lnTo>
                <a:lnTo>
                  <a:pt x="79" y="2079"/>
                </a:lnTo>
                <a:lnTo>
                  <a:pt x="0" y="2140"/>
                </a:lnTo>
              </a:path>
            </a:pathLst>
          </a:custGeom>
          <a:noFill/>
          <a:ln w="12700" cap="rnd" cmpd="sng">
            <a:noFill/>
            <a:prstDash val="solid"/>
            <a:round/>
            <a:headEnd type="none" w="med" len="med"/>
            <a:tailEnd type="none" w="med" len="med"/>
          </a:ln>
          <a:effectLst/>
        </p:spPr>
        <p:txBody>
          <a:bodyPr/>
          <a:lstStyle/>
          <a:p>
            <a:endParaRPr lang="pt-BR"/>
          </a:p>
        </p:txBody>
      </p:sp>
      <p:sp>
        <p:nvSpPr>
          <p:cNvPr id="140305" name="Freeform 17"/>
          <p:cNvSpPr>
            <a:spLocks/>
          </p:cNvSpPr>
          <p:nvPr/>
        </p:nvSpPr>
        <p:spPr bwMode="auto">
          <a:xfrm>
            <a:off x="1868488" y="596900"/>
            <a:ext cx="4911725" cy="3302000"/>
          </a:xfrm>
          <a:custGeom>
            <a:avLst/>
            <a:gdLst/>
            <a:ahLst/>
            <a:cxnLst>
              <a:cxn ang="0">
                <a:pos x="0" y="2079"/>
              </a:cxn>
              <a:cxn ang="0">
                <a:pos x="0" y="0"/>
              </a:cxn>
              <a:cxn ang="0">
                <a:pos x="3480" y="0"/>
              </a:cxn>
              <a:cxn ang="0">
                <a:pos x="3480" y="2079"/>
              </a:cxn>
              <a:cxn ang="0">
                <a:pos x="0" y="2079"/>
              </a:cxn>
            </a:cxnLst>
            <a:rect l="0" t="0" r="r" b="b"/>
            <a:pathLst>
              <a:path w="3481" h="2080">
                <a:moveTo>
                  <a:pt x="0" y="2079"/>
                </a:moveTo>
                <a:lnTo>
                  <a:pt x="0" y="0"/>
                </a:lnTo>
                <a:lnTo>
                  <a:pt x="3480" y="0"/>
                </a:lnTo>
                <a:lnTo>
                  <a:pt x="3480" y="2079"/>
                </a:lnTo>
                <a:lnTo>
                  <a:pt x="0" y="2079"/>
                </a:lnTo>
              </a:path>
            </a:pathLst>
          </a:custGeom>
          <a:noFill/>
          <a:ln w="12700" cap="rnd" cmpd="sng">
            <a:noFill/>
            <a:prstDash val="solid"/>
            <a:round/>
            <a:headEnd type="none" w="med" len="med"/>
            <a:tailEnd type="none" w="med" len="med"/>
          </a:ln>
          <a:effectLst/>
        </p:spPr>
        <p:txBody>
          <a:bodyPr/>
          <a:lstStyle/>
          <a:p>
            <a:endParaRPr lang="pt-BR"/>
          </a:p>
        </p:txBody>
      </p:sp>
      <p:sp>
        <p:nvSpPr>
          <p:cNvPr id="140306" name="Freeform 18"/>
          <p:cNvSpPr>
            <a:spLocks/>
          </p:cNvSpPr>
          <p:nvPr/>
        </p:nvSpPr>
        <p:spPr bwMode="auto">
          <a:xfrm>
            <a:off x="2609850" y="2781300"/>
            <a:ext cx="112713" cy="1214438"/>
          </a:xfrm>
          <a:custGeom>
            <a:avLst/>
            <a:gdLst/>
            <a:ahLst/>
            <a:cxnLst>
              <a:cxn ang="0">
                <a:pos x="78" y="703"/>
              </a:cxn>
              <a:cxn ang="0">
                <a:pos x="78" y="0"/>
              </a:cxn>
              <a:cxn ang="0">
                <a:pos x="0" y="61"/>
              </a:cxn>
              <a:cxn ang="0">
                <a:pos x="0" y="764"/>
              </a:cxn>
              <a:cxn ang="0">
                <a:pos x="78" y="703"/>
              </a:cxn>
            </a:cxnLst>
            <a:rect l="0" t="0" r="r" b="b"/>
            <a:pathLst>
              <a:path w="79" h="765">
                <a:moveTo>
                  <a:pt x="78" y="703"/>
                </a:moveTo>
                <a:lnTo>
                  <a:pt x="78" y="0"/>
                </a:lnTo>
                <a:lnTo>
                  <a:pt x="0" y="61"/>
                </a:lnTo>
                <a:lnTo>
                  <a:pt x="0" y="764"/>
                </a:lnTo>
                <a:lnTo>
                  <a:pt x="78" y="703"/>
                </a:lnTo>
              </a:path>
            </a:pathLst>
          </a:custGeom>
          <a:solidFill>
            <a:srgbClr val="7F7F00"/>
          </a:solidFill>
          <a:ln w="12700" cap="rnd" cmpd="sng">
            <a:noFill/>
            <a:prstDash val="solid"/>
            <a:round/>
            <a:headEnd type="none" w="med" len="med"/>
            <a:tailEnd type="none" w="med" len="med"/>
          </a:ln>
          <a:effectLst/>
        </p:spPr>
        <p:txBody>
          <a:bodyPr/>
          <a:lstStyle/>
          <a:p>
            <a:endParaRPr lang="pt-BR"/>
          </a:p>
        </p:txBody>
      </p:sp>
      <p:sp>
        <p:nvSpPr>
          <p:cNvPr id="140307" name="Freeform 19"/>
          <p:cNvSpPr>
            <a:spLocks/>
          </p:cNvSpPr>
          <p:nvPr/>
        </p:nvSpPr>
        <p:spPr bwMode="auto">
          <a:xfrm>
            <a:off x="2116138" y="2878138"/>
            <a:ext cx="487362" cy="1117600"/>
          </a:xfrm>
          <a:custGeom>
            <a:avLst/>
            <a:gdLst/>
            <a:ahLst/>
            <a:cxnLst>
              <a:cxn ang="0">
                <a:pos x="344" y="703"/>
              </a:cxn>
              <a:cxn ang="0">
                <a:pos x="344" y="0"/>
              </a:cxn>
              <a:cxn ang="0">
                <a:pos x="0" y="0"/>
              </a:cxn>
              <a:cxn ang="0">
                <a:pos x="0" y="703"/>
              </a:cxn>
              <a:cxn ang="0">
                <a:pos x="344" y="703"/>
              </a:cxn>
            </a:cxnLst>
            <a:rect l="0" t="0" r="r" b="b"/>
            <a:pathLst>
              <a:path w="345" h="704">
                <a:moveTo>
                  <a:pt x="344" y="703"/>
                </a:moveTo>
                <a:lnTo>
                  <a:pt x="344" y="0"/>
                </a:lnTo>
                <a:lnTo>
                  <a:pt x="0" y="0"/>
                </a:lnTo>
                <a:lnTo>
                  <a:pt x="0" y="703"/>
                </a:lnTo>
                <a:lnTo>
                  <a:pt x="344" y="703"/>
                </a:lnTo>
              </a:path>
            </a:pathLst>
          </a:custGeom>
          <a:solidFill>
            <a:srgbClr val="FFFF00"/>
          </a:solidFill>
          <a:ln w="12700" cap="rnd" cmpd="sng">
            <a:noFill/>
            <a:prstDash val="solid"/>
            <a:round/>
            <a:headEnd type="none" w="med" len="med"/>
            <a:tailEnd type="none" w="med" len="med"/>
          </a:ln>
          <a:effectLst/>
        </p:spPr>
        <p:txBody>
          <a:bodyPr/>
          <a:lstStyle/>
          <a:p>
            <a:endParaRPr lang="pt-BR"/>
          </a:p>
        </p:txBody>
      </p:sp>
      <p:sp>
        <p:nvSpPr>
          <p:cNvPr id="140308" name="Freeform 20"/>
          <p:cNvSpPr>
            <a:spLocks/>
          </p:cNvSpPr>
          <p:nvPr/>
        </p:nvSpPr>
        <p:spPr bwMode="auto">
          <a:xfrm>
            <a:off x="2116138" y="2781300"/>
            <a:ext cx="606425" cy="88900"/>
          </a:xfrm>
          <a:custGeom>
            <a:avLst/>
            <a:gdLst/>
            <a:ahLst/>
            <a:cxnLst>
              <a:cxn ang="0">
                <a:pos x="428" y="0"/>
              </a:cxn>
              <a:cxn ang="0">
                <a:pos x="345" y="55"/>
              </a:cxn>
              <a:cxn ang="0">
                <a:pos x="0" y="55"/>
              </a:cxn>
              <a:cxn ang="0">
                <a:pos x="84" y="0"/>
              </a:cxn>
              <a:cxn ang="0">
                <a:pos x="428" y="0"/>
              </a:cxn>
            </a:cxnLst>
            <a:rect l="0" t="0" r="r" b="b"/>
            <a:pathLst>
              <a:path w="429" h="56">
                <a:moveTo>
                  <a:pt x="428" y="0"/>
                </a:moveTo>
                <a:lnTo>
                  <a:pt x="345" y="55"/>
                </a:lnTo>
                <a:lnTo>
                  <a:pt x="0" y="55"/>
                </a:lnTo>
                <a:lnTo>
                  <a:pt x="84" y="0"/>
                </a:lnTo>
                <a:lnTo>
                  <a:pt x="428" y="0"/>
                </a:lnTo>
              </a:path>
            </a:pathLst>
          </a:custGeom>
          <a:solidFill>
            <a:srgbClr val="BDBD00"/>
          </a:solidFill>
          <a:ln w="12700" cap="rnd" cmpd="sng">
            <a:noFill/>
            <a:prstDash val="solid"/>
            <a:round/>
            <a:headEnd type="none" w="med" len="med"/>
            <a:tailEnd type="none" w="med" len="med"/>
          </a:ln>
          <a:effectLst/>
        </p:spPr>
        <p:txBody>
          <a:bodyPr/>
          <a:lstStyle/>
          <a:p>
            <a:endParaRPr lang="pt-BR"/>
          </a:p>
        </p:txBody>
      </p:sp>
      <p:sp>
        <p:nvSpPr>
          <p:cNvPr id="140309" name="Freeform 21"/>
          <p:cNvSpPr>
            <a:spLocks/>
          </p:cNvSpPr>
          <p:nvPr/>
        </p:nvSpPr>
        <p:spPr bwMode="auto">
          <a:xfrm>
            <a:off x="3840163" y="2052638"/>
            <a:ext cx="111125" cy="1943100"/>
          </a:xfrm>
          <a:custGeom>
            <a:avLst/>
            <a:gdLst/>
            <a:ahLst/>
            <a:cxnLst>
              <a:cxn ang="0">
                <a:pos x="78" y="1162"/>
              </a:cxn>
              <a:cxn ang="0">
                <a:pos x="78" y="0"/>
              </a:cxn>
              <a:cxn ang="0">
                <a:pos x="0" y="61"/>
              </a:cxn>
              <a:cxn ang="0">
                <a:pos x="0" y="1223"/>
              </a:cxn>
              <a:cxn ang="0">
                <a:pos x="78" y="1162"/>
              </a:cxn>
            </a:cxnLst>
            <a:rect l="0" t="0" r="r" b="b"/>
            <a:pathLst>
              <a:path w="79" h="1224">
                <a:moveTo>
                  <a:pt x="78" y="1162"/>
                </a:moveTo>
                <a:lnTo>
                  <a:pt x="78" y="0"/>
                </a:lnTo>
                <a:lnTo>
                  <a:pt x="0" y="61"/>
                </a:lnTo>
                <a:lnTo>
                  <a:pt x="0" y="1223"/>
                </a:lnTo>
                <a:lnTo>
                  <a:pt x="78" y="1162"/>
                </a:lnTo>
              </a:path>
            </a:pathLst>
          </a:custGeom>
          <a:solidFill>
            <a:srgbClr val="7F7F00"/>
          </a:solidFill>
          <a:ln w="12700" cap="rnd" cmpd="sng">
            <a:noFill/>
            <a:prstDash val="solid"/>
            <a:round/>
            <a:headEnd type="none" w="med" len="med"/>
            <a:tailEnd type="none" w="med" len="med"/>
          </a:ln>
          <a:effectLst/>
        </p:spPr>
        <p:txBody>
          <a:bodyPr/>
          <a:lstStyle/>
          <a:p>
            <a:endParaRPr lang="pt-BR"/>
          </a:p>
        </p:txBody>
      </p:sp>
      <p:sp>
        <p:nvSpPr>
          <p:cNvPr id="140310" name="Freeform 22"/>
          <p:cNvSpPr>
            <a:spLocks/>
          </p:cNvSpPr>
          <p:nvPr/>
        </p:nvSpPr>
        <p:spPr bwMode="auto">
          <a:xfrm>
            <a:off x="3346450" y="2149475"/>
            <a:ext cx="485775" cy="1846263"/>
          </a:xfrm>
          <a:custGeom>
            <a:avLst/>
            <a:gdLst/>
            <a:ahLst/>
            <a:cxnLst>
              <a:cxn ang="0">
                <a:pos x="344" y="1162"/>
              </a:cxn>
              <a:cxn ang="0">
                <a:pos x="344" y="0"/>
              </a:cxn>
              <a:cxn ang="0">
                <a:pos x="0" y="0"/>
              </a:cxn>
              <a:cxn ang="0">
                <a:pos x="0" y="1162"/>
              </a:cxn>
              <a:cxn ang="0">
                <a:pos x="344" y="1162"/>
              </a:cxn>
            </a:cxnLst>
            <a:rect l="0" t="0" r="r" b="b"/>
            <a:pathLst>
              <a:path w="345" h="1163">
                <a:moveTo>
                  <a:pt x="344" y="1162"/>
                </a:moveTo>
                <a:lnTo>
                  <a:pt x="344" y="0"/>
                </a:lnTo>
                <a:lnTo>
                  <a:pt x="0" y="0"/>
                </a:lnTo>
                <a:lnTo>
                  <a:pt x="0" y="1162"/>
                </a:lnTo>
                <a:lnTo>
                  <a:pt x="344" y="1162"/>
                </a:lnTo>
              </a:path>
            </a:pathLst>
          </a:custGeom>
          <a:solidFill>
            <a:srgbClr val="FFFF00"/>
          </a:solidFill>
          <a:ln w="12700" cap="rnd" cmpd="sng">
            <a:noFill/>
            <a:prstDash val="solid"/>
            <a:round/>
            <a:headEnd type="none" w="med" len="med"/>
            <a:tailEnd type="none" w="med" len="med"/>
          </a:ln>
          <a:effectLst/>
        </p:spPr>
        <p:txBody>
          <a:bodyPr/>
          <a:lstStyle/>
          <a:p>
            <a:endParaRPr lang="pt-BR"/>
          </a:p>
        </p:txBody>
      </p:sp>
      <p:sp>
        <p:nvSpPr>
          <p:cNvPr id="140311" name="Freeform 23"/>
          <p:cNvSpPr>
            <a:spLocks/>
          </p:cNvSpPr>
          <p:nvPr/>
        </p:nvSpPr>
        <p:spPr bwMode="auto">
          <a:xfrm>
            <a:off x="3346450" y="2052638"/>
            <a:ext cx="604838" cy="88900"/>
          </a:xfrm>
          <a:custGeom>
            <a:avLst/>
            <a:gdLst/>
            <a:ahLst/>
            <a:cxnLst>
              <a:cxn ang="0">
                <a:pos x="428" y="0"/>
              </a:cxn>
              <a:cxn ang="0">
                <a:pos x="345" y="55"/>
              </a:cxn>
              <a:cxn ang="0">
                <a:pos x="0" y="55"/>
              </a:cxn>
              <a:cxn ang="0">
                <a:pos x="86" y="0"/>
              </a:cxn>
              <a:cxn ang="0">
                <a:pos x="428" y="0"/>
              </a:cxn>
            </a:cxnLst>
            <a:rect l="0" t="0" r="r" b="b"/>
            <a:pathLst>
              <a:path w="429" h="56">
                <a:moveTo>
                  <a:pt x="428" y="0"/>
                </a:moveTo>
                <a:lnTo>
                  <a:pt x="345" y="55"/>
                </a:lnTo>
                <a:lnTo>
                  <a:pt x="0" y="55"/>
                </a:lnTo>
                <a:lnTo>
                  <a:pt x="86" y="0"/>
                </a:lnTo>
                <a:lnTo>
                  <a:pt x="428" y="0"/>
                </a:lnTo>
              </a:path>
            </a:pathLst>
          </a:custGeom>
          <a:solidFill>
            <a:srgbClr val="BDBD00"/>
          </a:solidFill>
          <a:ln w="12700" cap="rnd" cmpd="sng">
            <a:noFill/>
            <a:prstDash val="solid"/>
            <a:round/>
            <a:headEnd type="none" w="med" len="med"/>
            <a:tailEnd type="none" w="med" len="med"/>
          </a:ln>
          <a:effectLst/>
        </p:spPr>
        <p:txBody>
          <a:bodyPr/>
          <a:lstStyle/>
          <a:p>
            <a:endParaRPr lang="pt-BR"/>
          </a:p>
        </p:txBody>
      </p:sp>
      <p:sp>
        <p:nvSpPr>
          <p:cNvPr id="140312" name="Freeform 24"/>
          <p:cNvSpPr>
            <a:spLocks/>
          </p:cNvSpPr>
          <p:nvPr/>
        </p:nvSpPr>
        <p:spPr bwMode="auto">
          <a:xfrm>
            <a:off x="5068888" y="1192213"/>
            <a:ext cx="114300" cy="2803525"/>
          </a:xfrm>
          <a:custGeom>
            <a:avLst/>
            <a:gdLst/>
            <a:ahLst/>
            <a:cxnLst>
              <a:cxn ang="0">
                <a:pos x="80" y="1704"/>
              </a:cxn>
              <a:cxn ang="0">
                <a:pos x="80" y="0"/>
              </a:cxn>
              <a:cxn ang="0">
                <a:pos x="0" y="62"/>
              </a:cxn>
              <a:cxn ang="0">
                <a:pos x="0" y="1765"/>
              </a:cxn>
              <a:cxn ang="0">
                <a:pos x="80" y="1704"/>
              </a:cxn>
            </a:cxnLst>
            <a:rect l="0" t="0" r="r" b="b"/>
            <a:pathLst>
              <a:path w="81" h="1766">
                <a:moveTo>
                  <a:pt x="80" y="1704"/>
                </a:moveTo>
                <a:lnTo>
                  <a:pt x="80" y="0"/>
                </a:lnTo>
                <a:lnTo>
                  <a:pt x="0" y="62"/>
                </a:lnTo>
                <a:lnTo>
                  <a:pt x="0" y="1765"/>
                </a:lnTo>
                <a:lnTo>
                  <a:pt x="80" y="1704"/>
                </a:lnTo>
              </a:path>
            </a:pathLst>
          </a:custGeom>
          <a:solidFill>
            <a:srgbClr val="7F7F00"/>
          </a:solidFill>
          <a:ln w="12700" cap="rnd" cmpd="sng">
            <a:noFill/>
            <a:prstDash val="solid"/>
            <a:round/>
            <a:headEnd type="none" w="med" len="med"/>
            <a:tailEnd type="none" w="med" len="med"/>
          </a:ln>
          <a:effectLst/>
        </p:spPr>
        <p:txBody>
          <a:bodyPr/>
          <a:lstStyle/>
          <a:p>
            <a:endParaRPr lang="pt-BR"/>
          </a:p>
        </p:txBody>
      </p:sp>
      <p:sp>
        <p:nvSpPr>
          <p:cNvPr id="140313" name="Freeform 25"/>
          <p:cNvSpPr>
            <a:spLocks/>
          </p:cNvSpPr>
          <p:nvPr/>
        </p:nvSpPr>
        <p:spPr bwMode="auto">
          <a:xfrm>
            <a:off x="4578350" y="1290638"/>
            <a:ext cx="482600" cy="2705100"/>
          </a:xfrm>
          <a:custGeom>
            <a:avLst/>
            <a:gdLst/>
            <a:ahLst/>
            <a:cxnLst>
              <a:cxn ang="0">
                <a:pos x="342" y="1703"/>
              </a:cxn>
              <a:cxn ang="0">
                <a:pos x="342" y="0"/>
              </a:cxn>
              <a:cxn ang="0">
                <a:pos x="0" y="0"/>
              </a:cxn>
              <a:cxn ang="0">
                <a:pos x="0" y="1703"/>
              </a:cxn>
              <a:cxn ang="0">
                <a:pos x="342" y="1703"/>
              </a:cxn>
            </a:cxnLst>
            <a:rect l="0" t="0" r="r" b="b"/>
            <a:pathLst>
              <a:path w="343" h="1704">
                <a:moveTo>
                  <a:pt x="342" y="1703"/>
                </a:moveTo>
                <a:lnTo>
                  <a:pt x="342" y="0"/>
                </a:lnTo>
                <a:lnTo>
                  <a:pt x="0" y="0"/>
                </a:lnTo>
                <a:lnTo>
                  <a:pt x="0" y="1703"/>
                </a:lnTo>
                <a:lnTo>
                  <a:pt x="342" y="1703"/>
                </a:lnTo>
              </a:path>
            </a:pathLst>
          </a:custGeom>
          <a:solidFill>
            <a:srgbClr val="FFFF00"/>
          </a:solidFill>
          <a:ln w="12700" cap="rnd" cmpd="sng">
            <a:noFill/>
            <a:prstDash val="solid"/>
            <a:round/>
            <a:headEnd type="none" w="med" len="med"/>
            <a:tailEnd type="none" w="med" len="med"/>
          </a:ln>
          <a:effectLst/>
        </p:spPr>
        <p:txBody>
          <a:bodyPr/>
          <a:lstStyle/>
          <a:p>
            <a:endParaRPr lang="pt-BR"/>
          </a:p>
        </p:txBody>
      </p:sp>
      <p:sp>
        <p:nvSpPr>
          <p:cNvPr id="140314" name="Freeform 26"/>
          <p:cNvSpPr>
            <a:spLocks/>
          </p:cNvSpPr>
          <p:nvPr/>
        </p:nvSpPr>
        <p:spPr bwMode="auto">
          <a:xfrm>
            <a:off x="4578350" y="1192213"/>
            <a:ext cx="604838" cy="90487"/>
          </a:xfrm>
          <a:custGeom>
            <a:avLst/>
            <a:gdLst/>
            <a:ahLst/>
            <a:cxnLst>
              <a:cxn ang="0">
                <a:pos x="428" y="0"/>
              </a:cxn>
              <a:cxn ang="0">
                <a:pos x="343" y="56"/>
              </a:cxn>
              <a:cxn ang="0">
                <a:pos x="0" y="56"/>
              </a:cxn>
              <a:cxn ang="0">
                <a:pos x="84" y="0"/>
              </a:cxn>
              <a:cxn ang="0">
                <a:pos x="428" y="0"/>
              </a:cxn>
            </a:cxnLst>
            <a:rect l="0" t="0" r="r" b="b"/>
            <a:pathLst>
              <a:path w="429" h="57">
                <a:moveTo>
                  <a:pt x="428" y="0"/>
                </a:moveTo>
                <a:lnTo>
                  <a:pt x="343" y="56"/>
                </a:lnTo>
                <a:lnTo>
                  <a:pt x="0" y="56"/>
                </a:lnTo>
                <a:lnTo>
                  <a:pt x="84" y="0"/>
                </a:lnTo>
                <a:lnTo>
                  <a:pt x="428" y="0"/>
                </a:lnTo>
              </a:path>
            </a:pathLst>
          </a:custGeom>
          <a:solidFill>
            <a:srgbClr val="BDBD00"/>
          </a:solidFill>
          <a:ln w="12700" cap="rnd" cmpd="sng">
            <a:noFill/>
            <a:prstDash val="solid"/>
            <a:round/>
            <a:headEnd type="none" w="med" len="med"/>
            <a:tailEnd type="none" w="med" len="med"/>
          </a:ln>
          <a:effectLst/>
        </p:spPr>
        <p:txBody>
          <a:bodyPr/>
          <a:lstStyle/>
          <a:p>
            <a:endParaRPr lang="pt-BR"/>
          </a:p>
        </p:txBody>
      </p:sp>
      <p:sp>
        <p:nvSpPr>
          <p:cNvPr id="140315" name="Freeform 27"/>
          <p:cNvSpPr>
            <a:spLocks/>
          </p:cNvSpPr>
          <p:nvPr/>
        </p:nvSpPr>
        <p:spPr bwMode="auto">
          <a:xfrm>
            <a:off x="6300788" y="596900"/>
            <a:ext cx="111125" cy="3398838"/>
          </a:xfrm>
          <a:custGeom>
            <a:avLst/>
            <a:gdLst/>
            <a:ahLst/>
            <a:cxnLst>
              <a:cxn ang="0">
                <a:pos x="78" y="2079"/>
              </a:cxn>
              <a:cxn ang="0">
                <a:pos x="78" y="0"/>
              </a:cxn>
              <a:cxn ang="0">
                <a:pos x="0" y="61"/>
              </a:cxn>
              <a:cxn ang="0">
                <a:pos x="0" y="2140"/>
              </a:cxn>
              <a:cxn ang="0">
                <a:pos x="78" y="2079"/>
              </a:cxn>
            </a:cxnLst>
            <a:rect l="0" t="0" r="r" b="b"/>
            <a:pathLst>
              <a:path w="79" h="2141">
                <a:moveTo>
                  <a:pt x="78" y="2079"/>
                </a:moveTo>
                <a:lnTo>
                  <a:pt x="78" y="0"/>
                </a:lnTo>
                <a:lnTo>
                  <a:pt x="0" y="61"/>
                </a:lnTo>
                <a:lnTo>
                  <a:pt x="0" y="2140"/>
                </a:lnTo>
                <a:lnTo>
                  <a:pt x="78" y="2079"/>
                </a:lnTo>
              </a:path>
            </a:pathLst>
          </a:custGeom>
          <a:solidFill>
            <a:srgbClr val="7F7F00"/>
          </a:solidFill>
          <a:ln w="12700" cap="rnd" cmpd="sng">
            <a:noFill/>
            <a:prstDash val="solid"/>
            <a:round/>
            <a:headEnd type="none" w="med" len="med"/>
            <a:tailEnd type="none" w="med" len="med"/>
          </a:ln>
          <a:effectLst/>
        </p:spPr>
        <p:txBody>
          <a:bodyPr/>
          <a:lstStyle/>
          <a:p>
            <a:endParaRPr lang="pt-BR"/>
          </a:p>
        </p:txBody>
      </p:sp>
      <p:sp>
        <p:nvSpPr>
          <p:cNvPr id="140316" name="Freeform 28"/>
          <p:cNvSpPr>
            <a:spLocks/>
          </p:cNvSpPr>
          <p:nvPr/>
        </p:nvSpPr>
        <p:spPr bwMode="auto">
          <a:xfrm>
            <a:off x="5807075" y="693738"/>
            <a:ext cx="485775" cy="3302000"/>
          </a:xfrm>
          <a:custGeom>
            <a:avLst/>
            <a:gdLst/>
            <a:ahLst/>
            <a:cxnLst>
              <a:cxn ang="0">
                <a:pos x="344" y="2079"/>
              </a:cxn>
              <a:cxn ang="0">
                <a:pos x="344" y="0"/>
              </a:cxn>
              <a:cxn ang="0">
                <a:pos x="0" y="0"/>
              </a:cxn>
              <a:cxn ang="0">
                <a:pos x="0" y="2079"/>
              </a:cxn>
              <a:cxn ang="0">
                <a:pos x="344" y="2079"/>
              </a:cxn>
            </a:cxnLst>
            <a:rect l="0" t="0" r="r" b="b"/>
            <a:pathLst>
              <a:path w="345" h="2080">
                <a:moveTo>
                  <a:pt x="344" y="2079"/>
                </a:moveTo>
                <a:lnTo>
                  <a:pt x="344" y="0"/>
                </a:lnTo>
                <a:lnTo>
                  <a:pt x="0" y="0"/>
                </a:lnTo>
                <a:lnTo>
                  <a:pt x="0" y="2079"/>
                </a:lnTo>
                <a:lnTo>
                  <a:pt x="344" y="2079"/>
                </a:lnTo>
              </a:path>
            </a:pathLst>
          </a:custGeom>
          <a:solidFill>
            <a:srgbClr val="FFFF00"/>
          </a:solidFill>
          <a:ln w="12700" cap="rnd" cmpd="sng">
            <a:noFill/>
            <a:prstDash val="solid"/>
            <a:round/>
            <a:headEnd type="none" w="med" len="med"/>
            <a:tailEnd type="none" w="med" len="med"/>
          </a:ln>
          <a:effectLst/>
        </p:spPr>
        <p:txBody>
          <a:bodyPr/>
          <a:lstStyle/>
          <a:p>
            <a:endParaRPr lang="pt-BR"/>
          </a:p>
        </p:txBody>
      </p:sp>
      <p:sp>
        <p:nvSpPr>
          <p:cNvPr id="140317" name="Freeform 29"/>
          <p:cNvSpPr>
            <a:spLocks/>
          </p:cNvSpPr>
          <p:nvPr/>
        </p:nvSpPr>
        <p:spPr bwMode="auto">
          <a:xfrm>
            <a:off x="5807075" y="596900"/>
            <a:ext cx="604838" cy="88900"/>
          </a:xfrm>
          <a:custGeom>
            <a:avLst/>
            <a:gdLst/>
            <a:ahLst/>
            <a:cxnLst>
              <a:cxn ang="0">
                <a:pos x="428" y="0"/>
              </a:cxn>
              <a:cxn ang="0">
                <a:pos x="345" y="55"/>
              </a:cxn>
              <a:cxn ang="0">
                <a:pos x="0" y="55"/>
              </a:cxn>
              <a:cxn ang="0">
                <a:pos x="84" y="0"/>
              </a:cxn>
              <a:cxn ang="0">
                <a:pos x="428" y="0"/>
              </a:cxn>
            </a:cxnLst>
            <a:rect l="0" t="0" r="r" b="b"/>
            <a:pathLst>
              <a:path w="429" h="56">
                <a:moveTo>
                  <a:pt x="428" y="0"/>
                </a:moveTo>
                <a:lnTo>
                  <a:pt x="345" y="55"/>
                </a:lnTo>
                <a:lnTo>
                  <a:pt x="0" y="55"/>
                </a:lnTo>
                <a:lnTo>
                  <a:pt x="84" y="0"/>
                </a:lnTo>
                <a:lnTo>
                  <a:pt x="428" y="0"/>
                </a:lnTo>
              </a:path>
            </a:pathLst>
          </a:custGeom>
          <a:solidFill>
            <a:srgbClr val="BDBD00"/>
          </a:solidFill>
          <a:ln w="12700" cap="rnd" cmpd="sng">
            <a:noFill/>
            <a:prstDash val="solid"/>
            <a:round/>
            <a:headEnd type="none" w="med" len="med"/>
            <a:tailEnd type="none" w="med" len="med"/>
          </a:ln>
          <a:effectLst/>
        </p:spPr>
        <p:txBody>
          <a:bodyPr/>
          <a:lstStyle/>
          <a:p>
            <a:endParaRPr lang="pt-BR"/>
          </a:p>
        </p:txBody>
      </p:sp>
      <p:sp>
        <p:nvSpPr>
          <p:cNvPr id="140318" name="Line 30"/>
          <p:cNvSpPr>
            <a:spLocks noChangeShapeType="1"/>
          </p:cNvSpPr>
          <p:nvPr/>
        </p:nvSpPr>
        <p:spPr bwMode="auto">
          <a:xfrm flipV="1">
            <a:off x="1747838" y="687388"/>
            <a:ext cx="0" cy="3322637"/>
          </a:xfrm>
          <a:prstGeom prst="line">
            <a:avLst/>
          </a:prstGeom>
          <a:noFill/>
          <a:ln w="12700">
            <a:solidFill>
              <a:srgbClr val="FFFFFF"/>
            </a:solidFill>
            <a:round/>
            <a:headEnd/>
            <a:tailEnd/>
          </a:ln>
          <a:effectLst/>
        </p:spPr>
        <p:txBody>
          <a:bodyPr wrap="none" anchor="ctr"/>
          <a:lstStyle/>
          <a:p>
            <a:endParaRPr lang="pt-BR"/>
          </a:p>
        </p:txBody>
      </p:sp>
      <p:sp>
        <p:nvSpPr>
          <p:cNvPr id="140319" name="Line 31"/>
          <p:cNvSpPr>
            <a:spLocks noChangeShapeType="1"/>
          </p:cNvSpPr>
          <p:nvPr/>
        </p:nvSpPr>
        <p:spPr bwMode="auto">
          <a:xfrm flipH="1">
            <a:off x="1698625" y="4003675"/>
            <a:ext cx="55563" cy="0"/>
          </a:xfrm>
          <a:prstGeom prst="line">
            <a:avLst/>
          </a:prstGeom>
          <a:noFill/>
          <a:ln w="12700">
            <a:solidFill>
              <a:srgbClr val="FFFFFF"/>
            </a:solidFill>
            <a:round/>
            <a:headEnd/>
            <a:tailEnd/>
          </a:ln>
          <a:effectLst/>
        </p:spPr>
        <p:txBody>
          <a:bodyPr wrap="none" anchor="ctr"/>
          <a:lstStyle/>
          <a:p>
            <a:endParaRPr lang="pt-BR"/>
          </a:p>
        </p:txBody>
      </p:sp>
      <p:sp>
        <p:nvSpPr>
          <p:cNvPr id="140320" name="Line 32"/>
          <p:cNvSpPr>
            <a:spLocks noChangeShapeType="1"/>
          </p:cNvSpPr>
          <p:nvPr/>
        </p:nvSpPr>
        <p:spPr bwMode="auto">
          <a:xfrm flipH="1">
            <a:off x="1698625" y="3343275"/>
            <a:ext cx="55563" cy="0"/>
          </a:xfrm>
          <a:prstGeom prst="line">
            <a:avLst/>
          </a:prstGeom>
          <a:noFill/>
          <a:ln w="12700">
            <a:solidFill>
              <a:srgbClr val="FFFFFF"/>
            </a:solidFill>
            <a:round/>
            <a:headEnd/>
            <a:tailEnd/>
          </a:ln>
          <a:effectLst/>
        </p:spPr>
        <p:txBody>
          <a:bodyPr wrap="none" anchor="ctr"/>
          <a:lstStyle/>
          <a:p>
            <a:endParaRPr lang="pt-BR"/>
          </a:p>
        </p:txBody>
      </p:sp>
      <p:sp>
        <p:nvSpPr>
          <p:cNvPr id="140321" name="Line 33"/>
          <p:cNvSpPr>
            <a:spLocks noChangeShapeType="1"/>
          </p:cNvSpPr>
          <p:nvPr/>
        </p:nvSpPr>
        <p:spPr bwMode="auto">
          <a:xfrm flipH="1">
            <a:off x="1698625" y="2681288"/>
            <a:ext cx="55563" cy="0"/>
          </a:xfrm>
          <a:prstGeom prst="line">
            <a:avLst/>
          </a:prstGeom>
          <a:noFill/>
          <a:ln w="12700">
            <a:solidFill>
              <a:srgbClr val="FFFFFF"/>
            </a:solidFill>
            <a:round/>
            <a:headEnd/>
            <a:tailEnd/>
          </a:ln>
          <a:effectLst/>
        </p:spPr>
        <p:txBody>
          <a:bodyPr wrap="none" anchor="ctr"/>
          <a:lstStyle/>
          <a:p>
            <a:endParaRPr lang="pt-BR"/>
          </a:p>
        </p:txBody>
      </p:sp>
      <p:sp>
        <p:nvSpPr>
          <p:cNvPr id="140322" name="Line 34"/>
          <p:cNvSpPr>
            <a:spLocks noChangeShapeType="1"/>
          </p:cNvSpPr>
          <p:nvPr/>
        </p:nvSpPr>
        <p:spPr bwMode="auto">
          <a:xfrm flipH="1">
            <a:off x="1698625" y="2019300"/>
            <a:ext cx="55563" cy="0"/>
          </a:xfrm>
          <a:prstGeom prst="line">
            <a:avLst/>
          </a:prstGeom>
          <a:noFill/>
          <a:ln w="12700">
            <a:solidFill>
              <a:srgbClr val="FFFFFF"/>
            </a:solidFill>
            <a:round/>
            <a:headEnd/>
            <a:tailEnd/>
          </a:ln>
          <a:effectLst/>
        </p:spPr>
        <p:txBody>
          <a:bodyPr wrap="none" anchor="ctr"/>
          <a:lstStyle/>
          <a:p>
            <a:endParaRPr lang="pt-BR"/>
          </a:p>
        </p:txBody>
      </p:sp>
      <p:sp>
        <p:nvSpPr>
          <p:cNvPr id="140323" name="Line 35"/>
          <p:cNvSpPr>
            <a:spLocks noChangeShapeType="1"/>
          </p:cNvSpPr>
          <p:nvPr/>
        </p:nvSpPr>
        <p:spPr bwMode="auto">
          <a:xfrm flipH="1">
            <a:off x="1698625" y="1354138"/>
            <a:ext cx="55563" cy="0"/>
          </a:xfrm>
          <a:prstGeom prst="line">
            <a:avLst/>
          </a:prstGeom>
          <a:noFill/>
          <a:ln w="12700">
            <a:solidFill>
              <a:srgbClr val="FFFFFF"/>
            </a:solidFill>
            <a:round/>
            <a:headEnd/>
            <a:tailEnd/>
          </a:ln>
          <a:effectLst/>
        </p:spPr>
        <p:txBody>
          <a:bodyPr wrap="none" anchor="ctr"/>
          <a:lstStyle/>
          <a:p>
            <a:endParaRPr lang="pt-BR"/>
          </a:p>
        </p:txBody>
      </p:sp>
      <p:sp>
        <p:nvSpPr>
          <p:cNvPr id="140324" name="Line 36"/>
          <p:cNvSpPr>
            <a:spLocks noChangeShapeType="1"/>
          </p:cNvSpPr>
          <p:nvPr/>
        </p:nvSpPr>
        <p:spPr bwMode="auto">
          <a:xfrm flipH="1">
            <a:off x="1698625" y="693738"/>
            <a:ext cx="55563" cy="0"/>
          </a:xfrm>
          <a:prstGeom prst="line">
            <a:avLst/>
          </a:prstGeom>
          <a:noFill/>
          <a:ln w="12700">
            <a:solidFill>
              <a:srgbClr val="FFFFFF"/>
            </a:solidFill>
            <a:round/>
            <a:headEnd/>
            <a:tailEnd/>
          </a:ln>
          <a:effectLst/>
        </p:spPr>
        <p:txBody>
          <a:bodyPr wrap="none" anchor="ctr"/>
          <a:lstStyle/>
          <a:p>
            <a:endParaRPr lang="pt-BR"/>
          </a:p>
        </p:txBody>
      </p:sp>
      <p:sp>
        <p:nvSpPr>
          <p:cNvPr id="140325" name="Rectangle 37"/>
          <p:cNvSpPr>
            <a:spLocks noChangeArrowheads="1"/>
          </p:cNvSpPr>
          <p:nvPr/>
        </p:nvSpPr>
        <p:spPr bwMode="auto">
          <a:xfrm>
            <a:off x="1465263" y="3849688"/>
            <a:ext cx="273050" cy="376237"/>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0</a:t>
            </a:r>
          </a:p>
        </p:txBody>
      </p:sp>
      <p:sp>
        <p:nvSpPr>
          <p:cNvPr id="140326" name="Rectangle 38"/>
          <p:cNvSpPr>
            <a:spLocks noChangeArrowheads="1"/>
          </p:cNvSpPr>
          <p:nvPr/>
        </p:nvSpPr>
        <p:spPr bwMode="auto">
          <a:xfrm>
            <a:off x="1363663" y="3187700"/>
            <a:ext cx="374650" cy="376238"/>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10</a:t>
            </a:r>
          </a:p>
        </p:txBody>
      </p:sp>
      <p:sp>
        <p:nvSpPr>
          <p:cNvPr id="140327" name="Rectangle 39"/>
          <p:cNvSpPr>
            <a:spLocks noChangeArrowheads="1"/>
          </p:cNvSpPr>
          <p:nvPr/>
        </p:nvSpPr>
        <p:spPr bwMode="auto">
          <a:xfrm>
            <a:off x="1363663" y="2525713"/>
            <a:ext cx="374650" cy="376237"/>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20</a:t>
            </a:r>
          </a:p>
        </p:txBody>
      </p:sp>
      <p:sp>
        <p:nvSpPr>
          <p:cNvPr id="140328" name="Rectangle 40"/>
          <p:cNvSpPr>
            <a:spLocks noChangeArrowheads="1"/>
          </p:cNvSpPr>
          <p:nvPr/>
        </p:nvSpPr>
        <p:spPr bwMode="auto">
          <a:xfrm>
            <a:off x="1363663" y="1863725"/>
            <a:ext cx="374650" cy="376238"/>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30</a:t>
            </a:r>
          </a:p>
        </p:txBody>
      </p:sp>
      <p:sp>
        <p:nvSpPr>
          <p:cNvPr id="140329" name="Rectangle 41"/>
          <p:cNvSpPr>
            <a:spLocks noChangeArrowheads="1"/>
          </p:cNvSpPr>
          <p:nvPr/>
        </p:nvSpPr>
        <p:spPr bwMode="auto">
          <a:xfrm>
            <a:off x="1363663" y="1200150"/>
            <a:ext cx="374650" cy="376238"/>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40</a:t>
            </a:r>
          </a:p>
        </p:txBody>
      </p:sp>
      <p:sp>
        <p:nvSpPr>
          <p:cNvPr id="140330" name="Rectangle 42"/>
          <p:cNvSpPr>
            <a:spLocks noChangeArrowheads="1"/>
          </p:cNvSpPr>
          <p:nvPr/>
        </p:nvSpPr>
        <p:spPr bwMode="auto">
          <a:xfrm>
            <a:off x="1363663" y="538163"/>
            <a:ext cx="374650" cy="376237"/>
          </a:xfrm>
          <a:prstGeom prst="rect">
            <a:avLst/>
          </a:prstGeom>
          <a:noFill/>
          <a:ln w="12700">
            <a:noFill/>
            <a:miter lim="800000"/>
            <a:headEnd/>
            <a:tailEnd/>
          </a:ln>
          <a:effectLst/>
        </p:spPr>
        <p:txBody>
          <a:bodyPr wrap="none" lIns="90488" tIns="44450" rIns="90488" bIns="44450">
            <a:spAutoFit/>
          </a:bodyPr>
          <a:lstStyle/>
          <a:p>
            <a:pPr defTabSz="762000" eaLnBrk="0" hangingPunct="0"/>
            <a:r>
              <a:rPr lang="pt-BR" b="1" i="1">
                <a:solidFill>
                  <a:srgbClr val="FFFFFF"/>
                </a:solidFill>
                <a:latin typeface="Times New Roman" pitchFamily="18" charset="0"/>
              </a:rPr>
              <a:t>50</a:t>
            </a:r>
          </a:p>
        </p:txBody>
      </p:sp>
      <p:sp>
        <p:nvSpPr>
          <p:cNvPr id="140331" name="Rectangle 43"/>
          <p:cNvSpPr>
            <a:spLocks noGrp="1" noChangeArrowheads="1"/>
          </p:cNvSpPr>
          <p:nvPr>
            <p:ph type="title"/>
          </p:nvPr>
        </p:nvSpPr>
        <p:spPr>
          <a:xfrm>
            <a:off x="6732588" y="1628775"/>
            <a:ext cx="1944687" cy="908050"/>
          </a:xfrm>
          <a:ln w="38100" cap="flat">
            <a:solidFill>
              <a:srgbClr val="FF3300"/>
            </a:solidFill>
            <a:prstDash val="dash"/>
          </a:ln>
        </p:spPr>
        <p:txBody>
          <a:bodyPr>
            <a:normAutofit fontScale="90000"/>
          </a:bodyPr>
          <a:lstStyle/>
          <a:p>
            <a:r>
              <a:rPr lang="pt-BR" sz="2800" b="1" dirty="0">
                <a:solidFill>
                  <a:srgbClr val="FF3399"/>
                </a:solidFill>
              </a:rPr>
              <a:t>Tabagismo passivo</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Picture 4" descr="Rocinha"/>
          <p:cNvPicPr>
            <a:picLocks noGrp="1" noChangeAspect="1" noChangeArrowheads="1"/>
          </p:cNvPicPr>
          <p:nvPr>
            <p:ph sz="half" idx="1"/>
          </p:nvPr>
        </p:nvPicPr>
        <p:blipFill>
          <a:blip r:embed="rId2" cstate="print"/>
          <a:srcRect/>
          <a:stretch>
            <a:fillRect/>
          </a:stretch>
        </p:blipFill>
        <p:spPr bwMode="auto">
          <a:xfrm>
            <a:off x="357158" y="577115"/>
            <a:ext cx="4071966" cy="5923719"/>
          </a:xfrm>
          <a:prstGeom prst="rect">
            <a:avLst/>
          </a:prstGeom>
          <a:noFill/>
        </p:spPr>
      </p:pic>
      <p:pic>
        <p:nvPicPr>
          <p:cNvPr id="8" name="Espaço Reservado para Conteúdo 7" descr="skyscrapers CORB0602.jpg"/>
          <p:cNvPicPr>
            <a:picLocks noGrp="1" noChangeAspect="1"/>
          </p:cNvPicPr>
          <p:nvPr>
            <p:ph sz="half" idx="2"/>
          </p:nvPr>
        </p:nvPicPr>
        <p:blipFill>
          <a:blip r:embed="rId3" cstate="print"/>
          <a:stretch>
            <a:fillRect/>
          </a:stretch>
        </p:blipFill>
        <p:spPr>
          <a:xfrm>
            <a:off x="4857752" y="603973"/>
            <a:ext cx="3929090" cy="588903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2643174" y="2071679"/>
            <a:ext cx="6103951" cy="2376035"/>
          </a:xfrm>
          <a:prstGeom prst="rect">
            <a:avLst/>
          </a:prstGeom>
          <a:noFill/>
          <a:ln w="9525" algn="ctr">
            <a:noFill/>
            <a:miter lim="800000"/>
            <a:headEnd/>
            <a:tailEnd/>
          </a:ln>
          <a:effectLst/>
        </p:spPr>
        <p:txBody>
          <a:bodyPr wrap="square">
            <a:spAutoFit/>
          </a:bodyPr>
          <a:lstStyle/>
          <a:p>
            <a:pPr>
              <a:spcBef>
                <a:spcPct val="30000"/>
              </a:spcBef>
            </a:pPr>
            <a:r>
              <a:rPr lang="pt-BR" sz="2800" dirty="0">
                <a:solidFill>
                  <a:schemeClr val="bg1"/>
                </a:solidFill>
                <a:latin typeface="Times New Roman" pitchFamily="18" charset="0"/>
              </a:rPr>
              <a:t>OMS (1984) – 30% dos grandes prédios novos ou remodelados apresentam risco de ter uma qualidade de ar interior prejudicial à </a:t>
            </a:r>
            <a:r>
              <a:rPr lang="pt-BR" sz="2800" dirty="0" smtClean="0">
                <a:solidFill>
                  <a:schemeClr val="bg1"/>
                </a:solidFill>
                <a:latin typeface="Times New Roman" pitchFamily="18" charset="0"/>
              </a:rPr>
              <a:t>saúde</a:t>
            </a:r>
          </a:p>
          <a:p>
            <a:pPr>
              <a:spcBef>
                <a:spcPct val="30000"/>
              </a:spcBef>
            </a:pPr>
            <a:endParaRPr lang="pt-BR" sz="2800" dirty="0">
              <a:solidFill>
                <a:schemeClr val="bg1"/>
              </a:solidFill>
              <a:latin typeface="Times New Roman" pitchFamily="18" charset="0"/>
            </a:endParaRPr>
          </a:p>
        </p:txBody>
      </p:sp>
      <p:sp>
        <p:nvSpPr>
          <p:cNvPr id="223236" name="Rectangle 4"/>
          <p:cNvSpPr>
            <a:spLocks noGrp="1" noChangeArrowheads="1"/>
          </p:cNvSpPr>
          <p:nvPr>
            <p:ph type="title" idx="4294967295"/>
          </p:nvPr>
        </p:nvSpPr>
        <p:spPr>
          <a:xfrm>
            <a:off x="342928" y="274638"/>
            <a:ext cx="8229600" cy="654032"/>
          </a:xfrm>
        </p:spPr>
        <p:txBody>
          <a:bodyPr>
            <a:normAutofit fontScale="90000"/>
          </a:bodyPr>
          <a:lstStyle/>
          <a:p>
            <a:pPr algn="ctr"/>
            <a:r>
              <a:rPr lang="pt-BR" dirty="0">
                <a:solidFill>
                  <a:schemeClr val="accent3">
                    <a:lumMod val="60000"/>
                    <a:lumOff val="40000"/>
                  </a:schemeClr>
                </a:solidFill>
                <a:latin typeface="Arial" pitchFamily="34" charset="0"/>
                <a:cs typeface="Arial" pitchFamily="34" charset="0"/>
              </a:rPr>
              <a:t>Edifícios </a:t>
            </a:r>
            <a:r>
              <a:rPr lang="pt-BR" dirty="0" smtClean="0">
                <a:solidFill>
                  <a:schemeClr val="accent3">
                    <a:lumMod val="60000"/>
                    <a:lumOff val="40000"/>
                  </a:schemeClr>
                </a:solidFill>
                <a:latin typeface="Arial" pitchFamily="34" charset="0"/>
                <a:cs typeface="Arial" pitchFamily="34" charset="0"/>
              </a:rPr>
              <a:t>modernos</a:t>
            </a:r>
            <a:endParaRPr lang="pt-BR" dirty="0">
              <a:solidFill>
                <a:schemeClr val="accent3">
                  <a:lumMod val="60000"/>
                  <a:lumOff val="40000"/>
                </a:schemeClr>
              </a:solidFill>
              <a:latin typeface="Arial" pitchFamily="34" charset="0"/>
              <a:cs typeface="Arial" pitchFamily="34" charset="0"/>
            </a:endParaRPr>
          </a:p>
        </p:txBody>
      </p:sp>
      <p:pic>
        <p:nvPicPr>
          <p:cNvPr id="5" name="Espaço Reservado para Conteúdo 7" descr="skyscrapers CORB0602.jpg"/>
          <p:cNvPicPr>
            <a:picLocks noChangeAspect="1"/>
          </p:cNvPicPr>
          <p:nvPr/>
        </p:nvPicPr>
        <p:blipFill>
          <a:blip r:embed="rId3" cstate="print"/>
          <a:stretch>
            <a:fillRect/>
          </a:stretch>
        </p:blipFill>
        <p:spPr>
          <a:xfrm>
            <a:off x="357158" y="1857364"/>
            <a:ext cx="2091930" cy="3135446"/>
          </a:xfrm>
          <a:prstGeom prst="rect">
            <a:avLst/>
          </a:prstGeom>
        </p:spPr>
      </p:pic>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lstStyle/>
          <a:p>
            <a:pPr algn="ctr"/>
            <a:r>
              <a:rPr lang="pt-BR" sz="2800" dirty="0" smtClean="0">
                <a:solidFill>
                  <a:schemeClr val="accent3">
                    <a:lumMod val="60000"/>
                    <a:lumOff val="40000"/>
                  </a:schemeClr>
                </a:solidFill>
              </a:rPr>
              <a:t>Causas</a:t>
            </a:r>
            <a:endParaRPr lang="pt-BR" sz="2800" dirty="0">
              <a:solidFill>
                <a:schemeClr val="accent3">
                  <a:lumMod val="60000"/>
                  <a:lumOff val="40000"/>
                </a:schemeClr>
              </a:solidFill>
            </a:endParaRPr>
          </a:p>
        </p:txBody>
      </p:sp>
      <p:sp>
        <p:nvSpPr>
          <p:cNvPr id="10" name="Espaço Reservado para Conteúdo 9"/>
          <p:cNvSpPr>
            <a:spLocks noGrp="1"/>
          </p:cNvSpPr>
          <p:nvPr>
            <p:ph sz="quarter" idx="4"/>
          </p:nvPr>
        </p:nvSpPr>
        <p:spPr>
          <a:xfrm>
            <a:off x="4649788" y="2201896"/>
            <a:ext cx="4208492" cy="3913632"/>
          </a:xfrm>
        </p:spPr>
        <p:style>
          <a:lnRef idx="1">
            <a:schemeClr val="accent6"/>
          </a:lnRef>
          <a:fillRef idx="1001">
            <a:schemeClr val="lt2"/>
          </a:fillRef>
          <a:effectRef idx="2">
            <a:schemeClr val="accent6"/>
          </a:effectRef>
          <a:fontRef idx="minor">
            <a:schemeClr val="lt1"/>
          </a:fontRef>
        </p:style>
        <p:txBody>
          <a:bodyPr>
            <a:normAutofit/>
          </a:bodyPr>
          <a:lstStyle/>
          <a:p>
            <a:pPr>
              <a:buClr>
                <a:schemeClr val="bg2">
                  <a:lumMod val="75000"/>
                </a:schemeClr>
              </a:buClr>
              <a:buFont typeface="Wingdings" pitchFamily="2" charset="2"/>
              <a:buChar char="v"/>
            </a:pPr>
            <a:r>
              <a:rPr lang="pt-BR" sz="2400" dirty="0" smtClean="0">
                <a:solidFill>
                  <a:schemeClr val="bg1"/>
                </a:solidFill>
                <a:cs typeface="Arial" pitchFamily="34" charset="0"/>
              </a:rPr>
              <a:t>Sintomas nasais, oculares e de orofaringe. Tosse pouco produtiva.</a:t>
            </a:r>
          </a:p>
          <a:p>
            <a:pPr>
              <a:buClr>
                <a:schemeClr val="bg2">
                  <a:lumMod val="75000"/>
                </a:schemeClr>
              </a:buClr>
              <a:buFont typeface="Wingdings" pitchFamily="2" charset="2"/>
              <a:buChar char="v"/>
            </a:pPr>
            <a:r>
              <a:rPr lang="pt-BR" sz="2400" dirty="0" smtClean="0">
                <a:solidFill>
                  <a:schemeClr val="bg1"/>
                </a:solidFill>
                <a:cs typeface="Arial" pitchFamily="34" charset="0"/>
              </a:rPr>
              <a:t>Cefaléia, tonturas, náuseas, fadiga, perda de concentração.</a:t>
            </a:r>
          </a:p>
          <a:p>
            <a:pPr>
              <a:buClr>
                <a:schemeClr val="bg2">
                  <a:lumMod val="75000"/>
                </a:schemeClr>
              </a:buClr>
              <a:buFont typeface="Wingdings" pitchFamily="2" charset="2"/>
              <a:buChar char="v"/>
            </a:pPr>
            <a:r>
              <a:rPr lang="pt-BR" sz="2400" dirty="0" smtClean="0">
                <a:solidFill>
                  <a:schemeClr val="bg1"/>
                </a:solidFill>
                <a:cs typeface="Arial" pitchFamily="34" charset="0"/>
              </a:rPr>
              <a:t>Lesões cutâneas, prurido, ressecamento da pele</a:t>
            </a:r>
          </a:p>
          <a:p>
            <a:pPr>
              <a:buClr>
                <a:schemeClr val="bg2">
                  <a:lumMod val="75000"/>
                </a:schemeClr>
              </a:buClr>
              <a:buFont typeface="Wingdings" pitchFamily="2" charset="2"/>
              <a:buChar char="v"/>
            </a:pPr>
            <a:r>
              <a:rPr lang="pt-BR" sz="2400" dirty="0" smtClean="0">
                <a:solidFill>
                  <a:schemeClr val="bg1"/>
                </a:solidFill>
                <a:cs typeface="Arial" pitchFamily="34" charset="0"/>
              </a:rPr>
              <a:t>Distúrbios visuais e olfativos</a:t>
            </a:r>
            <a:endParaRPr lang="pt-BR" dirty="0">
              <a:solidFill>
                <a:schemeClr val="bg1"/>
              </a:solidFill>
              <a:cs typeface="Arial" pitchFamily="34" charset="0"/>
            </a:endParaRPr>
          </a:p>
        </p:txBody>
      </p:sp>
      <p:sp>
        <p:nvSpPr>
          <p:cNvPr id="219138" name="Rectangle 2"/>
          <p:cNvSpPr>
            <a:spLocks noGrp="1" noChangeArrowheads="1"/>
          </p:cNvSpPr>
          <p:nvPr>
            <p:ph type="title"/>
          </p:nvPr>
        </p:nvSpPr>
        <p:spPr/>
        <p:txBody>
          <a:bodyPr>
            <a:normAutofit/>
          </a:bodyPr>
          <a:lstStyle/>
          <a:p>
            <a:pPr algn="ctr"/>
            <a:r>
              <a:rPr lang="pt-BR" sz="3200" b="1" dirty="0">
                <a:solidFill>
                  <a:schemeClr val="accent3">
                    <a:lumMod val="60000"/>
                    <a:lumOff val="40000"/>
                  </a:schemeClr>
                </a:solidFill>
              </a:rPr>
              <a:t>Síndrome </a:t>
            </a:r>
            <a:r>
              <a:rPr lang="pt-BR" sz="3200" b="1" dirty="0" smtClean="0">
                <a:solidFill>
                  <a:schemeClr val="accent3">
                    <a:lumMod val="60000"/>
                    <a:lumOff val="40000"/>
                  </a:schemeClr>
                </a:solidFill>
              </a:rPr>
              <a:t> dos  edifícios  </a:t>
            </a:r>
            <a:r>
              <a:rPr lang="pt-BR" sz="3200" b="1" dirty="0">
                <a:solidFill>
                  <a:schemeClr val="accent3">
                    <a:lumMod val="60000"/>
                    <a:lumOff val="40000"/>
                  </a:schemeClr>
                </a:solidFill>
              </a:rPr>
              <a:t>doentes</a:t>
            </a:r>
            <a:br>
              <a:rPr lang="pt-BR" sz="3200" b="1" dirty="0">
                <a:solidFill>
                  <a:schemeClr val="accent3">
                    <a:lumMod val="60000"/>
                    <a:lumOff val="40000"/>
                  </a:schemeClr>
                </a:solidFill>
              </a:rPr>
            </a:br>
            <a:r>
              <a:rPr lang="pt-BR" sz="3200" b="1" dirty="0">
                <a:solidFill>
                  <a:srgbClr val="CCECFF"/>
                </a:solidFill>
              </a:rPr>
              <a:t>(</a:t>
            </a:r>
            <a:r>
              <a:rPr lang="pt-BR" sz="3200" b="1" dirty="0" err="1">
                <a:solidFill>
                  <a:srgbClr val="CCECFF"/>
                </a:solidFill>
              </a:rPr>
              <a:t>sick-building</a:t>
            </a:r>
            <a:r>
              <a:rPr lang="pt-BR" sz="3200" b="1" dirty="0">
                <a:solidFill>
                  <a:srgbClr val="CCECFF"/>
                </a:solidFill>
              </a:rPr>
              <a:t> </a:t>
            </a:r>
            <a:r>
              <a:rPr lang="pt-BR" sz="3200" b="1" dirty="0" smtClean="0">
                <a:solidFill>
                  <a:srgbClr val="CCECFF"/>
                </a:solidFill>
              </a:rPr>
              <a:t> </a:t>
            </a:r>
            <a:r>
              <a:rPr lang="pt-BR" sz="3200" b="1" dirty="0" err="1" smtClean="0">
                <a:solidFill>
                  <a:srgbClr val="CCECFF"/>
                </a:solidFill>
              </a:rPr>
              <a:t>syndrome</a:t>
            </a:r>
            <a:r>
              <a:rPr lang="pt-BR" sz="3200" b="1" dirty="0" smtClean="0">
                <a:solidFill>
                  <a:srgbClr val="CCECFF"/>
                </a:solidFill>
              </a:rPr>
              <a:t>)</a:t>
            </a:r>
            <a:endParaRPr lang="pt-BR" sz="3200" dirty="0">
              <a:solidFill>
                <a:srgbClr val="FFFFFF"/>
              </a:solidFill>
            </a:endParaRPr>
          </a:p>
        </p:txBody>
      </p:sp>
      <p:sp>
        <p:nvSpPr>
          <p:cNvPr id="9" name="Espaço Reservado para Texto 8"/>
          <p:cNvSpPr>
            <a:spLocks noGrp="1"/>
          </p:cNvSpPr>
          <p:nvPr>
            <p:ph type="body" idx="3"/>
          </p:nvPr>
        </p:nvSpPr>
        <p:spPr>
          <a:xfrm>
            <a:off x="4527578" y="1399593"/>
            <a:ext cx="4402140" cy="762000"/>
          </a:xfrm>
        </p:spPr>
        <p:txBody>
          <a:bodyPr/>
          <a:lstStyle/>
          <a:p>
            <a:pPr algn="ctr"/>
            <a:r>
              <a:rPr lang="pt-BR" sz="2800" dirty="0" smtClean="0">
                <a:solidFill>
                  <a:schemeClr val="accent3">
                    <a:lumMod val="60000"/>
                    <a:lumOff val="40000"/>
                  </a:schemeClr>
                </a:solidFill>
              </a:rPr>
              <a:t>Manifestações clínicas</a:t>
            </a:r>
            <a:endParaRPr lang="pt-BR" sz="2800" dirty="0">
              <a:solidFill>
                <a:schemeClr val="accent3">
                  <a:lumMod val="60000"/>
                  <a:lumOff val="40000"/>
                </a:schemeClr>
              </a:solidFill>
            </a:endParaRPr>
          </a:p>
        </p:txBody>
      </p:sp>
      <p:sp>
        <p:nvSpPr>
          <p:cNvPr id="11" name="Rectangle 3"/>
          <p:cNvSpPr>
            <a:spLocks noGrp="1" noChangeArrowheads="1"/>
          </p:cNvSpPr>
          <p:nvPr>
            <p:ph sz="half" idx="2"/>
          </p:nvPr>
        </p:nvSpPr>
        <p:spPr/>
        <p:style>
          <a:lnRef idx="1">
            <a:schemeClr val="accent3"/>
          </a:lnRef>
          <a:fillRef idx="2">
            <a:schemeClr val="accent3"/>
          </a:fillRef>
          <a:effectRef idx="1">
            <a:schemeClr val="accent3"/>
          </a:effectRef>
          <a:fontRef idx="minor">
            <a:schemeClr val="dk1"/>
          </a:fontRef>
        </p:style>
        <p:txBody>
          <a:bodyPr>
            <a:normAutofit/>
          </a:bodyPr>
          <a:lstStyle/>
          <a:p>
            <a:pPr>
              <a:buClr>
                <a:schemeClr val="bg2">
                  <a:lumMod val="75000"/>
                </a:schemeClr>
              </a:buClr>
              <a:buFont typeface="Wingdings" pitchFamily="2" charset="2"/>
              <a:buChar char="Ø"/>
            </a:pPr>
            <a:r>
              <a:rPr lang="pt-BR" sz="2400" b="1" dirty="0" smtClean="0">
                <a:solidFill>
                  <a:schemeClr val="bg1"/>
                </a:solidFill>
              </a:rPr>
              <a:t>Má qualidade do ar: </a:t>
            </a:r>
          </a:p>
          <a:p>
            <a:pPr>
              <a:buClr>
                <a:schemeClr val="bg2">
                  <a:lumMod val="75000"/>
                </a:schemeClr>
              </a:buClr>
              <a:buFont typeface="Wingdings" pitchFamily="2" charset="2"/>
              <a:buChar char="Ø"/>
            </a:pPr>
            <a:r>
              <a:rPr lang="pt-BR" sz="2400" dirty="0" smtClean="0">
                <a:solidFill>
                  <a:schemeClr val="bg1"/>
                </a:solidFill>
              </a:rPr>
              <a:t>Iluminação deficiente</a:t>
            </a:r>
            <a:endParaRPr lang="pt-BR" sz="2400" dirty="0">
              <a:solidFill>
                <a:schemeClr val="bg1"/>
              </a:solidFill>
            </a:endParaRPr>
          </a:p>
          <a:p>
            <a:pPr>
              <a:buClr>
                <a:schemeClr val="bg2">
                  <a:lumMod val="75000"/>
                </a:schemeClr>
              </a:buClr>
              <a:buFont typeface="Wingdings" pitchFamily="2" charset="2"/>
              <a:buChar char="Ø"/>
            </a:pPr>
            <a:r>
              <a:rPr lang="pt-BR" sz="2400" dirty="0">
                <a:solidFill>
                  <a:schemeClr val="bg1"/>
                </a:solidFill>
              </a:rPr>
              <a:t>Ruído</a:t>
            </a:r>
          </a:p>
          <a:p>
            <a:pPr>
              <a:buClr>
                <a:schemeClr val="bg2">
                  <a:lumMod val="75000"/>
                </a:schemeClr>
              </a:buClr>
              <a:buFont typeface="Wingdings" pitchFamily="2" charset="2"/>
              <a:buChar char="Ø"/>
            </a:pPr>
            <a:r>
              <a:rPr lang="pt-BR" sz="2400" dirty="0" smtClean="0">
                <a:solidFill>
                  <a:schemeClr val="bg1"/>
                </a:solidFill>
              </a:rPr>
              <a:t>Extremos de temperatura </a:t>
            </a:r>
            <a:r>
              <a:rPr lang="pt-BR" sz="2400" dirty="0">
                <a:solidFill>
                  <a:schemeClr val="bg1"/>
                </a:solidFill>
              </a:rPr>
              <a:t>e umidade</a:t>
            </a:r>
          </a:p>
          <a:p>
            <a:pPr>
              <a:buClr>
                <a:schemeClr val="bg2">
                  <a:lumMod val="75000"/>
                </a:schemeClr>
              </a:buClr>
              <a:buFont typeface="Wingdings" pitchFamily="2" charset="2"/>
              <a:buChar char="Ø"/>
            </a:pPr>
            <a:r>
              <a:rPr lang="pt-BR" sz="2400" dirty="0" smtClean="0">
                <a:solidFill>
                  <a:schemeClr val="bg1"/>
                </a:solidFill>
              </a:rPr>
              <a:t>Eletricidade estática  e radiação eletromagnética</a:t>
            </a:r>
          </a:p>
          <a:p>
            <a:pPr>
              <a:buClr>
                <a:schemeClr val="bg2">
                  <a:lumMod val="75000"/>
                </a:schemeClr>
              </a:buClr>
              <a:buFont typeface="Wingdings" pitchFamily="2" charset="2"/>
              <a:buChar char="Ø"/>
            </a:pPr>
            <a:r>
              <a:rPr lang="pt-BR" sz="2400" dirty="0" smtClean="0">
                <a:solidFill>
                  <a:schemeClr val="bg1"/>
                </a:solidFill>
              </a:rPr>
              <a:t>Ergonomia</a:t>
            </a:r>
          </a:p>
          <a:p>
            <a:pPr>
              <a:buClr>
                <a:schemeClr val="bg2">
                  <a:lumMod val="75000"/>
                </a:schemeClr>
              </a:buClr>
              <a:buFont typeface="Wingdings" pitchFamily="2" charset="2"/>
              <a:buChar char="Ø"/>
            </a:pPr>
            <a:endParaRPr lang="pt-BR" sz="2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500042"/>
            <a:ext cx="8229600" cy="571504"/>
          </a:xfrm>
        </p:spPr>
        <p:txBody>
          <a:bodyPr>
            <a:normAutofit fontScale="90000"/>
          </a:bodyPr>
          <a:lstStyle/>
          <a:p>
            <a:r>
              <a:rPr lang="pt-BR" sz="3200" b="1" dirty="0" smtClean="0">
                <a:solidFill>
                  <a:schemeClr val="accent3">
                    <a:lumMod val="60000"/>
                    <a:lumOff val="40000"/>
                  </a:schemeClr>
                </a:solidFill>
              </a:rPr>
              <a:t>Contaminantes do meio ambiente interno</a:t>
            </a:r>
            <a:endParaRPr lang="pt-BR" sz="3200" dirty="0">
              <a:solidFill>
                <a:schemeClr val="accent3">
                  <a:lumMod val="60000"/>
                  <a:lumOff val="40000"/>
                </a:schemeClr>
              </a:solidFill>
            </a:endParaRPr>
          </a:p>
        </p:txBody>
      </p:sp>
      <p:graphicFrame>
        <p:nvGraphicFramePr>
          <p:cNvPr id="6" name="Espaço Reservado para Conteúdo 4"/>
          <p:cNvGraphicFramePr>
            <a:graphicFrameLocks/>
          </p:cNvGraphicFramePr>
          <p:nvPr/>
        </p:nvGraphicFramePr>
        <p:xfrm>
          <a:off x="500034" y="1571612"/>
          <a:ext cx="8229600" cy="4272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pt-BR" sz="2000" dirty="0" smtClean="0"/>
                        <a:t>Estruturas</a:t>
                      </a:r>
                      <a:endParaRPr lang="pt-BR" sz="2000" dirty="0"/>
                    </a:p>
                  </a:txBody>
                  <a:tcPr/>
                </a:tc>
                <a:tc>
                  <a:txBody>
                    <a:bodyPr/>
                    <a:lstStyle/>
                    <a:p>
                      <a:r>
                        <a:rPr lang="pt-BR" sz="2000" dirty="0" smtClean="0"/>
                        <a:t>Contaminantes</a:t>
                      </a:r>
                      <a:endParaRPr lang="pt-BR" sz="2000" dirty="0"/>
                    </a:p>
                  </a:txBody>
                  <a:tcPr/>
                </a:tc>
              </a:tr>
              <a:tr h="370840">
                <a:tc>
                  <a:txBody>
                    <a:bodyPr/>
                    <a:lstStyle/>
                    <a:p>
                      <a:pPr>
                        <a:lnSpc>
                          <a:spcPct val="90000"/>
                        </a:lnSpc>
                        <a:buClr>
                          <a:srgbClr val="FF9933"/>
                        </a:buClr>
                        <a:buFontTx/>
                        <a:buNone/>
                      </a:pPr>
                      <a:r>
                        <a:rPr lang="pt-BR" sz="1800" dirty="0" smtClean="0"/>
                        <a:t>Sistema de ar condicionado </a:t>
                      </a:r>
                    </a:p>
                  </a:txBody>
                  <a:tcPr/>
                </a:tc>
                <a:tc>
                  <a:txBody>
                    <a:bodyPr/>
                    <a:lstStyle/>
                    <a:p>
                      <a:r>
                        <a:rPr lang="pt-BR" sz="1800" dirty="0" smtClean="0"/>
                        <a:t>Fungos e bactérias</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Tecidos, carpetes, cortinas, estofados</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Fungos e ácaros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Fotocopiadoras e impressoras:</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Material particulado, compostos orgânicos voláteis, formaldeído, ozônio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Mobiliários, divisórias  (colas, resinas, tintas)</a:t>
                      </a:r>
                    </a:p>
                  </a:txBody>
                  <a:tcPr/>
                </a:tc>
                <a:tc>
                  <a:txBody>
                    <a:bodyPr/>
                    <a:lstStyle/>
                    <a:p>
                      <a:r>
                        <a:rPr lang="pt-BR" sz="1800" dirty="0" smtClean="0"/>
                        <a:t>Formaldeído, compostos orgânicos voláteis, hidrocarbonetos aromáticos</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Fumaça </a:t>
                      </a:r>
                      <a:r>
                        <a:rPr lang="pt-BR" sz="1800" dirty="0" err="1" smtClean="0"/>
                        <a:t>tabágica</a:t>
                      </a:r>
                      <a:endParaRPr lang="pt-BR" sz="1800" dirty="0" smtClean="0"/>
                    </a:p>
                  </a:txBody>
                  <a:tcPr/>
                </a:tc>
                <a:tc>
                  <a:txBody>
                    <a:bodyPr/>
                    <a:lstStyle/>
                    <a:p>
                      <a:r>
                        <a:rPr lang="pt-BR" sz="1800" dirty="0" smtClean="0"/>
                        <a:t>CO, </a:t>
                      </a:r>
                      <a:r>
                        <a:rPr lang="pt-BR" sz="1800" dirty="0" err="1" smtClean="0"/>
                        <a:t>benzopireno</a:t>
                      </a:r>
                      <a:r>
                        <a:rPr lang="pt-BR" sz="1800" dirty="0" smtClean="0"/>
                        <a:t>, formaldeído</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Inseticidas</a:t>
                      </a:r>
                    </a:p>
                  </a:txBody>
                  <a:tcPr/>
                </a:tc>
                <a:tc>
                  <a:txBody>
                    <a:bodyPr/>
                    <a:lstStyle/>
                    <a:p>
                      <a:r>
                        <a:rPr lang="pt-BR" dirty="0" err="1" smtClean="0"/>
                        <a:t>Piretróides</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Produtos de limpeza</a:t>
                      </a:r>
                    </a:p>
                  </a:txBody>
                  <a:tcPr/>
                </a:tc>
                <a:tc>
                  <a:txBody>
                    <a:bodyPr/>
                    <a:lstStyle/>
                    <a:p>
                      <a:r>
                        <a:rPr lang="pt-BR" dirty="0" smtClean="0"/>
                        <a:t>Clorados</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Ceras e vernizes</a:t>
                      </a:r>
                    </a:p>
                  </a:txBody>
                  <a:tcPr/>
                </a:tc>
                <a:tc>
                  <a:txBody>
                    <a:bodyPr/>
                    <a:lstStyle/>
                    <a:p>
                      <a:r>
                        <a:rPr lang="pt-BR" sz="1800" dirty="0" smtClean="0"/>
                        <a:t>Compostos orgânicos voláteis</a:t>
                      </a:r>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Material de alvenaria</a:t>
                      </a:r>
                      <a:r>
                        <a:rPr lang="pt-BR" sz="1800" baseline="0" dirty="0" smtClean="0"/>
                        <a:t> </a:t>
                      </a:r>
                      <a:endParaRPr lang="pt-BR" sz="1800" dirty="0" smtClean="0"/>
                    </a:p>
                  </a:txBody>
                  <a:tcPr/>
                </a:tc>
                <a:tc>
                  <a:txBody>
                    <a:bodyPr/>
                    <a:lstStyle/>
                    <a:p>
                      <a:r>
                        <a:rPr lang="pt-BR" dirty="0" smtClean="0"/>
                        <a:t>“ </a:t>
                      </a:r>
                      <a:r>
                        <a:rPr lang="pt-BR" dirty="0" err="1" smtClean="0"/>
                        <a:t>radons</a:t>
                      </a:r>
                      <a:r>
                        <a:rPr lang="pt-BR" dirty="0" smtClean="0"/>
                        <a:t>”, fibras de amianto</a:t>
                      </a:r>
                      <a:endParaRPr lang="pt-BR"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Os efeitos da exposição</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6308725" y="6275388"/>
            <a:ext cx="2630488" cy="438150"/>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195263" y="687388"/>
            <a:ext cx="8950325" cy="5575300"/>
          </a:xfrm>
          <a:prstGeom prst="rect">
            <a:avLst/>
          </a:prstGeom>
          <a:noFill/>
          <a:ln w="9525">
            <a:noFill/>
            <a:miter lim="800000"/>
            <a:headEnd/>
            <a:tailEnd/>
          </a:ln>
        </p:spPr>
      </p:pic>
      <p:sp>
        <p:nvSpPr>
          <p:cNvPr id="30724" name="Text Box 4"/>
          <p:cNvSpPr txBox="1">
            <a:spLocks noChangeArrowheads="1"/>
          </p:cNvSpPr>
          <p:nvPr/>
        </p:nvSpPr>
        <p:spPr bwMode="auto">
          <a:xfrm>
            <a:off x="390525" y="6402388"/>
            <a:ext cx="6613525" cy="164212"/>
          </a:xfrm>
          <a:prstGeom prst="rect">
            <a:avLst/>
          </a:prstGeom>
          <a:noFill/>
          <a:ln w="9525">
            <a:noFill/>
            <a:miter lim="800000"/>
            <a:headEnd/>
            <a:tailEnd/>
          </a:ln>
        </p:spPr>
        <p:txBody>
          <a:bodyPr lIns="0" tIns="0" rIns="0" bIns="0">
            <a:spAutoFit/>
          </a:bodyPr>
          <a:lstStyle/>
          <a:p>
            <a:pPr defTabSz="828675" hangingPunct="0">
              <a:lnSpc>
                <a:spcPct val="97000"/>
              </a:lnSpc>
              <a:buClr>
                <a:srgbClr val="FFFFFF"/>
              </a:buClr>
              <a:buSzPct val="45000"/>
              <a:buFont typeface="StarSymbol"/>
              <a:buNone/>
              <a:tabLst>
                <a:tab pos="657225" algn="l"/>
                <a:tab pos="1312863" algn="l"/>
                <a:tab pos="1970088" algn="l"/>
                <a:tab pos="2627313" algn="l"/>
                <a:tab pos="3282950" algn="l"/>
                <a:tab pos="3940175" algn="l"/>
                <a:tab pos="4595813" algn="l"/>
                <a:tab pos="5253038" algn="l"/>
                <a:tab pos="5910263" algn="l"/>
                <a:tab pos="6565900" algn="l"/>
              </a:tabLst>
            </a:pPr>
            <a:r>
              <a:rPr lang="en-GB" sz="1100" b="1" dirty="0">
                <a:solidFill>
                  <a:schemeClr val="bg1"/>
                </a:solidFill>
              </a:rPr>
              <a:t>Beckett W. N </a:t>
            </a:r>
            <a:r>
              <a:rPr lang="en-GB" sz="1100" b="1" dirty="0" err="1">
                <a:solidFill>
                  <a:schemeClr val="bg1"/>
                </a:solidFill>
              </a:rPr>
              <a:t>Engl</a:t>
            </a:r>
            <a:r>
              <a:rPr lang="en-GB" sz="1100" b="1" dirty="0">
                <a:solidFill>
                  <a:schemeClr val="bg1"/>
                </a:solidFill>
              </a:rPr>
              <a:t> J Med 2000;342:406-413</a:t>
            </a:r>
          </a:p>
        </p:txBody>
      </p:sp>
      <p:sp>
        <p:nvSpPr>
          <p:cNvPr id="30725" name="Text Box 5"/>
          <p:cNvSpPr txBox="1">
            <a:spLocks noChangeArrowheads="1"/>
          </p:cNvSpPr>
          <p:nvPr/>
        </p:nvSpPr>
        <p:spPr bwMode="auto">
          <a:xfrm>
            <a:off x="163513" y="269875"/>
            <a:ext cx="8816975" cy="242888"/>
          </a:xfrm>
          <a:prstGeom prst="rect">
            <a:avLst/>
          </a:prstGeom>
          <a:noFill/>
          <a:ln w="9525">
            <a:noFill/>
            <a:miter lim="800000"/>
            <a:headEnd/>
            <a:tailEnd/>
          </a:ln>
        </p:spPr>
        <p:txBody>
          <a:bodyPr lIns="0" tIns="0" rIns="0" bIns="0" anchor="ctr" anchorCtr="1">
            <a:spAutoFit/>
          </a:bodyPr>
          <a:lstStyle/>
          <a:p>
            <a:pPr algn="ctr" defTabSz="828675" hangingPunct="0">
              <a:lnSpc>
                <a:spcPct val="97000"/>
              </a:lnSpc>
              <a:buClr>
                <a:srgbClr val="FFFFFF"/>
              </a:buClr>
              <a:buSzPct val="45000"/>
              <a:buFont typeface="StarSymbol"/>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600" b="1" dirty="0" err="1">
                <a:solidFill>
                  <a:schemeClr val="accent3">
                    <a:lumMod val="60000"/>
                    <a:lumOff val="40000"/>
                  </a:schemeClr>
                </a:solidFill>
              </a:rPr>
              <a:t>Doenças</a:t>
            </a:r>
            <a:r>
              <a:rPr lang="en-GB" sz="1600" b="1" dirty="0">
                <a:solidFill>
                  <a:schemeClr val="accent3">
                    <a:lumMod val="60000"/>
                    <a:lumOff val="40000"/>
                  </a:schemeClr>
                </a:solidFill>
              </a:rPr>
              <a:t> </a:t>
            </a:r>
            <a:r>
              <a:rPr lang="en-GB" sz="1600" b="1" dirty="0" err="1">
                <a:solidFill>
                  <a:schemeClr val="accent3">
                    <a:lumMod val="60000"/>
                    <a:lumOff val="40000"/>
                  </a:schemeClr>
                </a:solidFill>
              </a:rPr>
              <a:t>respiratórias</a:t>
            </a:r>
            <a:r>
              <a:rPr lang="en-GB" sz="1600" b="1" dirty="0">
                <a:solidFill>
                  <a:schemeClr val="accent3">
                    <a:lumMod val="60000"/>
                    <a:lumOff val="40000"/>
                  </a:schemeClr>
                </a:solidFill>
              </a:rPr>
              <a:t> </a:t>
            </a:r>
            <a:r>
              <a:rPr lang="en-GB" sz="1600" b="1" dirty="0" err="1">
                <a:solidFill>
                  <a:schemeClr val="accent3">
                    <a:lumMod val="60000"/>
                    <a:lumOff val="40000"/>
                  </a:schemeClr>
                </a:solidFill>
              </a:rPr>
              <a:t>ambientais</a:t>
            </a:r>
            <a:r>
              <a:rPr lang="en-GB" sz="1600" b="1" dirty="0">
                <a:solidFill>
                  <a:schemeClr val="accent3">
                    <a:lumMod val="60000"/>
                    <a:lumOff val="40000"/>
                  </a:schemeClr>
                </a:solidFill>
              </a:rPr>
              <a:t> e </a:t>
            </a:r>
            <a:r>
              <a:rPr lang="en-GB" sz="1600" b="1" dirty="0" err="1">
                <a:solidFill>
                  <a:schemeClr val="accent3">
                    <a:lumMod val="60000"/>
                    <a:lumOff val="40000"/>
                  </a:schemeClr>
                </a:solidFill>
              </a:rPr>
              <a:t>ocupacionais</a:t>
            </a:r>
            <a:endParaRPr lang="en-GB" sz="1600" b="1" dirty="0">
              <a:solidFill>
                <a:schemeClr val="accent3">
                  <a:lumMod val="60000"/>
                  <a:lumOff val="40000"/>
                </a:schemeClr>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descr="resp system"/>
          <p:cNvPicPr>
            <a:picLocks noGrp="1" noChangeAspect="1" noChangeArrowheads="1"/>
          </p:cNvPicPr>
          <p:nvPr>
            <p:ph idx="1"/>
          </p:nvPr>
        </p:nvPicPr>
        <p:blipFill>
          <a:blip r:embed="rId3" cstate="print"/>
          <a:stretch>
            <a:fillRect/>
          </a:stretch>
        </p:blipFill>
        <p:spPr>
          <a:xfrm>
            <a:off x="1042934" y="981964"/>
            <a:ext cx="6815214" cy="5452172"/>
          </a:xfrm>
          <a:solidFill>
            <a:schemeClr val="tx1">
              <a:lumMod val="75000"/>
            </a:schemeClr>
          </a:solidFill>
          <a:ln w="28575">
            <a:solidFill>
              <a:schemeClr val="tx1"/>
            </a:solidFill>
          </a:ln>
        </p:spPr>
      </p:pic>
      <p:sp>
        <p:nvSpPr>
          <p:cNvPr id="147460" name="Rectangle 4"/>
          <p:cNvSpPr>
            <a:spLocks noGrp="1" noRot="1" noChangeArrowheads="1"/>
          </p:cNvSpPr>
          <p:nvPr>
            <p:ph type="title"/>
          </p:nvPr>
        </p:nvSpPr>
        <p:spPr>
          <a:xfrm>
            <a:off x="500034" y="214290"/>
            <a:ext cx="8229600" cy="785818"/>
          </a:xfrm>
        </p:spPr>
        <p:txBody>
          <a:bodyPr/>
          <a:lstStyle/>
          <a:p>
            <a:pPr algn="ctr"/>
            <a:r>
              <a:rPr lang="pt-BR" dirty="0" smtClean="0">
                <a:solidFill>
                  <a:schemeClr val="accent3">
                    <a:lumMod val="60000"/>
                    <a:lumOff val="40000"/>
                  </a:schemeClr>
                </a:solidFill>
              </a:rPr>
              <a:t>Sistema respiratório</a:t>
            </a:r>
            <a:endParaRPr lang="pt-BR" dirty="0">
              <a:solidFill>
                <a:schemeClr val="accent3">
                  <a:lumMod val="60000"/>
                  <a:lumOff val="40000"/>
                </a:schemeClr>
              </a:solidFill>
            </a:endParaRPr>
          </a:p>
        </p:txBody>
      </p:sp>
      <p:sp>
        <p:nvSpPr>
          <p:cNvPr id="5" name="CaixaDeTexto 4"/>
          <p:cNvSpPr txBox="1"/>
          <p:nvPr/>
        </p:nvSpPr>
        <p:spPr>
          <a:xfrm>
            <a:off x="2185942" y="2335740"/>
            <a:ext cx="1214446" cy="369332"/>
          </a:xfrm>
          <a:prstGeom prst="rect">
            <a:avLst/>
          </a:prstGeom>
          <a:solidFill>
            <a:schemeClr val="tx1"/>
          </a:solidFill>
        </p:spPr>
        <p:txBody>
          <a:bodyPr wrap="square" rtlCol="0">
            <a:spAutoFit/>
          </a:bodyPr>
          <a:lstStyle/>
          <a:p>
            <a:r>
              <a:rPr lang="pt-BR" dirty="0" smtClean="0">
                <a:solidFill>
                  <a:schemeClr val="bg1"/>
                </a:solidFill>
              </a:rPr>
              <a:t>Traquéia</a:t>
            </a:r>
            <a:endParaRPr lang="pt-BR" dirty="0">
              <a:solidFill>
                <a:schemeClr val="bg1"/>
              </a:solidFill>
            </a:endParaRPr>
          </a:p>
        </p:txBody>
      </p:sp>
      <p:sp>
        <p:nvSpPr>
          <p:cNvPr id="6" name="CaixaDeTexto 5"/>
          <p:cNvSpPr txBox="1"/>
          <p:nvPr/>
        </p:nvSpPr>
        <p:spPr>
          <a:xfrm>
            <a:off x="2257380" y="2419320"/>
            <a:ext cx="1214446" cy="369332"/>
          </a:xfrm>
          <a:prstGeom prst="rect">
            <a:avLst/>
          </a:prstGeom>
          <a:solidFill>
            <a:schemeClr val="tx1"/>
          </a:solidFill>
        </p:spPr>
        <p:txBody>
          <a:bodyPr wrap="square" rtlCol="0">
            <a:spAutoFit/>
          </a:bodyPr>
          <a:lstStyle/>
          <a:p>
            <a:r>
              <a:rPr lang="pt-BR" dirty="0" smtClean="0">
                <a:solidFill>
                  <a:schemeClr val="bg1"/>
                </a:solidFill>
              </a:rPr>
              <a:t>Traquéia</a:t>
            </a:r>
            <a:endParaRPr lang="pt-BR" dirty="0">
              <a:solidFill>
                <a:schemeClr val="bg1"/>
              </a:solidFill>
            </a:endParaRPr>
          </a:p>
        </p:txBody>
      </p:sp>
      <p:sp>
        <p:nvSpPr>
          <p:cNvPr id="7" name="CaixaDeTexto 6"/>
          <p:cNvSpPr txBox="1"/>
          <p:nvPr/>
        </p:nvSpPr>
        <p:spPr>
          <a:xfrm>
            <a:off x="1114372" y="2919386"/>
            <a:ext cx="1857388" cy="646331"/>
          </a:xfrm>
          <a:prstGeom prst="rect">
            <a:avLst/>
          </a:prstGeom>
          <a:solidFill>
            <a:schemeClr val="tx1"/>
          </a:solidFill>
        </p:spPr>
        <p:txBody>
          <a:bodyPr wrap="square" rtlCol="0">
            <a:spAutoFit/>
          </a:bodyPr>
          <a:lstStyle/>
          <a:p>
            <a:r>
              <a:rPr lang="pt-BR" dirty="0" smtClean="0">
                <a:solidFill>
                  <a:schemeClr val="bg1"/>
                </a:solidFill>
              </a:rPr>
              <a:t>Brônquio principal direito</a:t>
            </a:r>
            <a:endParaRPr lang="pt-BR" dirty="0">
              <a:solidFill>
                <a:schemeClr val="bg1"/>
              </a:solidFill>
            </a:endParaRPr>
          </a:p>
        </p:txBody>
      </p:sp>
      <p:sp>
        <p:nvSpPr>
          <p:cNvPr id="8" name="CaixaDeTexto 7"/>
          <p:cNvSpPr txBox="1"/>
          <p:nvPr/>
        </p:nvSpPr>
        <p:spPr>
          <a:xfrm>
            <a:off x="6615098" y="4491022"/>
            <a:ext cx="1000132" cy="646331"/>
          </a:xfrm>
          <a:prstGeom prst="rect">
            <a:avLst/>
          </a:prstGeom>
          <a:solidFill>
            <a:schemeClr val="tx1"/>
          </a:solidFill>
        </p:spPr>
        <p:txBody>
          <a:bodyPr wrap="square" rtlCol="0">
            <a:spAutoFit/>
          </a:bodyPr>
          <a:lstStyle/>
          <a:p>
            <a:r>
              <a:rPr lang="pt-BR" dirty="0" smtClean="0">
                <a:solidFill>
                  <a:schemeClr val="bg1"/>
                </a:solidFill>
              </a:rPr>
              <a:t>Pulmão direito</a:t>
            </a:r>
            <a:endParaRPr lang="pt-BR" dirty="0">
              <a:solidFill>
                <a:schemeClr val="bg1"/>
              </a:solidFill>
            </a:endParaRPr>
          </a:p>
        </p:txBody>
      </p:sp>
      <p:sp>
        <p:nvSpPr>
          <p:cNvPr id="9" name="CaixaDeTexto 8"/>
          <p:cNvSpPr txBox="1"/>
          <p:nvPr/>
        </p:nvSpPr>
        <p:spPr>
          <a:xfrm>
            <a:off x="5972156" y="2419320"/>
            <a:ext cx="1571636" cy="923330"/>
          </a:xfrm>
          <a:prstGeom prst="rect">
            <a:avLst/>
          </a:prstGeom>
          <a:solidFill>
            <a:schemeClr val="tx1"/>
          </a:solidFill>
        </p:spPr>
        <p:txBody>
          <a:bodyPr wrap="square" rtlCol="0">
            <a:spAutoFit/>
          </a:bodyPr>
          <a:lstStyle/>
          <a:p>
            <a:r>
              <a:rPr lang="pt-BR" dirty="0" smtClean="0">
                <a:solidFill>
                  <a:schemeClr val="bg1"/>
                </a:solidFill>
              </a:rPr>
              <a:t>Brônquio principal esquerdo</a:t>
            </a:r>
            <a:endParaRPr lang="pt-BR" dirty="0">
              <a:solidFill>
                <a:schemeClr val="bg1"/>
              </a:solidFill>
            </a:endParaRPr>
          </a:p>
        </p:txBody>
      </p:sp>
      <p:sp>
        <p:nvSpPr>
          <p:cNvPr id="10" name="CaixaDeTexto 9"/>
          <p:cNvSpPr txBox="1"/>
          <p:nvPr/>
        </p:nvSpPr>
        <p:spPr>
          <a:xfrm>
            <a:off x="1042934" y="4348146"/>
            <a:ext cx="1143008" cy="646331"/>
          </a:xfrm>
          <a:prstGeom prst="rect">
            <a:avLst/>
          </a:prstGeom>
          <a:solidFill>
            <a:schemeClr val="tx1"/>
          </a:solidFill>
        </p:spPr>
        <p:txBody>
          <a:bodyPr wrap="square" rtlCol="0">
            <a:spAutoFit/>
          </a:bodyPr>
          <a:lstStyle/>
          <a:p>
            <a:r>
              <a:rPr lang="pt-BR" dirty="0" smtClean="0">
                <a:solidFill>
                  <a:schemeClr val="bg1"/>
                </a:solidFill>
              </a:rPr>
              <a:t>Pulmão esquerdo</a:t>
            </a:r>
            <a:endParaRPr lang="pt-BR" dirty="0">
              <a:solidFill>
                <a:schemeClr val="bg1"/>
              </a:solidFill>
            </a:endParaRPr>
          </a:p>
        </p:txBody>
      </p:sp>
      <p:sp>
        <p:nvSpPr>
          <p:cNvPr id="12" name="Retângulo 11"/>
          <p:cNvSpPr/>
          <p:nvPr/>
        </p:nvSpPr>
        <p:spPr>
          <a:xfrm>
            <a:off x="6500826" y="6072206"/>
            <a:ext cx="1357322"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215074" y="1357298"/>
            <a:ext cx="1571636" cy="646331"/>
          </a:xfrm>
          <a:prstGeom prst="rect">
            <a:avLst/>
          </a:prstGeom>
          <a:solidFill>
            <a:schemeClr val="tx1"/>
          </a:solidFill>
        </p:spPr>
        <p:txBody>
          <a:bodyPr wrap="square" rtlCol="0">
            <a:spAutoFit/>
          </a:bodyPr>
          <a:lstStyle/>
          <a:p>
            <a:r>
              <a:rPr lang="pt-BR" dirty="0" smtClean="0">
                <a:solidFill>
                  <a:schemeClr val="bg1"/>
                </a:solidFill>
              </a:rPr>
              <a:t>Vias aéreas superiores</a:t>
            </a:r>
            <a:endParaRPr lang="pt-BR" dirty="0">
              <a:solidFill>
                <a:schemeClr val="bg1"/>
              </a:solidFill>
            </a:endParaRPr>
          </a:p>
        </p:txBody>
      </p:sp>
      <p:cxnSp>
        <p:nvCxnSpPr>
          <p:cNvPr id="15" name="Conector reto 14"/>
          <p:cNvCxnSpPr/>
          <p:nvPr/>
        </p:nvCxnSpPr>
        <p:spPr>
          <a:xfrm rot="10800000" flipV="1">
            <a:off x="5643570" y="1714488"/>
            <a:ext cx="500066" cy="428628"/>
          </a:xfrm>
          <a:prstGeom prst="line">
            <a:avLst/>
          </a:prstGeom>
          <a:ln w="47625" cmpd="dbl">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457200" y="428604"/>
            <a:ext cx="8229600" cy="714380"/>
          </a:xfrm>
        </p:spPr>
        <p:txBody>
          <a:bodyPr/>
          <a:lstStyle/>
          <a:p>
            <a:pPr algn="ctr"/>
            <a:r>
              <a:rPr lang="pt-BR" sz="3600" b="1" dirty="0" smtClean="0">
                <a:solidFill>
                  <a:schemeClr val="accent3">
                    <a:lumMod val="60000"/>
                    <a:lumOff val="40000"/>
                  </a:schemeClr>
                </a:solidFill>
                <a:latin typeface="Arial" pitchFamily="34" charset="0"/>
                <a:cs typeface="Arial" pitchFamily="34" charset="0"/>
              </a:rPr>
              <a:t>Asma Brônquica</a:t>
            </a:r>
          </a:p>
        </p:txBody>
      </p:sp>
      <p:pic>
        <p:nvPicPr>
          <p:cNvPr id="34820" name="Picture 2"/>
          <p:cNvPicPr>
            <a:picLocks noGrp="1" noChangeAspect="1" noChangeArrowheads="1"/>
          </p:cNvPicPr>
          <p:nvPr>
            <p:ph sz="half" idx="1"/>
          </p:nvPr>
        </p:nvPicPr>
        <p:blipFill>
          <a:blip r:embed="rId3" cstate="print"/>
          <a:stretch>
            <a:fillRect/>
          </a:stretch>
        </p:blipFill>
        <p:spPr>
          <a:xfrm>
            <a:off x="642910" y="1785926"/>
            <a:ext cx="3286148" cy="3286148"/>
          </a:xfrm>
        </p:spPr>
      </p:pic>
      <p:sp>
        <p:nvSpPr>
          <p:cNvPr id="6" name="Espaço Reservado para Conteúdo 5"/>
          <p:cNvSpPr>
            <a:spLocks noGrp="1"/>
          </p:cNvSpPr>
          <p:nvPr>
            <p:ph sz="half" idx="2"/>
          </p:nvPr>
        </p:nvSpPr>
        <p:spPr>
          <a:xfrm>
            <a:off x="4000496" y="1524000"/>
            <a:ext cx="4707640" cy="4572000"/>
          </a:xfrm>
        </p:spPr>
        <p:txBody>
          <a:bodyPr>
            <a:normAutofit lnSpcReduction="10000"/>
          </a:bodyPr>
          <a:lstStyle/>
          <a:p>
            <a:r>
              <a:rPr lang="en-US" dirty="0" err="1" smtClean="0">
                <a:solidFill>
                  <a:schemeClr val="bg1"/>
                </a:solidFill>
                <a:latin typeface="Arial" pitchFamily="34" charset="0"/>
                <a:cs typeface="Arial" pitchFamily="34" charset="0"/>
              </a:rPr>
              <a:t>Resposta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aumentada</a:t>
            </a:r>
            <a:r>
              <a:rPr lang="en-US" dirty="0" smtClean="0">
                <a:solidFill>
                  <a:schemeClr val="bg1"/>
                </a:solidFill>
                <a:latin typeface="Arial" pitchFamily="34" charset="0"/>
                <a:cs typeface="Arial" pitchFamily="34" charset="0"/>
              </a:rPr>
              <a:t> das </a:t>
            </a:r>
            <a:r>
              <a:rPr lang="en-US" dirty="0" err="1" smtClean="0">
                <a:solidFill>
                  <a:schemeClr val="bg1"/>
                </a:solidFill>
                <a:latin typeface="Arial" pitchFamily="34" charset="0"/>
                <a:cs typeface="Arial" pitchFamily="34" charset="0"/>
              </a:rPr>
              <a:t>vias</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aéreas</a:t>
            </a:r>
            <a:r>
              <a:rPr lang="en-US" dirty="0" smtClean="0">
                <a:solidFill>
                  <a:schemeClr val="bg1"/>
                </a:solidFill>
                <a:latin typeface="Arial" pitchFamily="34" charset="0"/>
                <a:cs typeface="Arial" pitchFamily="34" charset="0"/>
              </a:rPr>
              <a:t> a </a:t>
            </a:r>
            <a:r>
              <a:rPr lang="en-US" dirty="0" err="1" smtClean="0">
                <a:solidFill>
                  <a:schemeClr val="bg1"/>
                </a:solidFill>
                <a:latin typeface="Arial" pitchFamily="34" charset="0"/>
                <a:cs typeface="Arial" pitchFamily="34" charset="0"/>
              </a:rPr>
              <a:t>estímulos</a:t>
            </a:r>
            <a:endParaRPr lang="en-US"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Sintomas</a:t>
            </a:r>
            <a:r>
              <a:rPr lang="en-US" dirty="0" smtClean="0">
                <a:solidFill>
                  <a:schemeClr val="bg1"/>
                </a:solidFill>
                <a:latin typeface="Arial" pitchFamily="34" charset="0"/>
                <a:cs typeface="Arial" pitchFamily="34" charset="0"/>
              </a:rPr>
              <a:t>: crises de </a:t>
            </a:r>
            <a:r>
              <a:rPr lang="en-US" dirty="0" err="1" smtClean="0">
                <a:solidFill>
                  <a:schemeClr val="bg1"/>
                </a:solidFill>
                <a:latin typeface="Arial" pitchFamily="34" charset="0"/>
                <a:cs typeface="Arial" pitchFamily="34" charset="0"/>
              </a:rPr>
              <a:t>falta</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ar</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chiado</a:t>
            </a:r>
            <a:r>
              <a:rPr lang="en-US" dirty="0" smtClean="0">
                <a:solidFill>
                  <a:schemeClr val="bg1"/>
                </a:solidFill>
                <a:latin typeface="Arial" pitchFamily="34" charset="0"/>
                <a:cs typeface="Arial" pitchFamily="34" charset="0"/>
              </a:rPr>
              <a:t>” no </a:t>
            </a:r>
            <a:r>
              <a:rPr lang="en-US" dirty="0" err="1" smtClean="0">
                <a:solidFill>
                  <a:schemeClr val="bg1"/>
                </a:solidFill>
                <a:latin typeface="Arial" pitchFamily="34" charset="0"/>
                <a:cs typeface="Arial" pitchFamily="34" charset="0"/>
              </a:rPr>
              <a:t>peito</a:t>
            </a:r>
            <a:r>
              <a:rPr lang="en-US" dirty="0" smtClean="0">
                <a:solidFill>
                  <a:schemeClr val="bg1"/>
                </a:solidFill>
                <a:latin typeface="Arial" pitchFamily="34" charset="0"/>
                <a:cs typeface="Arial" pitchFamily="34" charset="0"/>
              </a:rPr>
              <a:t> e </a:t>
            </a:r>
            <a:r>
              <a:rPr lang="en-US" dirty="0" err="1" smtClean="0">
                <a:solidFill>
                  <a:schemeClr val="bg1"/>
                </a:solidFill>
                <a:latin typeface="Arial" pitchFamily="34" charset="0"/>
                <a:cs typeface="Arial" pitchFamily="34" charset="0"/>
              </a:rPr>
              <a:t>tosse</a:t>
            </a:r>
            <a:endParaRPr lang="en-US"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Manifesta</a:t>
            </a:r>
            <a:r>
              <a:rPr lang="en-US" dirty="0" smtClean="0">
                <a:solidFill>
                  <a:schemeClr val="bg1"/>
                </a:solidFill>
                <a:latin typeface="Arial" pitchFamily="34" charset="0"/>
                <a:cs typeface="Arial" pitchFamily="34" charset="0"/>
              </a:rPr>
              <a:t>-se de </a:t>
            </a:r>
            <a:r>
              <a:rPr lang="en-US" dirty="0" err="1" smtClean="0">
                <a:solidFill>
                  <a:schemeClr val="bg1"/>
                </a:solidFill>
                <a:latin typeface="Arial" pitchFamily="34" charset="0"/>
                <a:cs typeface="Arial" pitchFamily="34" charset="0"/>
              </a:rPr>
              <a:t>maneira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leve</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ou</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severa</a:t>
            </a:r>
            <a:endParaRPr lang="en-US"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Obstrução</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variável</a:t>
            </a:r>
            <a:r>
              <a:rPr lang="en-US" dirty="0" smtClean="0">
                <a:solidFill>
                  <a:schemeClr val="bg1"/>
                </a:solidFill>
                <a:latin typeface="Arial" pitchFamily="34" charset="0"/>
                <a:cs typeface="Arial" pitchFamily="34" charset="0"/>
              </a:rPr>
              <a:t> das </a:t>
            </a:r>
            <a:r>
              <a:rPr lang="en-US" dirty="0" err="1" smtClean="0">
                <a:solidFill>
                  <a:schemeClr val="bg1"/>
                </a:solidFill>
                <a:latin typeface="Arial" pitchFamily="34" charset="0"/>
                <a:cs typeface="Arial" pitchFamily="34" charset="0"/>
              </a:rPr>
              <a:t>vias</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aéreas</a:t>
            </a:r>
            <a:endParaRPr lang="en-US" dirty="0" smtClean="0">
              <a:solidFill>
                <a:schemeClr val="bg1"/>
              </a:solidFill>
              <a:latin typeface="Arial" pitchFamily="34" charset="0"/>
              <a:cs typeface="Arial" pitchFamily="34" charset="0"/>
            </a:endParaRPr>
          </a:p>
          <a:p>
            <a:r>
              <a:rPr lang="en-US" dirty="0" err="1" smtClean="0">
                <a:solidFill>
                  <a:schemeClr val="bg1"/>
                </a:solidFill>
                <a:latin typeface="Arial" pitchFamily="34" charset="0"/>
                <a:cs typeface="Arial" pitchFamily="34" charset="0"/>
              </a:rPr>
              <a:t>Melhora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espontânea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ou</a:t>
            </a:r>
            <a:r>
              <a:rPr lang="en-US" dirty="0" smtClean="0">
                <a:solidFill>
                  <a:schemeClr val="bg1"/>
                </a:solidFill>
                <a:latin typeface="Arial" pitchFamily="34" charset="0"/>
                <a:cs typeface="Arial" pitchFamily="34" charset="0"/>
              </a:rPr>
              <a:t> com </a:t>
            </a:r>
            <a:r>
              <a:rPr lang="en-US" dirty="0" err="1" smtClean="0">
                <a:solidFill>
                  <a:schemeClr val="bg1"/>
                </a:solidFill>
                <a:latin typeface="Arial" pitchFamily="34" charset="0"/>
                <a:cs typeface="Arial" pitchFamily="34" charset="0"/>
              </a:rPr>
              <a:t>uso</a:t>
            </a:r>
            <a:r>
              <a:rPr lang="en-US" dirty="0" smtClean="0">
                <a:solidFill>
                  <a:schemeClr val="bg1"/>
                </a:solidFill>
                <a:latin typeface="Arial" pitchFamily="34" charset="0"/>
                <a:cs typeface="Arial" pitchFamily="34" charset="0"/>
              </a:rPr>
              <a:t> de </a:t>
            </a:r>
            <a:r>
              <a:rPr lang="en-US" dirty="0" err="1" smtClean="0">
                <a:solidFill>
                  <a:schemeClr val="bg1"/>
                </a:solidFill>
                <a:latin typeface="Arial" pitchFamily="34" charset="0"/>
                <a:cs typeface="Arial" pitchFamily="34" charset="0"/>
              </a:rPr>
              <a:t>medicação</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específica</a:t>
            </a:r>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algn="ctr" eaLnBrk="1" hangingPunct="1"/>
            <a:r>
              <a:rPr lang="pt-BR" sz="4000" dirty="0" smtClean="0">
                <a:solidFill>
                  <a:schemeClr val="accent3">
                    <a:lumMod val="60000"/>
                    <a:lumOff val="40000"/>
                  </a:schemeClr>
                </a:solidFill>
              </a:rPr>
              <a:t>Asma de início precoce</a:t>
            </a:r>
          </a:p>
        </p:txBody>
      </p:sp>
      <p:pic>
        <p:nvPicPr>
          <p:cNvPr id="99331" name="Picture 3" descr="asthma 2"/>
          <p:cNvPicPr>
            <a:picLocks noGrp="1" noChangeAspect="1" noChangeArrowheads="1"/>
          </p:cNvPicPr>
          <p:nvPr>
            <p:ph sz="half" idx="1"/>
          </p:nvPr>
        </p:nvPicPr>
        <p:blipFill>
          <a:blip r:embed="rId2" cstate="print"/>
          <a:stretch>
            <a:fillRect/>
          </a:stretch>
        </p:blipFill>
        <p:spPr>
          <a:xfrm>
            <a:off x="4214810" y="1857364"/>
            <a:ext cx="4563893" cy="3500462"/>
          </a:xfrm>
          <a:noFill/>
        </p:spPr>
      </p:pic>
      <p:pic>
        <p:nvPicPr>
          <p:cNvPr id="363521" name="Picture 1" descr="C:\Documents and Settings\Carlos\Desktop\ASBRAV qual ar 2012\images.jpg"/>
          <p:cNvPicPr>
            <a:picLocks noGrp="1" noChangeAspect="1" noChangeArrowheads="1"/>
          </p:cNvPicPr>
          <p:nvPr>
            <p:ph sz="half" idx="2"/>
          </p:nvPr>
        </p:nvPicPr>
        <p:blipFill>
          <a:blip r:embed="rId3" cstate="print"/>
          <a:srcRect/>
          <a:stretch>
            <a:fillRect/>
          </a:stretch>
        </p:blipFill>
        <p:spPr bwMode="auto">
          <a:xfrm>
            <a:off x="714347" y="1785926"/>
            <a:ext cx="3186077" cy="3857652"/>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71472" y="895512"/>
            <a:ext cx="8001056" cy="5543394"/>
          </a:xfrm>
          <a:prstGeom prst="rect">
            <a:avLst/>
          </a:prstGeom>
          <a:noFill/>
          <a:ln w="9525">
            <a:noFill/>
            <a:miter lim="800000"/>
            <a:headEnd/>
            <a:tailEnd/>
          </a:ln>
          <a:effectLst/>
        </p:spPr>
      </p:pic>
      <p:sp>
        <p:nvSpPr>
          <p:cNvPr id="10" name="Título 9"/>
          <p:cNvSpPr>
            <a:spLocks noGrp="1"/>
          </p:cNvSpPr>
          <p:nvPr>
            <p:ph type="title"/>
          </p:nvPr>
        </p:nvSpPr>
        <p:spPr>
          <a:xfrm>
            <a:off x="457200" y="152400"/>
            <a:ext cx="8229600" cy="776270"/>
          </a:xfrm>
        </p:spPr>
        <p:txBody>
          <a:bodyPr/>
          <a:lstStyle/>
          <a:p>
            <a:r>
              <a:rPr lang="pt-BR" dirty="0" smtClean="0"/>
              <a:t>Doença pulmonar obstrutiva crônica</a:t>
            </a:r>
            <a:endParaRPr lang="pt-BR" dirty="0"/>
          </a:p>
        </p:txBody>
      </p:sp>
      <p:sp>
        <p:nvSpPr>
          <p:cNvPr id="13" name="CaixaDeTexto 12"/>
          <p:cNvSpPr txBox="1"/>
          <p:nvPr/>
        </p:nvSpPr>
        <p:spPr>
          <a:xfrm>
            <a:off x="1785918" y="6000768"/>
            <a:ext cx="1857388" cy="369332"/>
          </a:xfrm>
          <a:prstGeom prst="rect">
            <a:avLst/>
          </a:prstGeom>
          <a:noFill/>
        </p:spPr>
        <p:txBody>
          <a:bodyPr wrap="square" rtlCol="0">
            <a:spAutoFit/>
          </a:bodyPr>
          <a:lstStyle/>
          <a:p>
            <a:pPr algn="ctr"/>
            <a:r>
              <a:rPr lang="pt-BR" dirty="0" smtClean="0">
                <a:solidFill>
                  <a:schemeClr val="bg1"/>
                </a:solidFill>
              </a:rPr>
              <a:t>Enfisema</a:t>
            </a:r>
            <a:endParaRPr lang="pt-BR" dirty="0">
              <a:solidFill>
                <a:schemeClr val="bg1"/>
              </a:solidFill>
            </a:endParaRPr>
          </a:p>
        </p:txBody>
      </p:sp>
      <p:sp>
        <p:nvSpPr>
          <p:cNvPr id="14" name="CaixaDeTexto 13"/>
          <p:cNvSpPr txBox="1"/>
          <p:nvPr/>
        </p:nvSpPr>
        <p:spPr>
          <a:xfrm>
            <a:off x="5357818" y="6000768"/>
            <a:ext cx="2571768" cy="369332"/>
          </a:xfrm>
          <a:prstGeom prst="rect">
            <a:avLst/>
          </a:prstGeom>
          <a:noFill/>
        </p:spPr>
        <p:txBody>
          <a:bodyPr wrap="square" rtlCol="0">
            <a:spAutoFit/>
          </a:bodyPr>
          <a:lstStyle/>
          <a:p>
            <a:r>
              <a:rPr lang="pt-BR" dirty="0" smtClean="0">
                <a:solidFill>
                  <a:schemeClr val="bg1"/>
                </a:solidFill>
              </a:rPr>
              <a:t>Bronquite crônica</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idx="4294967295"/>
          </p:nvPr>
        </p:nvSpPr>
        <p:spPr>
          <a:xfrm>
            <a:off x="428625" y="214313"/>
            <a:ext cx="8229600" cy="571481"/>
          </a:xfrm>
        </p:spPr>
        <p:txBody>
          <a:bodyPr>
            <a:normAutofit fontScale="90000"/>
          </a:bodyPr>
          <a:lstStyle/>
          <a:p>
            <a:pPr algn="ctr"/>
            <a:r>
              <a:rPr lang="pt-BR" sz="3600" dirty="0" smtClean="0">
                <a:solidFill>
                  <a:schemeClr val="accent3">
                    <a:lumMod val="60000"/>
                    <a:lumOff val="40000"/>
                  </a:schemeClr>
                </a:solidFill>
              </a:rPr>
              <a:t>Doença Pulmonar Obstrutiva Crônica</a:t>
            </a:r>
          </a:p>
        </p:txBody>
      </p:sp>
      <p:pic>
        <p:nvPicPr>
          <p:cNvPr id="36867" name="Picture 2"/>
          <p:cNvPicPr>
            <a:picLocks noGrp="1" noChangeAspect="1" noChangeArrowheads="1"/>
          </p:cNvPicPr>
          <p:nvPr>
            <p:ph idx="4294967295"/>
          </p:nvPr>
        </p:nvPicPr>
        <p:blipFill>
          <a:blip r:embed="rId2" cstate="print"/>
          <a:srcRect/>
          <a:stretch>
            <a:fillRect/>
          </a:stretch>
        </p:blipFill>
        <p:spPr>
          <a:xfrm>
            <a:off x="857224" y="1071545"/>
            <a:ext cx="7072362" cy="530255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Prevenindo doenças</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 xmlns:p14="http://schemas.microsoft.com/office/powerpoint/2010/main" val="238985559"/>
              </p:ext>
            </p:extLst>
          </p:nvPr>
        </p:nvGraphicFramePr>
        <p:xfrm>
          <a:off x="323528" y="1412776"/>
          <a:ext cx="8496944" cy="437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noAutofit/>
          </a:bodyPr>
          <a:lstStyle/>
          <a:p>
            <a:pPr algn="ctr"/>
            <a:r>
              <a:rPr lang="pt-BR" sz="4000" dirty="0" smtClean="0">
                <a:solidFill>
                  <a:schemeClr val="accent3">
                    <a:lumMod val="60000"/>
                    <a:lumOff val="40000"/>
                  </a:schemeClr>
                </a:solidFill>
              </a:rPr>
              <a:t>Riscos ambientais</a:t>
            </a:r>
            <a:br>
              <a:rPr lang="pt-BR" sz="4000" dirty="0" smtClean="0">
                <a:solidFill>
                  <a:schemeClr val="accent3">
                    <a:lumMod val="60000"/>
                    <a:lumOff val="40000"/>
                  </a:schemeClr>
                </a:solidFill>
              </a:rPr>
            </a:br>
            <a:r>
              <a:rPr lang="pt-BR" sz="4000" dirty="0" smtClean="0">
                <a:solidFill>
                  <a:schemeClr val="accent3">
                    <a:lumMod val="60000"/>
                    <a:lumOff val="40000"/>
                  </a:schemeClr>
                </a:solidFill>
              </a:rPr>
              <a:t>Níveis de prevenção à saúde (*)</a:t>
            </a:r>
            <a:endParaRPr lang="pt-BR" sz="4000" dirty="0">
              <a:solidFill>
                <a:schemeClr val="accent3">
                  <a:lumMod val="60000"/>
                  <a:lumOff val="40000"/>
                </a:schemeClr>
              </a:solidFill>
            </a:endParaRPr>
          </a:p>
        </p:txBody>
      </p:sp>
      <p:sp>
        <p:nvSpPr>
          <p:cNvPr id="5" name="CaixaDeTexto 4"/>
          <p:cNvSpPr txBox="1"/>
          <p:nvPr/>
        </p:nvSpPr>
        <p:spPr>
          <a:xfrm>
            <a:off x="571472" y="5949280"/>
            <a:ext cx="2993127" cy="369332"/>
          </a:xfrm>
          <a:prstGeom prst="rect">
            <a:avLst/>
          </a:prstGeom>
          <a:noFill/>
        </p:spPr>
        <p:txBody>
          <a:bodyPr wrap="none" rtlCol="0">
            <a:spAutoFit/>
          </a:bodyPr>
          <a:lstStyle/>
          <a:p>
            <a:r>
              <a:rPr lang="pt-BR" dirty="0" smtClean="0">
                <a:solidFill>
                  <a:schemeClr val="accent3">
                    <a:lumMod val="60000"/>
                    <a:lumOff val="40000"/>
                  </a:schemeClr>
                </a:solidFill>
              </a:rPr>
              <a:t>(*) segundo </a:t>
            </a:r>
            <a:r>
              <a:rPr lang="pt-BR" dirty="0" err="1" smtClean="0">
                <a:solidFill>
                  <a:schemeClr val="accent3">
                    <a:lumMod val="60000"/>
                    <a:lumOff val="40000"/>
                  </a:schemeClr>
                </a:solidFill>
              </a:rPr>
              <a:t>Leavell</a:t>
            </a:r>
            <a:r>
              <a:rPr lang="pt-BR" dirty="0" smtClean="0">
                <a:solidFill>
                  <a:schemeClr val="accent3">
                    <a:lumMod val="60000"/>
                    <a:lumOff val="40000"/>
                  </a:schemeClr>
                </a:solidFill>
              </a:rPr>
              <a:t> &amp; Clark</a:t>
            </a:r>
            <a:endParaRPr lang="pt-BR"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7662" y="2095504"/>
            <a:ext cx="3900486" cy="3048008"/>
          </a:xfrm>
        </p:spPr>
        <p:txBody>
          <a:bodyPr>
            <a:normAutofit/>
          </a:bodyPr>
          <a:lstStyle/>
          <a:p>
            <a:pPr>
              <a:lnSpc>
                <a:spcPct val="150000"/>
              </a:lnSpc>
            </a:pPr>
            <a:r>
              <a:rPr lang="pt-BR" sz="2800" dirty="0" smtClean="0">
                <a:solidFill>
                  <a:schemeClr val="bg1"/>
                </a:solidFill>
              </a:rPr>
              <a:t> Antecipação </a:t>
            </a:r>
          </a:p>
          <a:p>
            <a:pPr>
              <a:lnSpc>
                <a:spcPct val="150000"/>
              </a:lnSpc>
            </a:pPr>
            <a:r>
              <a:rPr lang="pt-BR" sz="2800" dirty="0" smtClean="0">
                <a:solidFill>
                  <a:schemeClr val="bg1"/>
                </a:solidFill>
              </a:rPr>
              <a:t> Reconhecimento</a:t>
            </a:r>
          </a:p>
          <a:p>
            <a:pPr>
              <a:lnSpc>
                <a:spcPct val="150000"/>
              </a:lnSpc>
            </a:pPr>
            <a:r>
              <a:rPr lang="pt-BR" sz="2800" dirty="0" smtClean="0">
                <a:solidFill>
                  <a:schemeClr val="bg1"/>
                </a:solidFill>
              </a:rPr>
              <a:t>  Avaliação</a:t>
            </a:r>
          </a:p>
          <a:p>
            <a:pPr>
              <a:lnSpc>
                <a:spcPct val="150000"/>
              </a:lnSpc>
            </a:pPr>
            <a:r>
              <a:rPr lang="pt-BR" sz="2800" dirty="0" smtClean="0">
                <a:solidFill>
                  <a:schemeClr val="bg1"/>
                </a:solidFill>
              </a:rPr>
              <a:t> Medidas de Controle</a:t>
            </a:r>
            <a:endParaRPr lang="en-US" sz="2800" dirty="0">
              <a:solidFill>
                <a:schemeClr val="bg1"/>
              </a:solidFill>
            </a:endParaRPr>
          </a:p>
        </p:txBody>
      </p:sp>
      <p:sp>
        <p:nvSpPr>
          <p:cNvPr id="3" name="Título 2"/>
          <p:cNvSpPr>
            <a:spLocks noGrp="1"/>
          </p:cNvSpPr>
          <p:nvPr>
            <p:ph type="title"/>
          </p:nvPr>
        </p:nvSpPr>
        <p:spPr>
          <a:xfrm>
            <a:off x="4000496" y="638164"/>
            <a:ext cx="4214842" cy="1219200"/>
          </a:xfrm>
        </p:spPr>
        <p:txBody>
          <a:bodyPr>
            <a:noAutofit/>
          </a:bodyPr>
          <a:lstStyle/>
          <a:p>
            <a:r>
              <a:rPr lang="pt-BR" sz="3600" b="1" dirty="0" smtClean="0">
                <a:solidFill>
                  <a:schemeClr val="accent3">
                    <a:lumMod val="60000"/>
                    <a:lumOff val="40000"/>
                  </a:schemeClr>
                </a:solidFill>
              </a:rPr>
              <a:t>Controle do risco ambiental </a:t>
            </a:r>
            <a:r>
              <a:rPr lang="pt-BR" sz="3600" b="1" dirty="0" smtClean="0">
                <a:solidFill>
                  <a:schemeClr val="tx1"/>
                </a:solidFill>
              </a:rPr>
              <a:t> </a:t>
            </a:r>
            <a:endParaRPr lang="pt-BR" sz="3600" b="1" dirty="0">
              <a:solidFill>
                <a:schemeClr val="tx1"/>
              </a:solidFill>
            </a:endParaRPr>
          </a:p>
        </p:txBody>
      </p:sp>
      <p:pic>
        <p:nvPicPr>
          <p:cNvPr id="381953" name="Picture 1"/>
          <p:cNvPicPr>
            <a:picLocks noChangeAspect="1" noChangeArrowheads="1"/>
          </p:cNvPicPr>
          <p:nvPr/>
        </p:nvPicPr>
        <p:blipFill>
          <a:blip r:embed="rId2" cstate="print"/>
          <a:srcRect/>
          <a:stretch>
            <a:fillRect/>
          </a:stretch>
        </p:blipFill>
        <p:spPr bwMode="auto">
          <a:xfrm>
            <a:off x="357158" y="928670"/>
            <a:ext cx="2879725" cy="4491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normAutofit fontScale="90000"/>
          </a:bodyPr>
          <a:lstStyle/>
          <a:p>
            <a:pPr algn="ctr"/>
            <a:r>
              <a:rPr lang="pt-BR" dirty="0" smtClean="0">
                <a:solidFill>
                  <a:schemeClr val="tx2">
                    <a:lumMod val="75000"/>
                  </a:schemeClr>
                </a:solidFill>
              </a:rPr>
              <a:t>Contaminantes ambientais inaláveis</a:t>
            </a:r>
            <a:br>
              <a:rPr lang="pt-BR" dirty="0" smtClean="0">
                <a:solidFill>
                  <a:schemeClr val="tx2">
                    <a:lumMod val="75000"/>
                  </a:schemeClr>
                </a:solidFill>
              </a:rPr>
            </a:br>
            <a:r>
              <a:rPr lang="pt-BR" dirty="0" smtClean="0">
                <a:solidFill>
                  <a:schemeClr val="tx2">
                    <a:lumMod val="75000"/>
                  </a:schemeClr>
                </a:solidFill>
              </a:rPr>
              <a:t>Coleta e análise</a:t>
            </a:r>
            <a:endParaRPr lang="pt-BR" dirty="0">
              <a:solidFill>
                <a:schemeClr val="tx2">
                  <a:lumMod val="75000"/>
                </a:schemeClr>
              </a:solidFill>
            </a:endParaRPr>
          </a:p>
        </p:txBody>
      </p:sp>
      <p:pic>
        <p:nvPicPr>
          <p:cNvPr id="28675" name="Picture 3" descr="dosing gases"/>
          <p:cNvPicPr>
            <a:picLocks noGrp="1" noChangeAspect="1" noChangeArrowheads="1"/>
          </p:cNvPicPr>
          <p:nvPr>
            <p:ph sz="quarter" idx="1"/>
          </p:nvPr>
        </p:nvPicPr>
        <p:blipFill>
          <a:blip r:embed="rId3" cstate="print"/>
          <a:srcRect/>
          <a:stretch>
            <a:fillRect/>
          </a:stretch>
        </p:blipFill>
        <p:spPr>
          <a:xfrm>
            <a:off x="423847" y="1714488"/>
            <a:ext cx="1862137" cy="2997200"/>
          </a:xfrm>
          <a:noFill/>
          <a:ln w="38100">
            <a:solidFill>
              <a:schemeClr val="tx1"/>
            </a:solidFill>
          </a:ln>
        </p:spPr>
      </p:pic>
      <p:graphicFrame>
        <p:nvGraphicFramePr>
          <p:cNvPr id="378882" name="Object 2"/>
          <p:cNvGraphicFramePr>
            <a:graphicFrameLocks noGrp="1" noChangeAspect="1"/>
          </p:cNvGraphicFramePr>
          <p:nvPr/>
        </p:nvGraphicFramePr>
        <p:xfrm>
          <a:off x="2714612" y="1714488"/>
          <a:ext cx="2523430" cy="3010091"/>
        </p:xfrm>
        <a:graphic>
          <a:graphicData uri="http://schemas.openxmlformats.org/presentationml/2006/ole">
            <p:oleObj spid="_x0000_s378882" name="PHOTOPAINT!" r:id="rId4" imgW="682934" imgH="812526" progId="">
              <p:embed/>
            </p:oleObj>
          </a:graphicData>
        </a:graphic>
      </p:graphicFrame>
      <p:graphicFrame>
        <p:nvGraphicFramePr>
          <p:cNvPr id="378883" name="Object 3"/>
          <p:cNvGraphicFramePr>
            <a:graphicFrameLocks noChangeAspect="1"/>
          </p:cNvGraphicFramePr>
          <p:nvPr/>
        </p:nvGraphicFramePr>
        <p:xfrm>
          <a:off x="5715008" y="1769788"/>
          <a:ext cx="3030388" cy="2802219"/>
        </p:xfrm>
        <a:graphic>
          <a:graphicData uri="http://schemas.openxmlformats.org/presentationml/2006/ole">
            <p:oleObj spid="_x0000_s378883" name="PHOTOPAINT!" r:id="rId5" imgW="1838860" imgH="1701707" progId="">
              <p:embed/>
            </p:oleObj>
          </a:graphicData>
        </a:graphic>
      </p:graphicFrame>
      <p:sp>
        <p:nvSpPr>
          <p:cNvPr id="10" name="Retângulo 9"/>
          <p:cNvSpPr/>
          <p:nvPr/>
        </p:nvSpPr>
        <p:spPr>
          <a:xfrm>
            <a:off x="4133418" y="3244334"/>
            <a:ext cx="877163" cy="369332"/>
          </a:xfrm>
          <a:prstGeom prst="rect">
            <a:avLst/>
          </a:prstGeom>
        </p:spPr>
        <p:txBody>
          <a:bodyPr wrap="none">
            <a:spAutoFit/>
          </a:bodyPr>
          <a:lstStyle/>
          <a:p>
            <a:pPr algn="ctr"/>
            <a:r>
              <a:rPr lang="pt-B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Gases</a:t>
            </a:r>
            <a:endParaRPr lang="pt-B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CaixaDeTexto 10"/>
          <p:cNvSpPr txBox="1"/>
          <p:nvPr/>
        </p:nvSpPr>
        <p:spPr>
          <a:xfrm>
            <a:off x="500034" y="4786322"/>
            <a:ext cx="1857388" cy="400110"/>
          </a:xfrm>
          <a:prstGeom prst="rect">
            <a:avLst/>
          </a:prstGeom>
          <a:noFill/>
        </p:spPr>
        <p:txBody>
          <a:bodyPr wrap="square" rtlCol="0">
            <a:spAutoFit/>
          </a:bodyPr>
          <a:lstStyle/>
          <a:p>
            <a:pPr algn="ctr"/>
            <a:r>
              <a:rPr lang="pt-BR" sz="2000" dirty="0" smtClean="0">
                <a:solidFill>
                  <a:schemeClr val="bg1"/>
                </a:solidFill>
              </a:rPr>
              <a:t>Gases</a:t>
            </a:r>
            <a:endParaRPr lang="pt-BR" sz="2000" dirty="0">
              <a:solidFill>
                <a:schemeClr val="bg1"/>
              </a:solidFill>
            </a:endParaRPr>
          </a:p>
        </p:txBody>
      </p:sp>
      <p:sp>
        <p:nvSpPr>
          <p:cNvPr id="13" name="CaixaDeTexto 12"/>
          <p:cNvSpPr txBox="1"/>
          <p:nvPr/>
        </p:nvSpPr>
        <p:spPr>
          <a:xfrm>
            <a:off x="2786050" y="4786322"/>
            <a:ext cx="2571768" cy="400110"/>
          </a:xfrm>
          <a:prstGeom prst="rect">
            <a:avLst/>
          </a:prstGeom>
          <a:noFill/>
        </p:spPr>
        <p:txBody>
          <a:bodyPr wrap="square" rtlCol="0">
            <a:spAutoFit/>
          </a:bodyPr>
          <a:lstStyle/>
          <a:p>
            <a:pPr algn="ctr"/>
            <a:r>
              <a:rPr lang="pt-BR" sz="2000" dirty="0" smtClean="0">
                <a:solidFill>
                  <a:schemeClr val="bg1"/>
                </a:solidFill>
              </a:rPr>
              <a:t>Partículas de poeira</a:t>
            </a:r>
          </a:p>
        </p:txBody>
      </p:sp>
      <p:sp>
        <p:nvSpPr>
          <p:cNvPr id="14" name="CaixaDeTexto 13"/>
          <p:cNvSpPr txBox="1"/>
          <p:nvPr/>
        </p:nvSpPr>
        <p:spPr>
          <a:xfrm>
            <a:off x="6143636" y="4786322"/>
            <a:ext cx="2357454" cy="400110"/>
          </a:xfrm>
          <a:prstGeom prst="rect">
            <a:avLst/>
          </a:prstGeom>
          <a:noFill/>
        </p:spPr>
        <p:txBody>
          <a:bodyPr wrap="square" rtlCol="0">
            <a:spAutoFit/>
          </a:bodyPr>
          <a:lstStyle/>
          <a:p>
            <a:pPr algn="ctr"/>
            <a:r>
              <a:rPr lang="pt-BR" sz="2000" dirty="0" smtClean="0">
                <a:solidFill>
                  <a:schemeClr val="bg1"/>
                </a:solidFill>
              </a:rPr>
              <a:t>Agentes biológicos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00364" y="571480"/>
            <a:ext cx="5929354" cy="1143008"/>
          </a:xfrm>
        </p:spPr>
        <p:txBody>
          <a:bodyPr>
            <a:noAutofit/>
          </a:bodyPr>
          <a:lstStyle/>
          <a:p>
            <a:r>
              <a:rPr lang="pt-BR" sz="3600" b="1" dirty="0" err="1" smtClean="0">
                <a:solidFill>
                  <a:schemeClr val="accent3">
                    <a:lumMod val="60000"/>
                    <a:lumOff val="40000"/>
                  </a:schemeClr>
                </a:solidFill>
              </a:rPr>
              <a:t>Pneumopatias</a:t>
            </a:r>
            <a:r>
              <a:rPr lang="pt-BR" sz="3600" b="1" dirty="0" smtClean="0">
                <a:solidFill>
                  <a:schemeClr val="accent3">
                    <a:lumMod val="60000"/>
                    <a:lumOff val="40000"/>
                  </a:schemeClr>
                </a:solidFill>
              </a:rPr>
              <a:t>  ambientais</a:t>
            </a:r>
            <a:br>
              <a:rPr lang="pt-BR" sz="3600" b="1" dirty="0" smtClean="0">
                <a:solidFill>
                  <a:schemeClr val="accent3">
                    <a:lumMod val="60000"/>
                    <a:lumOff val="40000"/>
                  </a:schemeClr>
                </a:solidFill>
              </a:rPr>
            </a:br>
            <a:r>
              <a:rPr lang="pt-BR" sz="3600" b="1" dirty="0" smtClean="0">
                <a:solidFill>
                  <a:schemeClr val="bg1"/>
                </a:solidFill>
              </a:rPr>
              <a:t>Investigação básica</a:t>
            </a:r>
            <a:endParaRPr lang="pt-BR" sz="3600" b="1" dirty="0">
              <a:solidFill>
                <a:schemeClr val="bg1"/>
              </a:solidFill>
            </a:endParaRPr>
          </a:p>
        </p:txBody>
      </p:sp>
      <p:sp>
        <p:nvSpPr>
          <p:cNvPr id="6" name="Espaço Reservado para Conteúdo 5"/>
          <p:cNvSpPr>
            <a:spLocks noGrp="1"/>
          </p:cNvSpPr>
          <p:nvPr>
            <p:ph sz="half" idx="2"/>
          </p:nvPr>
        </p:nvSpPr>
        <p:spPr>
          <a:xfrm>
            <a:off x="2571736" y="2214554"/>
            <a:ext cx="6215106" cy="3143272"/>
          </a:xfrm>
        </p:spPr>
        <p:txBody>
          <a:bodyPr>
            <a:noAutofit/>
          </a:bodyPr>
          <a:lstStyle/>
          <a:p>
            <a:r>
              <a:rPr lang="pt-BR" sz="3200" dirty="0" smtClean="0">
                <a:solidFill>
                  <a:schemeClr val="bg1"/>
                </a:solidFill>
              </a:rPr>
              <a:t>Avaliação clínica ou questionário padronizado de sintomas respiratórios</a:t>
            </a:r>
          </a:p>
          <a:p>
            <a:pPr>
              <a:lnSpc>
                <a:spcPct val="150000"/>
              </a:lnSpc>
            </a:pPr>
            <a:r>
              <a:rPr lang="pt-BR" sz="3200" dirty="0" smtClean="0">
                <a:solidFill>
                  <a:schemeClr val="bg1"/>
                </a:solidFill>
              </a:rPr>
              <a:t>Testes de função pulmonar</a:t>
            </a:r>
          </a:p>
          <a:p>
            <a:pPr>
              <a:lnSpc>
                <a:spcPct val="150000"/>
              </a:lnSpc>
            </a:pPr>
            <a:r>
              <a:rPr lang="pt-BR" sz="3200" dirty="0" smtClean="0">
                <a:solidFill>
                  <a:schemeClr val="bg1"/>
                </a:solidFill>
              </a:rPr>
              <a:t>Imagens radiológicas do tórax</a:t>
            </a:r>
          </a:p>
        </p:txBody>
      </p:sp>
      <p:pic>
        <p:nvPicPr>
          <p:cNvPr id="506883" name="Picture 3"/>
          <p:cNvPicPr>
            <a:picLocks noChangeAspect="1" noChangeArrowheads="1"/>
          </p:cNvPicPr>
          <p:nvPr/>
        </p:nvPicPr>
        <p:blipFill>
          <a:blip r:embed="rId2" cstate="print"/>
          <a:srcRect/>
          <a:stretch>
            <a:fillRect/>
          </a:stretch>
        </p:blipFill>
        <p:spPr bwMode="auto">
          <a:xfrm>
            <a:off x="214282" y="857232"/>
            <a:ext cx="2442458"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776270"/>
          </a:xfrm>
        </p:spPr>
        <p:txBody>
          <a:bodyPr>
            <a:normAutofit/>
          </a:bodyPr>
          <a:lstStyle/>
          <a:p>
            <a:pPr algn="ctr"/>
            <a:r>
              <a:rPr lang="pt-BR" dirty="0" smtClean="0">
                <a:solidFill>
                  <a:schemeClr val="accent3">
                    <a:lumMod val="60000"/>
                    <a:lumOff val="40000"/>
                  </a:schemeClr>
                </a:solidFill>
                <a:latin typeface="Arial" pitchFamily="34" charset="0"/>
                <a:cs typeface="Arial" pitchFamily="34" charset="0"/>
              </a:rPr>
              <a:t>Atendimento clínico</a:t>
            </a:r>
            <a:endParaRPr lang="pt-BR" dirty="0">
              <a:solidFill>
                <a:schemeClr val="accent3">
                  <a:lumMod val="60000"/>
                  <a:lumOff val="40000"/>
                </a:schemeClr>
              </a:solidFill>
              <a:latin typeface="Arial" pitchFamily="34" charset="0"/>
              <a:cs typeface="Arial" pitchFamily="34" charset="0"/>
            </a:endParaRPr>
          </a:p>
        </p:txBody>
      </p:sp>
      <p:pic>
        <p:nvPicPr>
          <p:cNvPr id="4" name="Espaço Reservado para Conteúdo 3" descr="clin pneu 1.JPG"/>
          <p:cNvPicPr>
            <a:picLocks noGrp="1" noChangeAspect="1"/>
          </p:cNvPicPr>
          <p:nvPr>
            <p:ph idx="1"/>
          </p:nvPr>
        </p:nvPicPr>
        <p:blipFill>
          <a:blip r:embed="rId2" cstate="print"/>
          <a:stretch>
            <a:fillRect/>
          </a:stretch>
        </p:blipFill>
        <p:spPr>
          <a:xfrm>
            <a:off x="357158" y="2428868"/>
            <a:ext cx="4547715" cy="3071834"/>
          </a:xfrm>
          <a:ln w="38100">
            <a:solidFill>
              <a:schemeClr val="tx1"/>
            </a:solidFill>
          </a:ln>
        </p:spPr>
      </p:pic>
      <p:pic>
        <p:nvPicPr>
          <p:cNvPr id="5" name="Espaço Reservado para Conteúdo 3" descr="clin pneu 3.JPG"/>
          <p:cNvPicPr>
            <a:picLocks noChangeAspect="1"/>
          </p:cNvPicPr>
          <p:nvPr/>
        </p:nvPicPr>
        <p:blipFill>
          <a:blip r:embed="rId3" cstate="print"/>
          <a:stretch>
            <a:fillRect/>
          </a:stretch>
        </p:blipFill>
        <p:spPr>
          <a:xfrm>
            <a:off x="5500694" y="1643050"/>
            <a:ext cx="3057141" cy="4525963"/>
          </a:xfrm>
          <a:prstGeom prst="rect">
            <a:avLst/>
          </a:prstGeom>
          <a:ln w="38100">
            <a:solidFill>
              <a:schemeClr val="tx1"/>
            </a:solidFill>
          </a:ln>
        </p:spPr>
      </p:pic>
      <p:sp>
        <p:nvSpPr>
          <p:cNvPr id="6" name="Retângulo 5"/>
          <p:cNvSpPr/>
          <p:nvPr/>
        </p:nvSpPr>
        <p:spPr>
          <a:xfrm>
            <a:off x="1785918" y="1785926"/>
            <a:ext cx="1351652" cy="369332"/>
          </a:xfrm>
          <a:prstGeom prst="rect">
            <a:avLst/>
          </a:prstGeom>
        </p:spPr>
        <p:txBody>
          <a:bodyPr wrap="none">
            <a:spAutoFit/>
          </a:bodyPr>
          <a:lstStyle/>
          <a:p>
            <a:r>
              <a:rPr lang="pt-BR" b="1" dirty="0" err="1" smtClean="0">
                <a:solidFill>
                  <a:schemeClr val="bg1"/>
                </a:solidFill>
              </a:rPr>
              <a:t>Anamnese</a:t>
            </a:r>
            <a:endParaRPr lang="pt-BR" b="1" dirty="0">
              <a:solidFill>
                <a:schemeClr val="bg1"/>
              </a:solidFill>
            </a:endParaRPr>
          </a:p>
        </p:txBody>
      </p:sp>
      <p:sp>
        <p:nvSpPr>
          <p:cNvPr id="7" name="Retângulo 6"/>
          <p:cNvSpPr/>
          <p:nvPr/>
        </p:nvSpPr>
        <p:spPr>
          <a:xfrm>
            <a:off x="6143636" y="1142984"/>
            <a:ext cx="1595309" cy="369332"/>
          </a:xfrm>
          <a:prstGeom prst="rect">
            <a:avLst/>
          </a:prstGeom>
        </p:spPr>
        <p:txBody>
          <a:bodyPr wrap="none">
            <a:spAutoFit/>
          </a:bodyPr>
          <a:lstStyle/>
          <a:p>
            <a:r>
              <a:rPr lang="pt-BR" b="1" dirty="0" smtClean="0">
                <a:solidFill>
                  <a:schemeClr val="bg1"/>
                </a:solidFill>
              </a:rPr>
              <a:t>Exame físico</a:t>
            </a:r>
            <a:endParaRPr lang="pt-B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4" name="Text Box 12"/>
          <p:cNvSpPr txBox="1">
            <a:spLocks noChangeArrowheads="1"/>
          </p:cNvSpPr>
          <p:nvPr/>
        </p:nvSpPr>
        <p:spPr bwMode="auto">
          <a:xfrm>
            <a:off x="927130" y="5691162"/>
            <a:ext cx="1728788" cy="336550"/>
          </a:xfrm>
          <a:prstGeom prst="rect">
            <a:avLst/>
          </a:prstGeom>
          <a:solidFill>
            <a:schemeClr val="bg1"/>
          </a:solidFill>
          <a:ln w="9525">
            <a:noFill/>
            <a:miter lim="800000"/>
            <a:headEnd/>
            <a:tailEnd/>
          </a:ln>
          <a:effectLst/>
        </p:spPr>
        <p:txBody>
          <a:bodyPr>
            <a:spAutoFit/>
          </a:bodyPr>
          <a:lstStyle/>
          <a:p>
            <a:pPr>
              <a:spcBef>
                <a:spcPct val="50000"/>
              </a:spcBef>
            </a:pPr>
            <a:endParaRPr lang="pt-BR" sz="1600">
              <a:latin typeface="Arial" charset="0"/>
            </a:endParaRPr>
          </a:p>
        </p:txBody>
      </p:sp>
      <p:pic>
        <p:nvPicPr>
          <p:cNvPr id="172034" name="Picture 2" descr="img003"/>
          <p:cNvPicPr>
            <a:picLocks noChangeAspect="1" noChangeArrowheads="1"/>
          </p:cNvPicPr>
          <p:nvPr/>
        </p:nvPicPr>
        <p:blipFill>
          <a:blip r:embed="rId3" cstate="print"/>
          <a:srcRect/>
          <a:stretch>
            <a:fillRect/>
          </a:stretch>
        </p:blipFill>
        <p:spPr bwMode="auto">
          <a:xfrm>
            <a:off x="717577" y="646087"/>
            <a:ext cx="7783513" cy="5837237"/>
          </a:xfrm>
          <a:prstGeom prst="rect">
            <a:avLst/>
          </a:prstGeom>
          <a:noFill/>
        </p:spPr>
      </p:pic>
      <p:sp>
        <p:nvSpPr>
          <p:cNvPr id="172035" name="Text Box 3"/>
          <p:cNvSpPr txBox="1">
            <a:spLocks noChangeArrowheads="1"/>
          </p:cNvSpPr>
          <p:nvPr/>
        </p:nvSpPr>
        <p:spPr bwMode="auto">
          <a:xfrm>
            <a:off x="4672043" y="1177899"/>
            <a:ext cx="1008062" cy="336550"/>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Traquéia</a:t>
            </a:r>
          </a:p>
        </p:txBody>
      </p:sp>
      <p:sp>
        <p:nvSpPr>
          <p:cNvPr id="172036" name="Text Box 4"/>
          <p:cNvSpPr txBox="1">
            <a:spLocks noChangeArrowheads="1"/>
          </p:cNvSpPr>
          <p:nvPr/>
        </p:nvSpPr>
        <p:spPr bwMode="auto">
          <a:xfrm>
            <a:off x="4814918" y="2257399"/>
            <a:ext cx="1223962" cy="336550"/>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Brônquios</a:t>
            </a:r>
          </a:p>
        </p:txBody>
      </p:sp>
      <p:sp>
        <p:nvSpPr>
          <p:cNvPr id="172037" name="Text Box 5"/>
          <p:cNvSpPr txBox="1">
            <a:spLocks noChangeArrowheads="1"/>
          </p:cNvSpPr>
          <p:nvPr/>
        </p:nvSpPr>
        <p:spPr bwMode="auto">
          <a:xfrm>
            <a:off x="5967443" y="2762224"/>
            <a:ext cx="2303462" cy="336550"/>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Brônquiolo terminal</a:t>
            </a:r>
          </a:p>
        </p:txBody>
      </p:sp>
      <p:sp>
        <p:nvSpPr>
          <p:cNvPr id="172038" name="Text Box 6"/>
          <p:cNvSpPr txBox="1">
            <a:spLocks noChangeArrowheads="1"/>
          </p:cNvSpPr>
          <p:nvPr/>
        </p:nvSpPr>
        <p:spPr bwMode="auto">
          <a:xfrm>
            <a:off x="5815050" y="3625824"/>
            <a:ext cx="2303463" cy="336550"/>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Brônquiolos</a:t>
            </a:r>
          </a:p>
        </p:txBody>
      </p:sp>
      <p:sp>
        <p:nvSpPr>
          <p:cNvPr id="172039" name="Text Box 7"/>
          <p:cNvSpPr txBox="1">
            <a:spLocks noChangeArrowheads="1"/>
          </p:cNvSpPr>
          <p:nvPr/>
        </p:nvSpPr>
        <p:spPr bwMode="auto">
          <a:xfrm>
            <a:off x="6472268" y="4491012"/>
            <a:ext cx="1368425" cy="336550"/>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Alvéolos</a:t>
            </a:r>
          </a:p>
        </p:txBody>
      </p:sp>
      <p:sp>
        <p:nvSpPr>
          <p:cNvPr id="172040" name="Text Box 8"/>
          <p:cNvSpPr txBox="1">
            <a:spLocks noChangeArrowheads="1"/>
          </p:cNvSpPr>
          <p:nvPr/>
        </p:nvSpPr>
        <p:spPr bwMode="auto">
          <a:xfrm>
            <a:off x="6543705" y="5572140"/>
            <a:ext cx="1584325" cy="581025"/>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Brônquiolos respiratórios</a:t>
            </a:r>
          </a:p>
        </p:txBody>
      </p:sp>
      <p:sp>
        <p:nvSpPr>
          <p:cNvPr id="172041" name="Text Box 9"/>
          <p:cNvSpPr txBox="1">
            <a:spLocks noChangeArrowheads="1"/>
          </p:cNvSpPr>
          <p:nvPr/>
        </p:nvSpPr>
        <p:spPr bwMode="auto">
          <a:xfrm>
            <a:off x="2886092" y="4598972"/>
            <a:ext cx="1143008" cy="584775"/>
          </a:xfrm>
          <a:prstGeom prst="rect">
            <a:avLst/>
          </a:prstGeom>
          <a:solidFill>
            <a:schemeClr val="tx1"/>
          </a:solidFill>
          <a:ln w="9525">
            <a:noFill/>
            <a:miter lim="800000"/>
            <a:headEnd/>
            <a:tailEnd/>
          </a:ln>
          <a:effectLst/>
        </p:spPr>
        <p:txBody>
          <a:bodyPr wrap="square">
            <a:spAutoFit/>
          </a:bodyPr>
          <a:lstStyle/>
          <a:p>
            <a:pPr>
              <a:spcBef>
                <a:spcPct val="50000"/>
              </a:spcBef>
            </a:pPr>
            <a:r>
              <a:rPr lang="pt-BR" sz="1600" dirty="0">
                <a:solidFill>
                  <a:schemeClr val="bg1"/>
                </a:solidFill>
              </a:rPr>
              <a:t>Sacos alveolares</a:t>
            </a:r>
          </a:p>
        </p:txBody>
      </p:sp>
      <p:sp>
        <p:nvSpPr>
          <p:cNvPr id="172042" name="Text Box 10"/>
          <p:cNvSpPr txBox="1">
            <a:spLocks noChangeArrowheads="1"/>
          </p:cNvSpPr>
          <p:nvPr/>
        </p:nvSpPr>
        <p:spPr bwMode="auto">
          <a:xfrm rot="16200000">
            <a:off x="743442" y="4199439"/>
            <a:ext cx="2135211" cy="2092881"/>
          </a:xfrm>
          <a:prstGeom prst="rect">
            <a:avLst/>
          </a:prstGeom>
          <a:solidFill>
            <a:schemeClr val="tx1"/>
          </a:solidFill>
          <a:ln w="9525">
            <a:noFill/>
            <a:miter lim="800000"/>
            <a:headEnd/>
            <a:tailEnd/>
          </a:ln>
          <a:effectLst/>
        </p:spPr>
        <p:txBody>
          <a:bodyPr wrap="square">
            <a:spAutoFit/>
          </a:bodyPr>
          <a:lstStyle/>
          <a:p>
            <a:pPr algn="ctr">
              <a:spcBef>
                <a:spcPct val="50000"/>
              </a:spcBef>
            </a:pPr>
            <a:endParaRPr lang="pt-BR" sz="2000" b="1" dirty="0" smtClean="0">
              <a:solidFill>
                <a:schemeClr val="bg1"/>
              </a:solidFill>
            </a:endParaRPr>
          </a:p>
          <a:p>
            <a:pPr algn="ctr">
              <a:spcBef>
                <a:spcPct val="50000"/>
              </a:spcBef>
            </a:pPr>
            <a:endParaRPr lang="pt-BR" sz="2000" b="1" dirty="0" smtClean="0">
              <a:solidFill>
                <a:schemeClr val="bg1"/>
              </a:solidFill>
            </a:endParaRPr>
          </a:p>
          <a:p>
            <a:pPr algn="ctr">
              <a:spcBef>
                <a:spcPct val="50000"/>
              </a:spcBef>
            </a:pPr>
            <a:r>
              <a:rPr lang="pt-BR" sz="2000" b="1" dirty="0" smtClean="0">
                <a:solidFill>
                  <a:schemeClr val="bg1"/>
                </a:solidFill>
              </a:rPr>
              <a:t>Zona  respiratória</a:t>
            </a:r>
          </a:p>
          <a:p>
            <a:pPr algn="ctr">
              <a:spcBef>
                <a:spcPct val="50000"/>
              </a:spcBef>
            </a:pPr>
            <a:endParaRPr lang="pt-BR" sz="2000" b="1" dirty="0">
              <a:solidFill>
                <a:schemeClr val="bg1"/>
              </a:solidFill>
            </a:endParaRPr>
          </a:p>
        </p:txBody>
      </p:sp>
      <p:sp>
        <p:nvSpPr>
          <p:cNvPr id="172043" name="Text Box 11"/>
          <p:cNvSpPr txBox="1">
            <a:spLocks noChangeArrowheads="1"/>
          </p:cNvSpPr>
          <p:nvPr/>
        </p:nvSpPr>
        <p:spPr bwMode="auto">
          <a:xfrm rot="16200000">
            <a:off x="537876" y="1731567"/>
            <a:ext cx="2533640" cy="1785104"/>
          </a:xfrm>
          <a:prstGeom prst="rect">
            <a:avLst/>
          </a:prstGeom>
          <a:solidFill>
            <a:schemeClr val="tx1"/>
          </a:solidFill>
          <a:ln w="9525">
            <a:noFill/>
            <a:miter lim="800000"/>
            <a:headEnd/>
            <a:tailEnd/>
          </a:ln>
          <a:effectLst/>
        </p:spPr>
        <p:txBody>
          <a:bodyPr wrap="square">
            <a:spAutoFit/>
          </a:bodyPr>
          <a:lstStyle/>
          <a:p>
            <a:pPr algn="ctr">
              <a:spcBef>
                <a:spcPct val="50000"/>
              </a:spcBef>
            </a:pPr>
            <a:endParaRPr lang="pt-BR" sz="2000" b="1" dirty="0" smtClean="0">
              <a:solidFill>
                <a:schemeClr val="bg1"/>
              </a:solidFill>
            </a:endParaRPr>
          </a:p>
          <a:p>
            <a:pPr algn="ctr">
              <a:spcBef>
                <a:spcPct val="50000"/>
              </a:spcBef>
            </a:pPr>
            <a:r>
              <a:rPr lang="pt-BR" sz="2000" b="1" dirty="0" smtClean="0">
                <a:solidFill>
                  <a:schemeClr val="bg1"/>
                </a:solidFill>
              </a:rPr>
              <a:t>Zona </a:t>
            </a:r>
          </a:p>
          <a:p>
            <a:pPr algn="ctr">
              <a:spcBef>
                <a:spcPct val="50000"/>
              </a:spcBef>
            </a:pPr>
            <a:r>
              <a:rPr lang="pt-BR" sz="2000" b="1" dirty="0" smtClean="0">
                <a:solidFill>
                  <a:schemeClr val="bg1"/>
                </a:solidFill>
              </a:rPr>
              <a:t>Condutora</a:t>
            </a:r>
          </a:p>
          <a:p>
            <a:pPr algn="ctr">
              <a:spcBef>
                <a:spcPct val="50000"/>
              </a:spcBef>
            </a:pPr>
            <a:endParaRPr lang="pt-BR" sz="2000" b="1" dirty="0">
              <a:solidFill>
                <a:schemeClr val="bg1"/>
              </a:solidFill>
            </a:endParaRPr>
          </a:p>
        </p:txBody>
      </p:sp>
      <p:sp>
        <p:nvSpPr>
          <p:cNvPr id="172046" name="Rectangle 14"/>
          <p:cNvSpPr>
            <a:spLocks noGrp="1" noRot="1" noChangeArrowheads="1"/>
          </p:cNvSpPr>
          <p:nvPr>
            <p:ph type="title"/>
          </p:nvPr>
        </p:nvSpPr>
        <p:spPr>
          <a:xfrm>
            <a:off x="628680" y="0"/>
            <a:ext cx="8229600" cy="565124"/>
          </a:xfrm>
        </p:spPr>
        <p:txBody>
          <a:bodyPr>
            <a:normAutofit fontScale="90000"/>
          </a:bodyPr>
          <a:lstStyle/>
          <a:p>
            <a:pPr algn="ctr"/>
            <a:r>
              <a:rPr lang="pt-BR" sz="3600" b="1" dirty="0" smtClean="0">
                <a:solidFill>
                  <a:schemeClr val="accent3">
                    <a:lumMod val="60000"/>
                    <a:lumOff val="40000"/>
                  </a:schemeClr>
                </a:solidFill>
              </a:rPr>
              <a:t>Vias aéreas inferiores </a:t>
            </a:r>
            <a:endParaRPr lang="en-US" sz="3600" b="1" dirty="0">
              <a:solidFill>
                <a:schemeClr val="accent3">
                  <a:lumMod val="60000"/>
                  <a:lumOff val="40000"/>
                </a:schemeClr>
              </a:solidFill>
            </a:endParaRPr>
          </a:p>
        </p:txBody>
      </p:sp>
      <p:sp>
        <p:nvSpPr>
          <p:cNvPr id="14" name="Retângulo 13"/>
          <p:cNvSpPr/>
          <p:nvPr/>
        </p:nvSpPr>
        <p:spPr>
          <a:xfrm>
            <a:off x="4214810" y="6143644"/>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704832"/>
          </a:xfrm>
        </p:spPr>
        <p:txBody>
          <a:bodyPr>
            <a:normAutofit fontScale="90000"/>
          </a:bodyPr>
          <a:lstStyle/>
          <a:p>
            <a:pPr algn="ctr"/>
            <a:r>
              <a:rPr lang="pt-BR" b="1" dirty="0" err="1" smtClean="0">
                <a:solidFill>
                  <a:schemeClr val="accent3">
                    <a:lumMod val="60000"/>
                    <a:lumOff val="40000"/>
                  </a:schemeClr>
                </a:solidFill>
              </a:rPr>
              <a:t>Espirograma</a:t>
            </a:r>
            <a:endParaRPr lang="pt-BR" b="1" dirty="0">
              <a:solidFill>
                <a:schemeClr val="accent3">
                  <a:lumMod val="60000"/>
                  <a:lumOff val="40000"/>
                </a:schemeClr>
              </a:solidFill>
            </a:endParaRPr>
          </a:p>
        </p:txBody>
      </p:sp>
      <p:pic>
        <p:nvPicPr>
          <p:cNvPr id="4" name="Espaço Reservado para Conteúdo 3" descr="espiro 5.JPG"/>
          <p:cNvPicPr>
            <a:picLocks noGrp="1" noChangeAspect="1"/>
          </p:cNvPicPr>
          <p:nvPr>
            <p:ph idx="1"/>
          </p:nvPr>
        </p:nvPicPr>
        <p:blipFill>
          <a:blip r:embed="rId2" cstate="print"/>
          <a:stretch>
            <a:fillRect/>
          </a:stretch>
        </p:blipFill>
        <p:spPr>
          <a:xfrm>
            <a:off x="714348" y="1000108"/>
            <a:ext cx="3739186" cy="2525699"/>
          </a:xfrm>
          <a:prstGeom prst="rect">
            <a:avLst/>
          </a:prstGeom>
          <a:ln w="38100">
            <a:solidFill>
              <a:schemeClr val="tx1"/>
            </a:solidFill>
          </a:ln>
        </p:spPr>
      </p:pic>
      <p:pic>
        <p:nvPicPr>
          <p:cNvPr id="5" name="Picture 12" descr="Spirometer_report_print"/>
          <p:cNvPicPr>
            <a:picLocks noChangeAspect="1" noChangeArrowheads="1"/>
          </p:cNvPicPr>
          <p:nvPr/>
        </p:nvPicPr>
        <p:blipFill>
          <a:blip r:embed="rId3" cstate="print"/>
          <a:srcRect/>
          <a:stretch>
            <a:fillRect/>
          </a:stretch>
        </p:blipFill>
        <p:spPr bwMode="auto">
          <a:xfrm>
            <a:off x="4857752" y="903847"/>
            <a:ext cx="3929090" cy="5498523"/>
          </a:xfrm>
          <a:prstGeom prst="rect">
            <a:avLst/>
          </a:prstGeom>
          <a:ln w="38100">
            <a:solidFill>
              <a:schemeClr val="tx1"/>
            </a:solidFill>
          </a:ln>
        </p:spPr>
      </p:pic>
      <p:pic>
        <p:nvPicPr>
          <p:cNvPr id="457729" name="Picture 1" descr="C:\Documents and Settings\Carlos\Desktop\ASBRAV qual ar 2012\C067934-R1-11-12.JPG"/>
          <p:cNvPicPr>
            <a:picLocks noChangeAspect="1" noChangeArrowheads="1"/>
          </p:cNvPicPr>
          <p:nvPr/>
        </p:nvPicPr>
        <p:blipFill>
          <a:blip r:embed="rId4" cstate="print"/>
          <a:srcRect/>
          <a:stretch>
            <a:fillRect/>
          </a:stretch>
        </p:blipFill>
        <p:spPr bwMode="auto">
          <a:xfrm>
            <a:off x="714348" y="3786190"/>
            <a:ext cx="3786214" cy="2557465"/>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ço Reservado para Conteúdo 19" descr="peak flow 1.jpg"/>
          <p:cNvPicPr>
            <a:picLocks noGrp="1" noChangeAspect="1"/>
          </p:cNvPicPr>
          <p:nvPr>
            <p:ph sz="half" idx="2"/>
          </p:nvPr>
        </p:nvPicPr>
        <p:blipFill>
          <a:blip r:embed="rId2" cstate="print"/>
          <a:stretch>
            <a:fillRect/>
          </a:stretch>
        </p:blipFill>
        <p:spPr>
          <a:xfrm>
            <a:off x="357158" y="714356"/>
            <a:ext cx="3200400" cy="2840736"/>
          </a:xfrm>
        </p:spPr>
      </p:pic>
      <p:pic>
        <p:nvPicPr>
          <p:cNvPr id="24" name="Espaço Reservado para Conteúdo 23" descr="peak flow 2.jpg"/>
          <p:cNvPicPr>
            <a:picLocks noGrp="1" noChangeAspect="1"/>
          </p:cNvPicPr>
          <p:nvPr>
            <p:ph sz="quarter" idx="4"/>
          </p:nvPr>
        </p:nvPicPr>
        <p:blipFill>
          <a:blip r:embed="rId3" cstate="print"/>
          <a:stretch>
            <a:fillRect/>
          </a:stretch>
        </p:blipFill>
        <p:spPr>
          <a:xfrm>
            <a:off x="357158" y="3643314"/>
            <a:ext cx="3229166" cy="2942406"/>
          </a:xfrm>
        </p:spPr>
      </p:pic>
      <p:sp>
        <p:nvSpPr>
          <p:cNvPr id="46082" name="Rectangle 2"/>
          <p:cNvSpPr>
            <a:spLocks noGrp="1" noChangeArrowheads="1"/>
          </p:cNvSpPr>
          <p:nvPr>
            <p:ph type="title"/>
          </p:nvPr>
        </p:nvSpPr>
        <p:spPr>
          <a:xfrm>
            <a:off x="457200" y="155448"/>
            <a:ext cx="8229600" cy="487470"/>
          </a:xfrm>
        </p:spPr>
        <p:txBody>
          <a:bodyPr>
            <a:noAutofit/>
          </a:bodyPr>
          <a:lstStyle/>
          <a:p>
            <a:pPr algn="ctr"/>
            <a:r>
              <a:rPr lang="pt-BR" sz="3200" b="1" dirty="0" smtClean="0">
                <a:solidFill>
                  <a:schemeClr val="accent3">
                    <a:lumMod val="60000"/>
                    <a:lumOff val="40000"/>
                  </a:schemeClr>
                </a:solidFill>
              </a:rPr>
              <a:t>Medidas de pico de fluxo seriado</a:t>
            </a:r>
          </a:p>
        </p:txBody>
      </p:sp>
      <p:pic>
        <p:nvPicPr>
          <p:cNvPr id="7" name="Imagem 6" descr="peak flow 3.JPG"/>
          <p:cNvPicPr>
            <a:picLocks noChangeAspect="1"/>
          </p:cNvPicPr>
          <p:nvPr/>
        </p:nvPicPr>
        <p:blipFill>
          <a:blip r:embed="rId4" cstate="print"/>
          <a:stretch>
            <a:fillRect/>
          </a:stretch>
        </p:blipFill>
        <p:spPr>
          <a:xfrm>
            <a:off x="3643306" y="1571612"/>
            <a:ext cx="5337833" cy="4666101"/>
          </a:xfrm>
          <a:prstGeom prst="rect">
            <a:avLst/>
          </a:prstGeom>
        </p:spPr>
      </p:pic>
      <p:sp>
        <p:nvSpPr>
          <p:cNvPr id="25" name="Retângulo 24"/>
          <p:cNvSpPr/>
          <p:nvPr/>
        </p:nvSpPr>
        <p:spPr>
          <a:xfrm>
            <a:off x="357158" y="4000504"/>
            <a:ext cx="71438" cy="25717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3643306" y="1428736"/>
            <a:ext cx="528641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067934-R1-08-9.JPG"/>
          <p:cNvPicPr>
            <a:picLocks noGrp="1" noChangeAspect="1"/>
          </p:cNvPicPr>
          <p:nvPr>
            <p:ph idx="1"/>
          </p:nvPr>
        </p:nvPicPr>
        <p:blipFill>
          <a:blip r:embed="rId2" cstate="print"/>
          <a:stretch>
            <a:fillRect/>
          </a:stretch>
        </p:blipFill>
        <p:spPr>
          <a:xfrm>
            <a:off x="928662" y="1214422"/>
            <a:ext cx="7509018" cy="5072098"/>
          </a:xfrm>
        </p:spPr>
      </p:pic>
      <p:sp>
        <p:nvSpPr>
          <p:cNvPr id="3" name="Título 2"/>
          <p:cNvSpPr>
            <a:spLocks noGrp="1"/>
          </p:cNvSpPr>
          <p:nvPr>
            <p:ph type="title"/>
          </p:nvPr>
        </p:nvSpPr>
        <p:spPr>
          <a:xfrm>
            <a:off x="457200" y="152400"/>
            <a:ext cx="8229600" cy="776270"/>
          </a:xfrm>
        </p:spPr>
        <p:txBody>
          <a:bodyPr/>
          <a:lstStyle/>
          <a:p>
            <a:pPr algn="ctr"/>
            <a:r>
              <a:rPr lang="pt-BR" dirty="0" smtClean="0">
                <a:solidFill>
                  <a:schemeClr val="accent3">
                    <a:lumMod val="60000"/>
                    <a:lumOff val="40000"/>
                  </a:schemeClr>
                </a:solidFill>
              </a:rPr>
              <a:t>Raio-x de tórax</a:t>
            </a:r>
            <a:endParaRPr lang="pt-BR"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Alguns exemplos</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900113" y="1125538"/>
          <a:ext cx="7559675" cy="5192712"/>
        </p:xfrm>
        <a:graphic>
          <a:graphicData uri="http://schemas.openxmlformats.org/presentationml/2006/ole">
            <p:oleObj spid="_x0000_s268292" name="PHOTOPAINT!" r:id="rId3" imgW="1363713" imgH="937077" progId="">
              <p:embed/>
            </p:oleObj>
          </a:graphicData>
        </a:graphic>
      </p:graphicFrame>
      <p:sp>
        <p:nvSpPr>
          <p:cNvPr id="14339" name="Rectangle 3"/>
          <p:cNvSpPr>
            <a:spLocks noGrp="1" noChangeArrowheads="1"/>
          </p:cNvSpPr>
          <p:nvPr>
            <p:ph type="title"/>
          </p:nvPr>
        </p:nvSpPr>
        <p:spPr>
          <a:xfrm>
            <a:off x="323850" y="260350"/>
            <a:ext cx="8569325" cy="720725"/>
          </a:xfrm>
        </p:spPr>
        <p:txBody>
          <a:bodyPr>
            <a:normAutofit fontScale="90000"/>
          </a:bodyPr>
          <a:lstStyle/>
          <a:p>
            <a:pPr algn="ctr" eaLnBrk="1" hangingPunct="1"/>
            <a:r>
              <a:rPr lang="pt-BR" sz="2400" b="1" dirty="0" smtClean="0">
                <a:solidFill>
                  <a:schemeClr val="accent2">
                    <a:lumMod val="60000"/>
                    <a:lumOff val="40000"/>
                  </a:schemeClr>
                </a:solidFill>
                <a:latin typeface="Times New Roman" pitchFamily="18" charset="0"/>
              </a:rPr>
              <a:t>Elevação da caçamba para descarga de milho</a:t>
            </a:r>
            <a:br>
              <a:rPr lang="pt-BR" sz="2400" b="1" dirty="0" smtClean="0">
                <a:solidFill>
                  <a:schemeClr val="accent2">
                    <a:lumMod val="60000"/>
                    <a:lumOff val="40000"/>
                  </a:schemeClr>
                </a:solidFill>
                <a:latin typeface="Times New Roman" pitchFamily="18" charset="0"/>
              </a:rPr>
            </a:br>
            <a:r>
              <a:rPr lang="pt-BR" sz="2400" b="1" dirty="0" smtClean="0">
                <a:solidFill>
                  <a:schemeClr val="accent2">
                    <a:lumMod val="60000"/>
                    <a:lumOff val="40000"/>
                  </a:schemeClr>
                </a:solidFill>
                <a:latin typeface="Times New Roman" pitchFamily="18" charset="0"/>
              </a:rPr>
              <a:t>moega em Cachoeira do Sul, RS</a:t>
            </a:r>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1500174"/>
            <a:ext cx="8715404" cy="514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8052" name="Rectangle 4"/>
          <p:cNvSpPr>
            <a:spLocks noGrp="1" noChangeArrowheads="1"/>
          </p:cNvSpPr>
          <p:nvPr>
            <p:ph type="title"/>
          </p:nvPr>
        </p:nvSpPr>
        <p:spPr/>
        <p:txBody>
          <a:bodyPr>
            <a:normAutofit/>
          </a:bodyPr>
          <a:lstStyle/>
          <a:p>
            <a:r>
              <a:rPr lang="pt-BR" sz="2400" b="1" dirty="0" smtClean="0">
                <a:solidFill>
                  <a:schemeClr val="accent2">
                    <a:lumMod val="60000"/>
                    <a:lumOff val="40000"/>
                  </a:schemeClr>
                </a:solidFill>
              </a:rPr>
              <a:t>Sintomas </a:t>
            </a:r>
            <a:r>
              <a:rPr lang="pt-BR" sz="2400" b="1" dirty="0">
                <a:solidFill>
                  <a:schemeClr val="accent2">
                    <a:lumMod val="60000"/>
                    <a:lumOff val="40000"/>
                  </a:schemeClr>
                </a:solidFill>
              </a:rPr>
              <a:t>sugestivos de inflamação das vias aéreas</a:t>
            </a:r>
            <a:r>
              <a:rPr lang="pt-BR" sz="2400" b="1" dirty="0">
                <a:solidFill>
                  <a:srgbClr val="FFFF00"/>
                </a:solidFill>
              </a:rPr>
              <a:t/>
            </a:r>
            <a:br>
              <a:rPr lang="pt-BR" sz="2400" b="1" dirty="0">
                <a:solidFill>
                  <a:srgbClr val="FFFF00"/>
                </a:solidFill>
              </a:rPr>
            </a:br>
            <a:r>
              <a:rPr lang="pt-BR" sz="2400" b="1" dirty="0">
                <a:solidFill>
                  <a:schemeClr val="bg1"/>
                </a:solidFill>
              </a:rPr>
              <a:t>Primeiro corte </a:t>
            </a:r>
            <a:r>
              <a:rPr lang="pt-BR" sz="2400" b="1" dirty="0" smtClean="0">
                <a:solidFill>
                  <a:schemeClr val="bg1"/>
                </a:solidFill>
              </a:rPr>
              <a:t>transversal – trabalhadores  de armazenagem de grãos - RS</a:t>
            </a:r>
            <a:endParaRPr lang="pt-BR" sz="2400" b="1" dirty="0">
              <a:solidFill>
                <a:schemeClr val="bg1"/>
              </a:solidFill>
            </a:endParaRPr>
          </a:p>
        </p:txBody>
      </p:sp>
      <p:pic>
        <p:nvPicPr>
          <p:cNvPr id="258055" name="Picture 7"/>
          <p:cNvPicPr>
            <a:picLocks noGrp="1" noChangeAspect="1" noChangeArrowheads="1"/>
          </p:cNvPicPr>
          <p:nvPr>
            <p:ph sz="half" idx="1"/>
          </p:nvPr>
        </p:nvPicPr>
        <p:blipFill>
          <a:blip r:embed="rId2" cstate="print"/>
          <a:stretch>
            <a:fillRect/>
          </a:stretch>
        </p:blipFill>
        <p:spPr>
          <a:xfrm>
            <a:off x="456868" y="1714488"/>
            <a:ext cx="8687132" cy="4714884"/>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756525" y="6183313"/>
            <a:ext cx="1219200" cy="304800"/>
          </a:xfrm>
          <a:prstGeom prst="rect">
            <a:avLst/>
          </a:prstGeom>
          <a:noFill/>
          <a:ln w="9525">
            <a:noFill/>
            <a:miter lim="800000"/>
            <a:headEnd/>
            <a:tailEnd/>
          </a:ln>
        </p:spPr>
        <p:txBody>
          <a:bodyPr wrap="none">
            <a:spAutoFit/>
          </a:bodyPr>
          <a:lstStyle/>
          <a:p>
            <a:pPr eaLnBrk="0" hangingPunct="0"/>
            <a:r>
              <a:rPr lang="pt-BR" sz="1400">
                <a:latin typeface="Times New Roman" pitchFamily="18" charset="0"/>
              </a:rPr>
              <a:t>ESPINA-2002</a:t>
            </a:r>
          </a:p>
        </p:txBody>
      </p:sp>
      <p:sp>
        <p:nvSpPr>
          <p:cNvPr id="18435" name="Text Box 3"/>
          <p:cNvSpPr txBox="1">
            <a:spLocks noChangeArrowheads="1"/>
          </p:cNvSpPr>
          <p:nvPr/>
        </p:nvSpPr>
        <p:spPr bwMode="auto">
          <a:xfrm>
            <a:off x="1584325" y="5167313"/>
            <a:ext cx="184150" cy="336550"/>
          </a:xfrm>
          <a:prstGeom prst="rect">
            <a:avLst/>
          </a:prstGeom>
          <a:noFill/>
          <a:ln w="9525">
            <a:noFill/>
            <a:miter lim="800000"/>
            <a:headEnd/>
            <a:tailEnd/>
          </a:ln>
        </p:spPr>
        <p:txBody>
          <a:bodyPr wrap="none">
            <a:spAutoFit/>
          </a:bodyPr>
          <a:lstStyle/>
          <a:p>
            <a:pPr eaLnBrk="0" hangingPunct="0"/>
            <a:endParaRPr lang="pt-BR" sz="2400" baseline="30000">
              <a:latin typeface="Times New Roman" pitchFamily="18" charset="0"/>
            </a:endParaRPr>
          </a:p>
        </p:txBody>
      </p:sp>
      <p:pic>
        <p:nvPicPr>
          <p:cNvPr id="18436" name="Picture 4"/>
          <p:cNvPicPr>
            <a:picLocks noChangeAspect="1" noChangeArrowheads="1"/>
          </p:cNvPicPr>
          <p:nvPr/>
        </p:nvPicPr>
        <p:blipFill>
          <a:blip r:embed="rId3" cstate="print"/>
          <a:srcRect/>
          <a:stretch>
            <a:fillRect/>
          </a:stretch>
        </p:blipFill>
        <p:spPr bwMode="auto">
          <a:xfrm>
            <a:off x="2147888" y="987425"/>
            <a:ext cx="4846637" cy="4883150"/>
          </a:xfrm>
          <a:prstGeom prst="rect">
            <a:avLst/>
          </a:prstGeom>
          <a:noFill/>
          <a:ln w="9525">
            <a:noFill/>
            <a:miter lim="800000"/>
            <a:headEnd/>
            <a:tailEnd/>
          </a:ln>
        </p:spPr>
      </p:pic>
      <p:sp>
        <p:nvSpPr>
          <p:cNvPr id="18437" name="Rectangle 5"/>
          <p:cNvSpPr>
            <a:spLocks noChangeArrowheads="1"/>
          </p:cNvSpPr>
          <p:nvPr/>
        </p:nvSpPr>
        <p:spPr bwMode="auto">
          <a:xfrm>
            <a:off x="1403350" y="260350"/>
            <a:ext cx="6645275" cy="457200"/>
          </a:xfrm>
          <a:prstGeom prst="rect">
            <a:avLst/>
          </a:prstGeom>
          <a:noFill/>
          <a:ln w="9525">
            <a:noFill/>
            <a:miter lim="800000"/>
            <a:headEnd/>
            <a:tailEnd/>
          </a:ln>
        </p:spPr>
        <p:txBody>
          <a:bodyPr wrap="none">
            <a:spAutoFit/>
          </a:bodyPr>
          <a:lstStyle/>
          <a:p>
            <a:pPr eaLnBrk="0" hangingPunct="0"/>
            <a:r>
              <a:rPr lang="pt-BR" sz="2400" b="1" dirty="0">
                <a:solidFill>
                  <a:schemeClr val="accent2">
                    <a:lumMod val="60000"/>
                    <a:lumOff val="40000"/>
                  </a:schemeClr>
                </a:solidFill>
                <a:latin typeface="Times New Roman" pitchFamily="18" charset="0"/>
              </a:rPr>
              <a:t>Tuberculose pulmonar pós-primária ou do adulto</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 Animation"/>
          <p:cNvPicPr>
            <a:picLocks noChangeAspect="1" noChangeArrowheads="1"/>
          </p:cNvPicPr>
          <p:nvPr/>
        </p:nvPicPr>
        <p:blipFill>
          <a:blip r:embed="rId3" cstate="print"/>
          <a:srcRect/>
          <a:stretch>
            <a:fillRect/>
          </a:stretch>
        </p:blipFill>
        <p:spPr bwMode="auto">
          <a:xfrm>
            <a:off x="611188" y="549275"/>
            <a:ext cx="7969250" cy="5976938"/>
          </a:xfrm>
          <a:prstGeom prst="rect">
            <a:avLst/>
          </a:prstGeom>
          <a:noFill/>
          <a:ln w="12700">
            <a:solidFill>
              <a:srgbClr val="000000"/>
            </a:solidFill>
            <a:miter lim="800000"/>
            <a:headEnd/>
            <a:tailEnd/>
          </a:ln>
        </p:spPr>
      </p:pic>
      <p:sp>
        <p:nvSpPr>
          <p:cNvPr id="22531" name="Rectangle 3"/>
          <p:cNvSpPr>
            <a:spLocks noChangeArrowheads="1"/>
          </p:cNvSpPr>
          <p:nvPr/>
        </p:nvSpPr>
        <p:spPr bwMode="auto">
          <a:xfrm>
            <a:off x="1071563" y="0"/>
            <a:ext cx="6605587" cy="466725"/>
          </a:xfrm>
          <a:prstGeom prst="rect">
            <a:avLst/>
          </a:prstGeom>
          <a:noFill/>
          <a:ln w="9525">
            <a:noFill/>
            <a:miter lim="800000"/>
            <a:headEnd/>
            <a:tailEnd/>
          </a:ln>
        </p:spPr>
        <p:txBody>
          <a:bodyPr>
            <a:spAutoFit/>
          </a:bodyPr>
          <a:lstStyle/>
          <a:p>
            <a:pPr algn="ctr">
              <a:lnSpc>
                <a:spcPct val="110000"/>
              </a:lnSpc>
            </a:pPr>
            <a:r>
              <a:rPr lang="pt-BR" sz="2400" b="1" dirty="0">
                <a:solidFill>
                  <a:schemeClr val="accent2">
                    <a:lumMod val="60000"/>
                    <a:lumOff val="40000"/>
                  </a:schemeClr>
                </a:solidFill>
              </a:rPr>
              <a:t>A transmissão </a:t>
            </a:r>
            <a:r>
              <a:rPr lang="pt-BR" sz="2400" b="1" dirty="0" err="1">
                <a:solidFill>
                  <a:schemeClr val="accent2">
                    <a:lumMod val="60000"/>
                    <a:lumOff val="40000"/>
                  </a:schemeClr>
                </a:solidFill>
              </a:rPr>
              <a:t>aerógena</a:t>
            </a:r>
            <a:r>
              <a:rPr lang="pt-BR" sz="2400" b="1" dirty="0">
                <a:solidFill>
                  <a:schemeClr val="accent2">
                    <a:lumMod val="60000"/>
                    <a:lumOff val="40000"/>
                  </a:schemeClr>
                </a:solidFill>
              </a:rPr>
              <a:t> da tuberculose</a:t>
            </a:r>
          </a:p>
        </p:txBody>
      </p:sp>
      <p:sp>
        <p:nvSpPr>
          <p:cNvPr id="22532" name="Oval 4"/>
          <p:cNvSpPr>
            <a:spLocks noChangeArrowheads="1"/>
          </p:cNvSpPr>
          <p:nvPr/>
        </p:nvSpPr>
        <p:spPr bwMode="auto">
          <a:xfrm>
            <a:off x="2555875" y="4149725"/>
            <a:ext cx="358775" cy="503238"/>
          </a:xfrm>
          <a:prstGeom prst="ellipse">
            <a:avLst/>
          </a:prstGeom>
          <a:solidFill>
            <a:srgbClr val="FFCC00"/>
          </a:solidFill>
          <a:ln w="76200" cap="rnd">
            <a:solidFill>
              <a:srgbClr val="FF0000">
                <a:alpha val="61176"/>
              </a:srgbClr>
            </a:solidFill>
            <a:prstDash val="sysDot"/>
            <a:round/>
            <a:headEnd/>
            <a:tailEnd/>
          </a:ln>
        </p:spPr>
        <p:txBody>
          <a:bodyPr wrap="none" anchor="ctr"/>
          <a:lstStyle/>
          <a:p>
            <a:endParaRPr lang="pt-BR"/>
          </a:p>
        </p:txBody>
      </p:sp>
      <p:sp>
        <p:nvSpPr>
          <p:cNvPr id="22533" name="Text Box 5"/>
          <p:cNvSpPr txBox="1">
            <a:spLocks noChangeArrowheads="1"/>
          </p:cNvSpPr>
          <p:nvPr/>
        </p:nvSpPr>
        <p:spPr bwMode="auto">
          <a:xfrm>
            <a:off x="1116013" y="2708275"/>
            <a:ext cx="1152525" cy="366713"/>
          </a:xfrm>
          <a:prstGeom prst="rect">
            <a:avLst/>
          </a:prstGeom>
          <a:noFill/>
          <a:ln w="9525">
            <a:noFill/>
            <a:miter lim="800000"/>
            <a:headEnd/>
            <a:tailEnd/>
          </a:ln>
        </p:spPr>
        <p:txBody>
          <a:bodyPr>
            <a:spAutoFit/>
          </a:bodyPr>
          <a:lstStyle/>
          <a:p>
            <a:pPr>
              <a:spcBef>
                <a:spcPct val="50000"/>
              </a:spcBef>
            </a:pPr>
            <a:r>
              <a:rPr lang="pt-BR">
                <a:latin typeface="Arial Black" pitchFamily="34" charset="0"/>
              </a:rPr>
              <a:t>Doente</a:t>
            </a:r>
          </a:p>
        </p:txBody>
      </p:sp>
      <p:sp>
        <p:nvSpPr>
          <p:cNvPr id="22534" name="Text Box 6"/>
          <p:cNvSpPr txBox="1">
            <a:spLocks noChangeArrowheads="1"/>
          </p:cNvSpPr>
          <p:nvPr/>
        </p:nvSpPr>
        <p:spPr bwMode="auto">
          <a:xfrm>
            <a:off x="6732588" y="2708275"/>
            <a:ext cx="1871662" cy="366713"/>
          </a:xfrm>
          <a:prstGeom prst="rect">
            <a:avLst/>
          </a:prstGeom>
          <a:noFill/>
          <a:ln w="9525">
            <a:noFill/>
            <a:miter lim="800000"/>
            <a:headEnd/>
            <a:tailEnd/>
          </a:ln>
        </p:spPr>
        <p:txBody>
          <a:bodyPr>
            <a:spAutoFit/>
          </a:bodyPr>
          <a:lstStyle/>
          <a:p>
            <a:pPr>
              <a:spcBef>
                <a:spcPct val="50000"/>
              </a:spcBef>
            </a:pPr>
            <a:r>
              <a:rPr lang="pt-BR">
                <a:latin typeface="Arial Black" pitchFamily="34" charset="0"/>
              </a:rPr>
              <a:t>Comunicante</a:t>
            </a:r>
          </a:p>
        </p:txBody>
      </p:sp>
      <p:sp>
        <p:nvSpPr>
          <p:cNvPr id="22535" name="Text Box 7"/>
          <p:cNvSpPr txBox="1">
            <a:spLocks noChangeArrowheads="1"/>
          </p:cNvSpPr>
          <p:nvPr/>
        </p:nvSpPr>
        <p:spPr bwMode="auto">
          <a:xfrm>
            <a:off x="684213" y="3573463"/>
            <a:ext cx="1152525" cy="641350"/>
          </a:xfrm>
          <a:prstGeom prst="rect">
            <a:avLst/>
          </a:prstGeom>
          <a:noFill/>
          <a:ln w="9525">
            <a:noFill/>
            <a:miter lim="800000"/>
            <a:headEnd/>
            <a:tailEnd/>
          </a:ln>
        </p:spPr>
        <p:txBody>
          <a:bodyPr>
            <a:spAutoFit/>
          </a:bodyPr>
          <a:lstStyle/>
          <a:p>
            <a:pPr>
              <a:spcBef>
                <a:spcPct val="50000"/>
              </a:spcBef>
            </a:pPr>
            <a:r>
              <a:rPr lang="pt-BR"/>
              <a:t>Lesão pulmonar</a:t>
            </a:r>
          </a:p>
        </p:txBody>
      </p:sp>
      <p:sp>
        <p:nvSpPr>
          <p:cNvPr id="22536" name="Line 8"/>
          <p:cNvSpPr>
            <a:spLocks noChangeShapeType="1"/>
          </p:cNvSpPr>
          <p:nvPr/>
        </p:nvSpPr>
        <p:spPr bwMode="auto">
          <a:xfrm>
            <a:off x="1692275" y="3860800"/>
            <a:ext cx="720725" cy="287338"/>
          </a:xfrm>
          <a:prstGeom prst="line">
            <a:avLst/>
          </a:prstGeom>
          <a:noFill/>
          <a:ln w="9525">
            <a:solidFill>
              <a:schemeClr val="tx1"/>
            </a:solidFill>
            <a:round/>
            <a:headEnd/>
            <a:tailEnd type="triangle" w="med" len="med"/>
          </a:ln>
        </p:spPr>
        <p:txBody>
          <a:bodyPr/>
          <a:lstStyle/>
          <a:p>
            <a:endParaRPr lang="pt-BR"/>
          </a:p>
        </p:txBody>
      </p:sp>
      <p:sp>
        <p:nvSpPr>
          <p:cNvPr id="22537" name="Line 9"/>
          <p:cNvSpPr>
            <a:spLocks noChangeShapeType="1"/>
          </p:cNvSpPr>
          <p:nvPr/>
        </p:nvSpPr>
        <p:spPr bwMode="auto">
          <a:xfrm>
            <a:off x="3995738" y="2852738"/>
            <a:ext cx="1368425" cy="0"/>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142852"/>
            <a:ext cx="8229600" cy="1143000"/>
          </a:xfrm>
        </p:spPr>
        <p:txBody>
          <a:bodyPr/>
          <a:lstStyle/>
          <a:p>
            <a:pPr algn="ctr"/>
            <a:r>
              <a:rPr lang="pt-BR" sz="3200" dirty="0" smtClean="0">
                <a:solidFill>
                  <a:schemeClr val="accent2">
                    <a:lumMod val="60000"/>
                    <a:lumOff val="40000"/>
                  </a:schemeClr>
                </a:solidFill>
              </a:rPr>
              <a:t> Emergência - sala de espera</a:t>
            </a:r>
            <a:br>
              <a:rPr lang="pt-BR" sz="3200" dirty="0" smtClean="0">
                <a:solidFill>
                  <a:schemeClr val="accent2">
                    <a:lumMod val="60000"/>
                    <a:lumOff val="40000"/>
                  </a:schemeClr>
                </a:solidFill>
              </a:rPr>
            </a:br>
            <a:r>
              <a:rPr lang="pt-BR" sz="3200" dirty="0" smtClean="0">
                <a:solidFill>
                  <a:srgbClr val="000099"/>
                </a:solidFill>
              </a:rPr>
              <a:t>Risco de contágio</a:t>
            </a:r>
            <a:endParaRPr lang="en-US" sz="3200" dirty="0" smtClean="0">
              <a:solidFill>
                <a:srgbClr val="000099"/>
              </a:solidFill>
            </a:endParaRPr>
          </a:p>
        </p:txBody>
      </p:sp>
      <p:sp>
        <p:nvSpPr>
          <p:cNvPr id="4" name="Espaço Reservado para Conteúdo 3"/>
          <p:cNvSpPr>
            <a:spLocks noGrp="1"/>
          </p:cNvSpPr>
          <p:nvPr>
            <p:ph idx="1"/>
          </p:nvPr>
        </p:nvSpPr>
        <p:spPr/>
        <p:txBody>
          <a:bodyPr/>
          <a:lstStyle/>
          <a:p>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25470"/>
          </a:xfrm>
        </p:spPr>
        <p:txBody>
          <a:bodyPr>
            <a:normAutofit fontScale="90000"/>
          </a:bodyPr>
          <a:lstStyle/>
          <a:p>
            <a:pPr algn="ctr" eaLnBrk="1" hangingPunct="1"/>
            <a:r>
              <a:rPr lang="pt-BR" sz="3600" dirty="0" smtClean="0">
                <a:solidFill>
                  <a:schemeClr val="accent2">
                    <a:lumMod val="60000"/>
                    <a:lumOff val="40000"/>
                  </a:schemeClr>
                </a:solidFill>
              </a:rPr>
              <a:t>Busca ativa de casos de tuberculose pulmonar</a:t>
            </a:r>
            <a:endParaRPr lang="en-US" sz="3600" dirty="0" smtClean="0">
              <a:solidFill>
                <a:schemeClr val="accent2">
                  <a:lumMod val="60000"/>
                  <a:lumOff val="40000"/>
                </a:schemeClr>
              </a:solidFill>
            </a:endParaRPr>
          </a:p>
        </p:txBody>
      </p:sp>
      <p:sp>
        <p:nvSpPr>
          <p:cNvPr id="25603" name="Rectangle 6"/>
          <p:cNvSpPr>
            <a:spLocks noGrp="1" noChangeArrowheads="1"/>
          </p:cNvSpPr>
          <p:nvPr>
            <p:ph type="body" sz="half" idx="1"/>
          </p:nvPr>
        </p:nvSpPr>
        <p:spPr>
          <a:xfrm>
            <a:off x="3357554" y="1500174"/>
            <a:ext cx="5321306" cy="4714908"/>
          </a:xfrm>
        </p:spPr>
        <p:txBody>
          <a:bodyPr>
            <a:noAutofit/>
          </a:bodyPr>
          <a:lstStyle/>
          <a:p>
            <a:pPr eaLnBrk="1" hangingPunct="1">
              <a:lnSpc>
                <a:spcPct val="90000"/>
              </a:lnSpc>
            </a:pPr>
            <a:r>
              <a:rPr lang="pt-BR" sz="2800" dirty="0" smtClean="0">
                <a:solidFill>
                  <a:schemeClr val="bg1"/>
                </a:solidFill>
              </a:rPr>
              <a:t>Identificação do sintomático respiratório (SR) pela equipe de enfermagem</a:t>
            </a:r>
          </a:p>
          <a:p>
            <a:pPr eaLnBrk="1" hangingPunct="1">
              <a:lnSpc>
                <a:spcPct val="90000"/>
              </a:lnSpc>
            </a:pPr>
            <a:r>
              <a:rPr lang="pt-BR" sz="2800" dirty="0" smtClean="0">
                <a:solidFill>
                  <a:schemeClr val="bg1"/>
                </a:solidFill>
              </a:rPr>
              <a:t>Solicitação da </a:t>
            </a:r>
            <a:r>
              <a:rPr lang="pt-BR" sz="2800" dirty="0" err="1" smtClean="0">
                <a:solidFill>
                  <a:schemeClr val="bg1"/>
                </a:solidFill>
              </a:rPr>
              <a:t>baciloscopia</a:t>
            </a:r>
            <a:r>
              <a:rPr lang="pt-BR" sz="2800" dirty="0" smtClean="0">
                <a:solidFill>
                  <a:schemeClr val="bg1"/>
                </a:solidFill>
              </a:rPr>
              <a:t> do escarro e raio-x de tórax</a:t>
            </a:r>
          </a:p>
          <a:p>
            <a:pPr eaLnBrk="1" hangingPunct="1">
              <a:lnSpc>
                <a:spcPct val="90000"/>
              </a:lnSpc>
            </a:pPr>
            <a:r>
              <a:rPr lang="pt-BR" sz="2800" dirty="0" smtClean="0">
                <a:solidFill>
                  <a:schemeClr val="bg1"/>
                </a:solidFill>
              </a:rPr>
              <a:t>Fornecimento de máscara cirúrgica ao SR</a:t>
            </a:r>
          </a:p>
          <a:p>
            <a:pPr eaLnBrk="1" hangingPunct="1">
              <a:lnSpc>
                <a:spcPct val="90000"/>
              </a:lnSpc>
            </a:pPr>
            <a:r>
              <a:rPr lang="pt-BR" sz="2800" dirty="0" smtClean="0">
                <a:solidFill>
                  <a:schemeClr val="bg1"/>
                </a:solidFill>
              </a:rPr>
              <a:t>Encaminhamento para sala com pressão negativa e filtragem de ar para a coleta de escarro</a:t>
            </a:r>
          </a:p>
          <a:p>
            <a:pPr eaLnBrk="1" hangingPunct="1">
              <a:lnSpc>
                <a:spcPct val="90000"/>
              </a:lnSpc>
            </a:pPr>
            <a:endParaRPr lang="pt-BR" sz="2800" dirty="0" smtClean="0">
              <a:solidFill>
                <a:schemeClr val="bg1"/>
              </a:solidFill>
            </a:endParaRPr>
          </a:p>
          <a:p>
            <a:pPr eaLnBrk="1" hangingPunct="1">
              <a:lnSpc>
                <a:spcPct val="90000"/>
              </a:lnSpc>
            </a:pPr>
            <a:endParaRPr lang="pt-BR" sz="2800" dirty="0" smtClean="0">
              <a:solidFill>
                <a:schemeClr val="bg1"/>
              </a:solidFill>
            </a:endParaRPr>
          </a:p>
        </p:txBody>
      </p:sp>
      <p:sp>
        <p:nvSpPr>
          <p:cNvPr id="5" name="Espaço Reservado para Conteúdo 4"/>
          <p:cNvSpPr>
            <a:spLocks noGrp="1"/>
          </p:cNvSpPr>
          <p:nvPr>
            <p:ph sz="half" idx="2"/>
          </p:nvPr>
        </p:nvSpPr>
        <p:spPr/>
        <p:txBody>
          <a:bodyPr/>
          <a:lstStyle/>
          <a:p>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alveolos"/>
          <p:cNvPicPr>
            <a:picLocks noChangeAspect="1" noChangeArrowheads="1"/>
          </p:cNvPicPr>
          <p:nvPr/>
        </p:nvPicPr>
        <p:blipFill>
          <a:blip r:embed="rId3" cstate="print"/>
          <a:srcRect/>
          <a:stretch>
            <a:fillRect/>
          </a:stretch>
        </p:blipFill>
        <p:spPr bwMode="auto">
          <a:xfrm>
            <a:off x="755650" y="1341438"/>
            <a:ext cx="7416800" cy="4953000"/>
          </a:xfrm>
          <a:prstGeom prst="rect">
            <a:avLst/>
          </a:prstGeom>
          <a:noFill/>
        </p:spPr>
      </p:pic>
      <p:sp>
        <p:nvSpPr>
          <p:cNvPr id="174083" name="Rectangle 3"/>
          <p:cNvSpPr>
            <a:spLocks noGrp="1" noRot="1" noChangeArrowheads="1"/>
          </p:cNvSpPr>
          <p:nvPr>
            <p:ph type="title" idx="4294967295"/>
          </p:nvPr>
        </p:nvSpPr>
        <p:spPr>
          <a:xfrm>
            <a:off x="642910" y="404813"/>
            <a:ext cx="7772400" cy="658812"/>
          </a:xfrm>
        </p:spPr>
        <p:txBody>
          <a:bodyPr>
            <a:normAutofit fontScale="90000"/>
          </a:bodyPr>
          <a:lstStyle/>
          <a:p>
            <a:pPr algn="ctr"/>
            <a:r>
              <a:rPr lang="pt-BR" sz="4000" b="1" dirty="0">
                <a:solidFill>
                  <a:schemeClr val="accent3">
                    <a:lumMod val="60000"/>
                    <a:lumOff val="40000"/>
                  </a:schemeClr>
                </a:solidFill>
              </a:rPr>
              <a:t>Ductos e sacos alveolares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algn="ctr" eaLnBrk="1" hangingPunct="1"/>
            <a:r>
              <a:rPr lang="pt-BR" sz="3200" dirty="0" smtClean="0">
                <a:solidFill>
                  <a:schemeClr val="accent2">
                    <a:lumMod val="60000"/>
                    <a:lumOff val="40000"/>
                  </a:schemeClr>
                </a:solidFill>
              </a:rPr>
              <a:t>Sistema de ventilação com filtro HEPA </a:t>
            </a:r>
          </a:p>
        </p:txBody>
      </p:sp>
      <p:pic>
        <p:nvPicPr>
          <p:cNvPr id="6" name="Picture 4" descr="r417a1f2"/>
          <p:cNvPicPr>
            <a:picLocks noGrp="1" noChangeAspect="1" noChangeArrowheads="1"/>
          </p:cNvPicPr>
          <p:nvPr>
            <p:ph idx="1"/>
          </p:nvPr>
        </p:nvPicPr>
        <p:blipFill>
          <a:blip r:embed="rId2" cstate="print"/>
          <a:srcRect/>
          <a:stretch>
            <a:fillRect/>
          </a:stretch>
        </p:blipFill>
        <p:spPr>
          <a:xfrm>
            <a:off x="2466975" y="1647825"/>
            <a:ext cx="4210050" cy="432435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0663" y="333375"/>
            <a:ext cx="7648248" cy="646331"/>
          </a:xfrm>
          <a:prstGeom prst="rect">
            <a:avLst/>
          </a:prstGeom>
          <a:noFill/>
          <a:ln w="9525" algn="ctr">
            <a:noFill/>
            <a:miter lim="800000"/>
            <a:headEnd/>
            <a:tailEnd/>
          </a:ln>
        </p:spPr>
        <p:txBody>
          <a:bodyPr wrap="none">
            <a:spAutoFit/>
          </a:bodyPr>
          <a:lstStyle/>
          <a:p>
            <a:r>
              <a:rPr lang="en-US" dirty="0" err="1" smtClean="0"/>
              <a:t>Biossegurança</a:t>
            </a:r>
            <a:r>
              <a:rPr lang="en-US" dirty="0" smtClean="0"/>
              <a:t>  </a:t>
            </a:r>
            <a:r>
              <a:rPr lang="en-US" dirty="0" err="1" smtClean="0"/>
              <a:t>para</a:t>
            </a:r>
            <a:r>
              <a:rPr lang="en-US" dirty="0" smtClean="0"/>
              <a:t> a </a:t>
            </a:r>
            <a:r>
              <a:rPr lang="en-US" dirty="0" err="1" smtClean="0"/>
              <a:t>tuberculose</a:t>
            </a:r>
            <a:r>
              <a:rPr lang="en-US" dirty="0" smtClean="0"/>
              <a:t> - </a:t>
            </a:r>
            <a:r>
              <a:rPr lang="en-US" dirty="0" err="1" smtClean="0"/>
              <a:t>equipamentos</a:t>
            </a:r>
            <a:r>
              <a:rPr lang="en-US" dirty="0" smtClean="0"/>
              <a:t> </a:t>
            </a:r>
            <a:r>
              <a:rPr lang="en-US" dirty="0"/>
              <a:t>de </a:t>
            </a:r>
            <a:r>
              <a:rPr lang="en-US" dirty="0" err="1"/>
              <a:t>proteção</a:t>
            </a:r>
            <a:r>
              <a:rPr lang="en-US" dirty="0"/>
              <a:t> individual</a:t>
            </a:r>
          </a:p>
          <a:p>
            <a:r>
              <a:rPr lang="en-US" dirty="0"/>
              <a:t>EPR </a:t>
            </a:r>
            <a:r>
              <a:rPr lang="en-US" dirty="0" smtClean="0"/>
              <a:t>com </a:t>
            </a:r>
            <a:r>
              <a:rPr lang="en-US" dirty="0" err="1"/>
              <a:t>peça</a:t>
            </a:r>
            <a:r>
              <a:rPr lang="en-US" dirty="0"/>
              <a:t> </a:t>
            </a:r>
            <a:r>
              <a:rPr lang="en-US" dirty="0" err="1"/>
              <a:t>semifacial</a:t>
            </a:r>
            <a:r>
              <a:rPr lang="en-US" dirty="0"/>
              <a:t> </a:t>
            </a:r>
            <a:r>
              <a:rPr lang="en-US" dirty="0" err="1"/>
              <a:t>filtrante</a:t>
            </a:r>
            <a:r>
              <a:rPr lang="en-US" dirty="0"/>
              <a:t> (PFF) </a:t>
            </a:r>
            <a:r>
              <a:rPr lang="en-US" dirty="0" err="1"/>
              <a:t>sem</a:t>
            </a:r>
            <a:r>
              <a:rPr lang="en-US" dirty="0"/>
              <a:t> </a:t>
            </a:r>
            <a:r>
              <a:rPr lang="en-US" dirty="0" err="1"/>
              <a:t>válvula</a:t>
            </a:r>
            <a:r>
              <a:rPr lang="en-US" dirty="0"/>
              <a:t> de </a:t>
            </a:r>
            <a:r>
              <a:rPr lang="en-US" dirty="0" err="1"/>
              <a:t>exalação</a:t>
            </a:r>
            <a:endParaRPr lang="en-US" dirty="0"/>
          </a:p>
        </p:txBody>
      </p:sp>
      <p:pic>
        <p:nvPicPr>
          <p:cNvPr id="39939" name="Picture 4"/>
          <p:cNvPicPr>
            <a:picLocks noChangeAspect="1" noChangeArrowheads="1"/>
          </p:cNvPicPr>
          <p:nvPr/>
        </p:nvPicPr>
        <p:blipFill>
          <a:blip r:embed="rId2" cstate="print"/>
          <a:srcRect/>
          <a:stretch>
            <a:fillRect/>
          </a:stretch>
        </p:blipFill>
        <p:spPr bwMode="auto">
          <a:xfrm>
            <a:off x="2428860" y="1214422"/>
            <a:ext cx="3514725" cy="51847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588" y="2378075"/>
            <a:ext cx="9144000" cy="0"/>
          </a:xfrm>
          <a:prstGeom prst="rect">
            <a:avLst/>
          </a:prstGeom>
          <a:noFill/>
          <a:ln w="9525">
            <a:noFill/>
            <a:miter lim="800000"/>
            <a:headEnd/>
            <a:tailEnd/>
          </a:ln>
          <a:effectLst/>
        </p:spPr>
        <p:txBody>
          <a:bodyPr>
            <a:spAutoFit/>
          </a:bodyPr>
          <a:lstStyle/>
          <a:p>
            <a:endParaRPr lang="pt-BR"/>
          </a:p>
        </p:txBody>
      </p:sp>
      <p:pic>
        <p:nvPicPr>
          <p:cNvPr id="490498" name="Picture 2" descr="http://www.modernalchemyair.com/images/narrower-door.jpg"/>
          <p:cNvPicPr>
            <a:picLocks noChangeAspect="1" noChangeArrowheads="1"/>
          </p:cNvPicPr>
          <p:nvPr/>
        </p:nvPicPr>
        <p:blipFill>
          <a:blip r:embed="rId2" cstate="print"/>
          <a:srcRect/>
          <a:stretch>
            <a:fillRect/>
          </a:stretch>
        </p:blipFill>
        <p:spPr bwMode="auto">
          <a:xfrm>
            <a:off x="3071802" y="3286124"/>
            <a:ext cx="3071834" cy="3057137"/>
          </a:xfrm>
          <a:prstGeom prst="rect">
            <a:avLst/>
          </a:prstGeom>
          <a:noFill/>
        </p:spPr>
      </p:pic>
      <p:sp>
        <p:nvSpPr>
          <p:cNvPr id="12" name="CaixaDeTexto 11"/>
          <p:cNvSpPr txBox="1"/>
          <p:nvPr/>
        </p:nvSpPr>
        <p:spPr>
          <a:xfrm>
            <a:off x="2214546" y="928670"/>
            <a:ext cx="5143536" cy="1938992"/>
          </a:xfrm>
          <a:prstGeom prst="rect">
            <a:avLst/>
          </a:prstGeom>
          <a:noFill/>
        </p:spPr>
        <p:txBody>
          <a:bodyPr wrap="square" rtlCol="0">
            <a:spAutoFit/>
          </a:bodyPr>
          <a:lstStyle/>
          <a:p>
            <a:r>
              <a:rPr lang="pt-BR" sz="4000" b="1" dirty="0" smtClean="0">
                <a:solidFill>
                  <a:schemeClr val="accent3">
                    <a:lumMod val="60000"/>
                    <a:lumOff val="40000"/>
                  </a:schemeClr>
                </a:solidFill>
              </a:rPr>
              <a:t>Obrigado!</a:t>
            </a:r>
          </a:p>
          <a:p>
            <a:endParaRPr lang="pt-BR" sz="4000" dirty="0" smtClean="0"/>
          </a:p>
          <a:p>
            <a:r>
              <a:rPr lang="pt-BR" sz="4000" dirty="0" smtClean="0">
                <a:solidFill>
                  <a:srgbClr val="000099"/>
                </a:solidFill>
              </a:rPr>
              <a:t>tietboehl@gmail.com</a:t>
            </a:r>
            <a:endParaRPr lang="pt-BR" sz="4000" dirty="0">
              <a:solidFill>
                <a:srgbClr val="0000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r>
              <a:rPr lang="pt-BR" sz="3600" b="1" dirty="0" smtClean="0">
                <a:solidFill>
                  <a:schemeClr val="bg1"/>
                </a:solidFill>
              </a:rPr>
              <a:t>Riscos ambientais</a:t>
            </a:r>
            <a:endParaRPr lang="pt-BR" sz="3600" b="1" dirty="0">
              <a:solidFill>
                <a:schemeClr val="bg1"/>
              </a:solidFill>
            </a:endParaRPr>
          </a:p>
        </p:txBody>
      </p:sp>
      <p:sp>
        <p:nvSpPr>
          <p:cNvPr id="3" name="Título 2"/>
          <p:cNvSpPr>
            <a:spLocks noGrp="1"/>
          </p:cNvSpPr>
          <p:nvPr>
            <p:ph type="ctrTitle"/>
          </p:nvPr>
        </p:nvSpPr>
        <p:spPr/>
        <p:txBody>
          <a:bodyPr/>
          <a:lstStyle/>
          <a:p>
            <a:r>
              <a:rPr lang="pt-BR" sz="4400" dirty="0" smtClean="0">
                <a:solidFill>
                  <a:schemeClr val="accent3">
                    <a:lumMod val="60000"/>
                    <a:lumOff val="40000"/>
                  </a:schemeClr>
                </a:solidFill>
              </a:rPr>
              <a:t>Ambientes internos</a:t>
            </a:r>
            <a:endParaRPr lang="pt-BR" sz="4400" dirty="0">
              <a:solidFill>
                <a:schemeClr val="accent3">
                  <a:lumMod val="60000"/>
                  <a:lumOff val="40000"/>
                </a:schemeClr>
              </a:solidFill>
            </a:endParaRPr>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457200" y="152400"/>
            <a:ext cx="8229600" cy="704832"/>
          </a:xfrm>
        </p:spPr>
        <p:txBody>
          <a:bodyPr>
            <a:normAutofit/>
          </a:bodyPr>
          <a:lstStyle/>
          <a:p>
            <a:pPr algn="ctr"/>
            <a:r>
              <a:rPr lang="pt-BR" sz="2800" b="1" dirty="0" smtClean="0">
                <a:solidFill>
                  <a:schemeClr val="accent3">
                    <a:lumMod val="60000"/>
                    <a:lumOff val="40000"/>
                  </a:schemeClr>
                </a:solidFill>
              </a:rPr>
              <a:t>O  diâmetro  das partículas em suspensão no ar</a:t>
            </a:r>
            <a:endParaRPr lang="en-US" sz="2800" b="1" dirty="0">
              <a:solidFill>
                <a:schemeClr val="accent3">
                  <a:lumMod val="60000"/>
                  <a:lumOff val="40000"/>
                </a:schemeClr>
              </a:solidFill>
            </a:endParaRPr>
          </a:p>
        </p:txBody>
      </p:sp>
      <p:pic>
        <p:nvPicPr>
          <p:cNvPr id="6" name="Espaço Reservado para Conteúdo 5" descr="pic.jpg"/>
          <p:cNvPicPr>
            <a:picLocks noGrp="1" noChangeAspect="1"/>
          </p:cNvPicPr>
          <p:nvPr>
            <p:ph sz="half" idx="1"/>
          </p:nvPr>
        </p:nvPicPr>
        <p:blipFill>
          <a:blip r:embed="rId3" cstate="print"/>
          <a:stretch>
            <a:fillRect/>
          </a:stretch>
        </p:blipFill>
        <p:spPr>
          <a:xfrm>
            <a:off x="357158" y="2285992"/>
            <a:ext cx="4000528" cy="4000528"/>
          </a:xfrm>
        </p:spPr>
      </p:pic>
      <p:sp>
        <p:nvSpPr>
          <p:cNvPr id="8" name="CaixaDeTexto 7"/>
          <p:cNvSpPr txBox="1"/>
          <p:nvPr/>
        </p:nvSpPr>
        <p:spPr>
          <a:xfrm>
            <a:off x="357158" y="1000108"/>
            <a:ext cx="3786214" cy="1200329"/>
          </a:xfrm>
          <a:prstGeom prst="rect">
            <a:avLst/>
          </a:prstGeom>
          <a:noFill/>
        </p:spPr>
        <p:txBody>
          <a:bodyPr wrap="square" rtlCol="0">
            <a:spAutoFit/>
          </a:bodyPr>
          <a:lstStyle/>
          <a:p>
            <a:r>
              <a:rPr lang="pt-BR" sz="2400" dirty="0" smtClean="0">
                <a:solidFill>
                  <a:schemeClr val="bg1"/>
                </a:solidFill>
              </a:rPr>
              <a:t>Fração </a:t>
            </a:r>
            <a:r>
              <a:rPr lang="pt-BR" sz="2400" dirty="0" err="1" smtClean="0">
                <a:solidFill>
                  <a:schemeClr val="bg1"/>
                </a:solidFill>
              </a:rPr>
              <a:t>inalável</a:t>
            </a:r>
            <a:r>
              <a:rPr lang="pt-BR" sz="2400" dirty="0" smtClean="0">
                <a:solidFill>
                  <a:schemeClr val="bg1"/>
                </a:solidFill>
              </a:rPr>
              <a:t>: gases e partículas com </a:t>
            </a:r>
            <a:r>
              <a:rPr lang="pt-BR" sz="2400" u="sng" dirty="0" smtClean="0">
                <a:solidFill>
                  <a:schemeClr val="bg1"/>
                </a:solidFill>
              </a:rPr>
              <a:t>menos de  10 </a:t>
            </a:r>
            <a:r>
              <a:rPr lang="el-GR" sz="2400" u="sng" dirty="0" smtClean="0">
                <a:solidFill>
                  <a:schemeClr val="bg1"/>
                </a:solidFill>
              </a:rPr>
              <a:t>μ</a:t>
            </a:r>
            <a:r>
              <a:rPr lang="pt-BR" sz="2400" u="sng" dirty="0" smtClean="0">
                <a:solidFill>
                  <a:schemeClr val="bg1"/>
                </a:solidFill>
              </a:rPr>
              <a:t>m de diâmetro</a:t>
            </a:r>
            <a:endParaRPr lang="pt-BR" sz="2400" u="sng" dirty="0">
              <a:solidFill>
                <a:schemeClr val="bg1"/>
              </a:solidFill>
            </a:endParaRPr>
          </a:p>
        </p:txBody>
      </p:sp>
      <p:sp>
        <p:nvSpPr>
          <p:cNvPr id="9" name="CaixaDeTexto 8"/>
          <p:cNvSpPr txBox="1"/>
          <p:nvPr/>
        </p:nvSpPr>
        <p:spPr>
          <a:xfrm>
            <a:off x="4500562" y="1071546"/>
            <a:ext cx="4286280" cy="1200329"/>
          </a:xfrm>
          <a:prstGeom prst="rect">
            <a:avLst/>
          </a:prstGeom>
          <a:noFill/>
        </p:spPr>
        <p:txBody>
          <a:bodyPr wrap="square" rtlCol="0">
            <a:spAutoFit/>
          </a:bodyPr>
          <a:lstStyle/>
          <a:p>
            <a:r>
              <a:rPr lang="pt-BR" sz="2400" dirty="0" smtClean="0">
                <a:solidFill>
                  <a:schemeClr val="bg1"/>
                </a:solidFill>
              </a:rPr>
              <a:t>Fração visível a olho nu: partículas </a:t>
            </a:r>
            <a:r>
              <a:rPr lang="pt-BR" sz="2400" u="sng" dirty="0" smtClean="0">
                <a:solidFill>
                  <a:schemeClr val="bg1"/>
                </a:solidFill>
              </a:rPr>
              <a:t>acima de 50 </a:t>
            </a:r>
            <a:r>
              <a:rPr lang="el-GR" sz="2400" u="sng" dirty="0" smtClean="0">
                <a:solidFill>
                  <a:schemeClr val="bg1"/>
                </a:solidFill>
              </a:rPr>
              <a:t>μ</a:t>
            </a:r>
            <a:r>
              <a:rPr lang="pt-BR" sz="2400" u="sng" dirty="0" smtClean="0">
                <a:solidFill>
                  <a:schemeClr val="bg1"/>
                </a:solidFill>
              </a:rPr>
              <a:t>m de diâmetro</a:t>
            </a:r>
          </a:p>
        </p:txBody>
      </p:sp>
      <p:pic>
        <p:nvPicPr>
          <p:cNvPr id="11" name="Espaço Reservado para Conteúdo 10" descr="humanhair4 (1).jpg"/>
          <p:cNvPicPr>
            <a:picLocks noGrp="1" noChangeAspect="1"/>
          </p:cNvPicPr>
          <p:nvPr>
            <p:ph sz="half" idx="2"/>
          </p:nvPr>
        </p:nvPicPr>
        <p:blipFill>
          <a:blip r:embed="rId4" cstate="print"/>
          <a:stretch>
            <a:fillRect/>
          </a:stretch>
        </p:blipFill>
        <p:spPr>
          <a:xfrm>
            <a:off x="4429125" y="2786058"/>
            <a:ext cx="4319058" cy="3006714"/>
          </a:xfrm>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400px-Airborne-particulate-size-chart.jpg"/>
          <p:cNvPicPr>
            <a:picLocks noGrp="1" noChangeAspect="1"/>
          </p:cNvPicPr>
          <p:nvPr>
            <p:ph idx="1"/>
          </p:nvPr>
        </p:nvPicPr>
        <p:blipFill>
          <a:blip r:embed="rId3" cstate="print"/>
          <a:stretch>
            <a:fillRect/>
          </a:stretch>
        </p:blipFill>
        <p:spPr>
          <a:xfrm>
            <a:off x="2633322" y="214290"/>
            <a:ext cx="5813561" cy="6429420"/>
          </a:xfrm>
        </p:spPr>
      </p:pic>
      <p:sp>
        <p:nvSpPr>
          <p:cNvPr id="187394" name="Rectangle 2"/>
          <p:cNvSpPr>
            <a:spLocks noGrp="1" noRot="1" noChangeArrowheads="1"/>
          </p:cNvSpPr>
          <p:nvPr>
            <p:ph type="title"/>
          </p:nvPr>
        </p:nvSpPr>
        <p:spPr>
          <a:xfrm>
            <a:off x="457200" y="2428868"/>
            <a:ext cx="1971660" cy="1500198"/>
          </a:xfrm>
        </p:spPr>
        <p:txBody>
          <a:bodyPr>
            <a:noAutofit/>
          </a:bodyPr>
          <a:lstStyle/>
          <a:p>
            <a:r>
              <a:rPr lang="pt-BR" sz="2800" b="1" dirty="0">
                <a:solidFill>
                  <a:schemeClr val="accent3">
                    <a:lumMod val="60000"/>
                    <a:lumOff val="40000"/>
                  </a:schemeClr>
                </a:solidFill>
              </a:rPr>
              <a:t>Partículas </a:t>
            </a:r>
            <a:r>
              <a:rPr lang="pt-BR" sz="2800" b="1" dirty="0" smtClean="0">
                <a:solidFill>
                  <a:schemeClr val="accent3">
                    <a:lumMod val="60000"/>
                    <a:lumOff val="40000"/>
                  </a:schemeClr>
                </a:solidFill>
              </a:rPr>
              <a:t>inaláveis e respiráveis </a:t>
            </a:r>
            <a:endParaRPr lang="en-US" sz="2800" b="1" dirty="0">
              <a:solidFill>
                <a:schemeClr val="accent3">
                  <a:lumMod val="60000"/>
                  <a:lumOff val="40000"/>
                </a:schemeClr>
              </a:solidFill>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Grp="1" noChangeAspect="1" noChangeArrowheads="1"/>
          </p:cNvPicPr>
          <p:nvPr>
            <p:ph/>
          </p:nvPr>
        </p:nvPicPr>
        <p:blipFill>
          <a:blip r:embed="rId2" cstate="print"/>
          <a:srcRect/>
          <a:stretch>
            <a:fillRect/>
          </a:stretch>
        </p:blipFill>
        <p:spPr>
          <a:xfrm>
            <a:off x="928662" y="1000108"/>
            <a:ext cx="7000924" cy="4889261"/>
          </a:xfrm>
          <a:noFill/>
          <a:ln w="28575">
            <a:solidFill>
              <a:schemeClr val="tx1"/>
            </a:solidFill>
          </a:ln>
        </p:spPr>
      </p:pic>
      <p:sp>
        <p:nvSpPr>
          <p:cNvPr id="239619" name="Text Box 3"/>
          <p:cNvSpPr txBox="1">
            <a:spLocks noChangeArrowheads="1"/>
          </p:cNvSpPr>
          <p:nvPr/>
        </p:nvSpPr>
        <p:spPr bwMode="auto">
          <a:xfrm>
            <a:off x="841375" y="6072206"/>
            <a:ext cx="3016245" cy="299200"/>
          </a:xfrm>
          <a:prstGeom prst="rect">
            <a:avLst/>
          </a:prstGeom>
          <a:noFill/>
          <a:ln w="9525">
            <a:noFill/>
            <a:miter lim="800000"/>
            <a:headEnd/>
            <a:tailEnd/>
          </a:ln>
          <a:effectLst/>
        </p:spPr>
        <p:txBody>
          <a:bodyPr wrap="square" lIns="82945" tIns="41473" rIns="82945" bIns="41473">
            <a:spAutoFit/>
          </a:bodyPr>
          <a:lstStyle/>
          <a:p>
            <a:pPr defTabSz="828675" eaLnBrk="0" hangingPunct="0">
              <a:spcBef>
                <a:spcPct val="50000"/>
              </a:spcBef>
            </a:pPr>
            <a:r>
              <a:rPr lang="pt-BR" sz="1400" dirty="0">
                <a:solidFill>
                  <a:schemeClr val="bg1"/>
                </a:solidFill>
                <a:latin typeface="Times New Roman" pitchFamily="18" charset="0"/>
              </a:rPr>
              <a:t>Fonte: IOHA Newsletter, </a:t>
            </a:r>
            <a:r>
              <a:rPr lang="pt-BR" sz="1400" dirty="0" err="1">
                <a:solidFill>
                  <a:schemeClr val="bg1"/>
                </a:solidFill>
                <a:latin typeface="Times New Roman" pitchFamily="18" charset="0"/>
              </a:rPr>
              <a:t>April</a:t>
            </a:r>
            <a:r>
              <a:rPr lang="pt-BR" sz="1400" dirty="0">
                <a:solidFill>
                  <a:schemeClr val="bg1"/>
                </a:solidFill>
                <a:latin typeface="Times New Roman" pitchFamily="18" charset="0"/>
              </a:rPr>
              <a:t> 2008</a:t>
            </a:r>
          </a:p>
        </p:txBody>
      </p:sp>
      <p:sp>
        <p:nvSpPr>
          <p:cNvPr id="5" name="Título 4"/>
          <p:cNvSpPr>
            <a:spLocks noGrp="1"/>
          </p:cNvSpPr>
          <p:nvPr>
            <p:ph type="title" idx="4294967295"/>
          </p:nvPr>
        </p:nvSpPr>
        <p:spPr>
          <a:xfrm>
            <a:off x="457200" y="152400"/>
            <a:ext cx="8229600" cy="776270"/>
          </a:xfrm>
        </p:spPr>
        <p:txBody>
          <a:bodyPr/>
          <a:lstStyle/>
          <a:p>
            <a:pPr algn="ctr" rtl="0" fontAlgn="base"/>
            <a:r>
              <a:rPr lang="en-US" sz="2400" kern="1200" dirty="0" err="1" smtClean="0">
                <a:solidFill>
                  <a:schemeClr val="accent3">
                    <a:lumMod val="60000"/>
                    <a:lumOff val="40000"/>
                  </a:schemeClr>
                </a:solidFill>
                <a:latin typeface="Arial"/>
                <a:ea typeface="+mn-ea"/>
                <a:cs typeface="+mn-cs"/>
              </a:rPr>
              <a:t>Transformação</a:t>
            </a:r>
            <a:r>
              <a:rPr lang="en-US" sz="2400" kern="1200" dirty="0" smtClean="0">
                <a:solidFill>
                  <a:schemeClr val="accent3">
                    <a:lumMod val="60000"/>
                    <a:lumOff val="40000"/>
                  </a:schemeClr>
                </a:solidFill>
                <a:latin typeface="Arial"/>
                <a:ea typeface="+mn-ea"/>
                <a:cs typeface="+mn-cs"/>
              </a:rPr>
              <a:t> de </a:t>
            </a:r>
            <a:r>
              <a:rPr lang="en-US" sz="2400" kern="1200" dirty="0" err="1" smtClean="0">
                <a:solidFill>
                  <a:schemeClr val="accent3">
                    <a:lumMod val="60000"/>
                    <a:lumOff val="40000"/>
                  </a:schemeClr>
                </a:solidFill>
                <a:latin typeface="Arial"/>
                <a:ea typeface="+mn-ea"/>
                <a:cs typeface="+mn-cs"/>
              </a:rPr>
              <a:t>matéria</a:t>
            </a:r>
            <a:r>
              <a:rPr lang="en-US" sz="2400" kern="1200" dirty="0" smtClean="0">
                <a:solidFill>
                  <a:schemeClr val="accent3">
                    <a:lumMod val="60000"/>
                    <a:lumOff val="40000"/>
                  </a:schemeClr>
                </a:solidFill>
                <a:latin typeface="Arial"/>
                <a:ea typeface="+mn-ea"/>
                <a:cs typeface="+mn-cs"/>
              </a:rPr>
              <a:t> prima mineral </a:t>
            </a:r>
            <a:endParaRPr lang="pt-BR" sz="2400" kern="1200" dirty="0" smtClean="0">
              <a:solidFill>
                <a:schemeClr val="accent3">
                  <a:lumMod val="60000"/>
                  <a:lumOff val="40000"/>
                </a:schemeClr>
              </a:solidFill>
              <a:latin typeface="Arial"/>
              <a:ea typeface="+mn-ea"/>
              <a:cs typeface="+mn-cs"/>
            </a:endParaRPr>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6067</TotalTime>
  <Words>1235</Words>
  <Application>Microsoft Office PowerPoint</Application>
  <PresentationFormat>Apresentação na tela (4:3)</PresentationFormat>
  <Paragraphs>227</Paragraphs>
  <Slides>52</Slides>
  <Notes>19</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52</vt:i4>
      </vt:variant>
    </vt:vector>
  </HeadingPairs>
  <TitlesOfParts>
    <vt:vector size="54" baseType="lpstr">
      <vt:lpstr>Papel</vt:lpstr>
      <vt:lpstr>PHOTOPAINT!</vt:lpstr>
      <vt:lpstr>Promovendo  a  saúde  em  ambientes  de  uso  coletivo </vt:lpstr>
      <vt:lpstr>Compartimentos  ambientais </vt:lpstr>
      <vt:lpstr>Sistema respiratório</vt:lpstr>
      <vt:lpstr>Vias aéreas inferiores </vt:lpstr>
      <vt:lpstr>Ductos e sacos alveolares</vt:lpstr>
      <vt:lpstr>Ambientes internos</vt:lpstr>
      <vt:lpstr>O  diâmetro  das partículas em suspensão no ar</vt:lpstr>
      <vt:lpstr>Partículas inaláveis e respiráveis </vt:lpstr>
      <vt:lpstr>Transformação de matéria prima mineral </vt:lpstr>
      <vt:lpstr>Proliferação de fungos em interior</vt:lpstr>
      <vt:lpstr>Ambientes internos</vt:lpstr>
      <vt:lpstr>Fungos dos ambientes internos</vt:lpstr>
      <vt:lpstr>Ácaros da poeira domiciliar</vt:lpstr>
      <vt:lpstr>Endotoxinas bacterianas</vt:lpstr>
      <vt:lpstr>Legionella pneumophila</vt:lpstr>
      <vt:lpstr>Animais no ambiente doméstico</vt:lpstr>
      <vt:lpstr>Ambientes internos</vt:lpstr>
      <vt:lpstr>Ambientes domésticos e a queima de biomassa</vt:lpstr>
      <vt:lpstr>Queima de biomassa em ambientes domésticos (o assassino invisível)</vt:lpstr>
      <vt:lpstr>Queima de biomassa - soluções</vt:lpstr>
      <vt:lpstr>Doenças associadas ao tabagismo</vt:lpstr>
      <vt:lpstr>Tabagismo passivo</vt:lpstr>
      <vt:lpstr>Tabagismo passivo</vt:lpstr>
      <vt:lpstr>Slide 24</vt:lpstr>
      <vt:lpstr>Edifícios modernos</vt:lpstr>
      <vt:lpstr>Síndrome  dos  edifícios  doentes (sick-building  syndrome)</vt:lpstr>
      <vt:lpstr>Contaminantes do meio ambiente interno</vt:lpstr>
      <vt:lpstr>Ambientes internos</vt:lpstr>
      <vt:lpstr>Slide 29</vt:lpstr>
      <vt:lpstr>Asma Brônquica</vt:lpstr>
      <vt:lpstr>Asma de início precoce</vt:lpstr>
      <vt:lpstr>Doença pulmonar obstrutiva crônica</vt:lpstr>
      <vt:lpstr>Doença Pulmonar Obstrutiva Crônica</vt:lpstr>
      <vt:lpstr>Ambientes internos</vt:lpstr>
      <vt:lpstr>Riscos ambientais Níveis de prevenção à saúde (*)</vt:lpstr>
      <vt:lpstr>Controle do risco ambiental  </vt:lpstr>
      <vt:lpstr>Contaminantes ambientais inaláveis Coleta e análise</vt:lpstr>
      <vt:lpstr>Pneumopatias  ambientais Investigação básica</vt:lpstr>
      <vt:lpstr>Atendimento clínico</vt:lpstr>
      <vt:lpstr>Espirograma</vt:lpstr>
      <vt:lpstr>Medidas de pico de fluxo seriado</vt:lpstr>
      <vt:lpstr>Raio-x de tórax</vt:lpstr>
      <vt:lpstr>Ambientes internos</vt:lpstr>
      <vt:lpstr>Elevação da caçamba para descarga de milho moega em Cachoeira do Sul, RS</vt:lpstr>
      <vt:lpstr>Sintomas sugestivos de inflamação das vias aéreas Primeiro corte transversal – trabalhadores  de armazenagem de grãos - RS</vt:lpstr>
      <vt:lpstr>Slide 46</vt:lpstr>
      <vt:lpstr>Slide 47</vt:lpstr>
      <vt:lpstr> Emergência - sala de espera Risco de contágio</vt:lpstr>
      <vt:lpstr>Busca ativa de casos de tuberculose pulmonar</vt:lpstr>
      <vt:lpstr>Sistema de ventilação com filtro HEPA </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Carlos</dc:creator>
  <cp:lastModifiedBy>NAAEC</cp:lastModifiedBy>
  <cp:revision>364</cp:revision>
  <dcterms:created xsi:type="dcterms:W3CDTF">2003-05-24T07:16:38Z</dcterms:created>
  <dcterms:modified xsi:type="dcterms:W3CDTF">2012-11-09T14:09:28Z</dcterms:modified>
</cp:coreProperties>
</file>