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71" r:id="rId2"/>
    <p:sldId id="272" r:id="rId3"/>
    <p:sldId id="260" r:id="rId4"/>
    <p:sldId id="257" r:id="rId5"/>
    <p:sldId id="258" r:id="rId6"/>
    <p:sldId id="256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9144000" cy="6858000" type="screen4x3"/>
  <p:notesSz cx="6669088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8750" autoAdjust="0"/>
    <p:restoredTop sz="94660"/>
  </p:normalViewPr>
  <p:slideViewPr>
    <p:cSldViewPr>
      <p:cViewPr varScale="1">
        <p:scale>
          <a:sx n="88" d="100"/>
          <a:sy n="88" d="100"/>
        </p:scale>
        <p:origin x="-92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530CEA-CBA4-44F8-B027-31B0D0DC3534}" type="datetimeFigureOut">
              <a:rPr lang="pt-BR" smtClean="0"/>
              <a:pPr/>
              <a:t>11/07/2013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66909" y="4715153"/>
            <a:ext cx="533527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1AC994-DB40-4871-860D-DA4F7E59A10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171488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1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5pPr>
            <a:lvl6pPr marL="2514600" indent="-228600" defTabSz="449263" eaLnBrk="0" fontAlgn="base" hangingPunct="0">
              <a:lnSpc>
                <a:spcPct val="4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6pPr>
            <a:lvl7pPr marL="2971800" indent="-228600" defTabSz="449263" eaLnBrk="0" fontAlgn="base" hangingPunct="0">
              <a:lnSpc>
                <a:spcPct val="4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7pPr>
            <a:lvl8pPr marL="3429000" indent="-228600" defTabSz="449263" eaLnBrk="0" fontAlgn="base" hangingPunct="0">
              <a:lnSpc>
                <a:spcPct val="4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8pPr>
            <a:lvl9pPr marL="3886200" indent="-228600" defTabSz="449263" eaLnBrk="0" fontAlgn="base" hangingPunct="0">
              <a:lnSpc>
                <a:spcPct val="4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9pPr>
          </a:lstStyle>
          <a:p>
            <a:fld id="{D345631E-5D94-406C-8FEB-B72CC10FB755}" type="slidenum">
              <a:rPr lang="pt-BR" sz="1400" smtClean="0">
                <a:solidFill>
                  <a:srgbClr val="000000"/>
                </a:solidFill>
              </a:rPr>
              <a:pPr/>
              <a:t>1</a:t>
            </a:fld>
            <a:endParaRPr lang="pt-BR" sz="1400" smtClean="0">
              <a:solidFill>
                <a:srgbClr val="000000"/>
              </a:solidFill>
            </a:endParaRPr>
          </a:p>
        </p:txBody>
      </p:sp>
      <p:sp>
        <p:nvSpPr>
          <p:cNvPr id="46083" name="Text Box 1"/>
          <p:cNvSpPr txBox="1">
            <a:spLocks noChangeArrowheads="1"/>
          </p:cNvSpPr>
          <p:nvPr/>
        </p:nvSpPr>
        <p:spPr bwMode="auto">
          <a:xfrm>
            <a:off x="1074464" y="744287"/>
            <a:ext cx="4520160" cy="3723124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4" name="Rectangle 2"/>
          <p:cNvSpPr>
            <a:spLocks noGrp="1" noChangeArrowheads="1"/>
          </p:cNvSpPr>
          <p:nvPr>
            <p:ph type="body"/>
          </p:nvPr>
        </p:nvSpPr>
        <p:spPr>
          <a:xfrm>
            <a:off x="666909" y="4714942"/>
            <a:ext cx="5318289" cy="4450456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1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5pPr>
            <a:lvl6pPr marL="2514600" indent="-228600" defTabSz="449263" eaLnBrk="0" fontAlgn="base" hangingPunct="0">
              <a:lnSpc>
                <a:spcPct val="4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6pPr>
            <a:lvl7pPr marL="2971800" indent="-228600" defTabSz="449263" eaLnBrk="0" fontAlgn="base" hangingPunct="0">
              <a:lnSpc>
                <a:spcPct val="4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7pPr>
            <a:lvl8pPr marL="3429000" indent="-228600" defTabSz="449263" eaLnBrk="0" fontAlgn="base" hangingPunct="0">
              <a:lnSpc>
                <a:spcPct val="4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8pPr>
            <a:lvl9pPr marL="3886200" indent="-228600" defTabSz="449263" eaLnBrk="0" fontAlgn="base" hangingPunct="0">
              <a:lnSpc>
                <a:spcPct val="4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9pPr>
          </a:lstStyle>
          <a:p>
            <a:fld id="{D345631E-5D94-406C-8FEB-B72CC10FB755}" type="slidenum">
              <a:rPr lang="pt-BR" sz="1400" smtClean="0">
                <a:solidFill>
                  <a:srgbClr val="000000"/>
                </a:solidFill>
              </a:rPr>
              <a:pPr/>
              <a:t>2</a:t>
            </a:fld>
            <a:endParaRPr lang="pt-BR" sz="1400" smtClean="0">
              <a:solidFill>
                <a:srgbClr val="000000"/>
              </a:solidFill>
            </a:endParaRPr>
          </a:p>
        </p:txBody>
      </p:sp>
      <p:sp>
        <p:nvSpPr>
          <p:cNvPr id="46083" name="Text Box 1"/>
          <p:cNvSpPr txBox="1">
            <a:spLocks noChangeArrowheads="1"/>
          </p:cNvSpPr>
          <p:nvPr/>
        </p:nvSpPr>
        <p:spPr bwMode="auto">
          <a:xfrm>
            <a:off x="1074464" y="744287"/>
            <a:ext cx="4520160" cy="3723124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4" name="Rectangle 2"/>
          <p:cNvSpPr>
            <a:spLocks noGrp="1" noChangeArrowheads="1"/>
          </p:cNvSpPr>
          <p:nvPr>
            <p:ph type="body"/>
          </p:nvPr>
        </p:nvSpPr>
        <p:spPr>
          <a:xfrm>
            <a:off x="666909" y="4714942"/>
            <a:ext cx="5318289" cy="4450456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22F60-22A1-4ADE-A1B6-02649B0661CE}" type="datetimeFigureOut">
              <a:rPr lang="pt-BR" smtClean="0"/>
              <a:pPr/>
              <a:t>11/07/2013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29CC4-C9BC-49E9-8DC8-1B815348A82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791740671"/>
      </p:ext>
    </p:extLst>
  </p:cSld>
  <p:clrMapOvr>
    <a:masterClrMapping/>
  </p:clrMapOvr>
  <p:transition spd="slow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22F60-22A1-4ADE-A1B6-02649B0661CE}" type="datetimeFigureOut">
              <a:rPr lang="pt-BR" smtClean="0"/>
              <a:pPr/>
              <a:t>11/07/2013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29CC4-C9BC-49E9-8DC8-1B815348A82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711751873"/>
      </p:ext>
    </p:extLst>
  </p:cSld>
  <p:clrMapOvr>
    <a:masterClrMapping/>
  </p:clrMapOvr>
  <p:transition spd="slow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22F60-22A1-4ADE-A1B6-02649B0661CE}" type="datetimeFigureOut">
              <a:rPr lang="pt-BR" smtClean="0"/>
              <a:pPr/>
              <a:t>11/07/2013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29CC4-C9BC-49E9-8DC8-1B815348A82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697364101"/>
      </p:ext>
    </p:extLst>
  </p:cSld>
  <p:clrMapOvr>
    <a:masterClrMapping/>
  </p:clrMapOvr>
  <p:transition spd="slow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22F60-22A1-4ADE-A1B6-02649B0661CE}" type="datetimeFigureOut">
              <a:rPr lang="pt-BR" smtClean="0"/>
              <a:pPr/>
              <a:t>11/07/2013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29CC4-C9BC-49E9-8DC8-1B815348A82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331012176"/>
      </p:ext>
    </p:extLst>
  </p:cSld>
  <p:clrMapOvr>
    <a:masterClrMapping/>
  </p:clrMapOvr>
  <p:transition spd="slow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22F60-22A1-4ADE-A1B6-02649B0661CE}" type="datetimeFigureOut">
              <a:rPr lang="pt-BR" smtClean="0"/>
              <a:pPr/>
              <a:t>11/07/2013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29CC4-C9BC-49E9-8DC8-1B815348A82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4033464605"/>
      </p:ext>
    </p:extLst>
  </p:cSld>
  <p:clrMapOvr>
    <a:masterClrMapping/>
  </p:clrMapOvr>
  <p:transition spd="slow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22F60-22A1-4ADE-A1B6-02649B0661CE}" type="datetimeFigureOut">
              <a:rPr lang="pt-BR" smtClean="0"/>
              <a:pPr/>
              <a:t>11/07/2013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29CC4-C9BC-49E9-8DC8-1B815348A82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990477792"/>
      </p:ext>
    </p:extLst>
  </p:cSld>
  <p:clrMapOvr>
    <a:masterClrMapping/>
  </p:clrMapOvr>
  <p:transition spd="slow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22F60-22A1-4ADE-A1B6-02649B0661CE}" type="datetimeFigureOut">
              <a:rPr lang="pt-BR" smtClean="0"/>
              <a:pPr/>
              <a:t>11/07/2013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29CC4-C9BC-49E9-8DC8-1B815348A82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721178770"/>
      </p:ext>
    </p:extLst>
  </p:cSld>
  <p:clrMapOvr>
    <a:masterClrMapping/>
  </p:clrMapOvr>
  <p:transition spd="slow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22F60-22A1-4ADE-A1B6-02649B0661CE}" type="datetimeFigureOut">
              <a:rPr lang="pt-BR" smtClean="0"/>
              <a:pPr/>
              <a:t>11/07/2013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29CC4-C9BC-49E9-8DC8-1B815348A82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456672411"/>
      </p:ext>
    </p:extLst>
  </p:cSld>
  <p:clrMapOvr>
    <a:masterClrMapping/>
  </p:clrMapOvr>
  <p:transition spd="slow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22F60-22A1-4ADE-A1B6-02649B0661CE}" type="datetimeFigureOut">
              <a:rPr lang="pt-BR" smtClean="0"/>
              <a:pPr/>
              <a:t>11/07/2013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29CC4-C9BC-49E9-8DC8-1B815348A82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860990135"/>
      </p:ext>
    </p:extLst>
  </p:cSld>
  <p:clrMapOvr>
    <a:masterClrMapping/>
  </p:clrMapOvr>
  <p:transition spd="slow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22F60-22A1-4ADE-A1B6-02649B0661CE}" type="datetimeFigureOut">
              <a:rPr lang="pt-BR" smtClean="0"/>
              <a:pPr/>
              <a:t>11/07/2013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29CC4-C9BC-49E9-8DC8-1B815348A82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81736912"/>
      </p:ext>
    </p:extLst>
  </p:cSld>
  <p:clrMapOvr>
    <a:masterClrMapping/>
  </p:clrMapOvr>
  <p:transition spd="slow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22F60-22A1-4ADE-A1B6-02649B0661CE}" type="datetimeFigureOut">
              <a:rPr lang="pt-BR" smtClean="0"/>
              <a:pPr/>
              <a:t>11/07/2013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29CC4-C9BC-49E9-8DC8-1B815348A82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513363960"/>
      </p:ext>
    </p:extLst>
  </p:cSld>
  <p:clrMapOvr>
    <a:masterClrMapping/>
  </p:clrMapOvr>
  <p:transition spd="slow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522F60-22A1-4ADE-A1B6-02649B0661CE}" type="datetimeFigureOut">
              <a:rPr lang="pt-BR" smtClean="0"/>
              <a:pPr/>
              <a:t>11/07/2013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229CC4-C9BC-49E9-8DC8-1B815348A82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171725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ll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70106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663613858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755576" y="260648"/>
            <a:ext cx="83884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COLÉGIO DE ENTIDADES DE CLASSE </a:t>
            </a:r>
            <a:endParaRPr lang="pt-BR" sz="2400" b="1" dirty="0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r>
              <a:rPr lang="pt-BR" sz="24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 </a:t>
            </a:r>
            <a:r>
              <a:rPr lang="pt-BR" sz="24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RIO GRANDE DO </a:t>
            </a:r>
            <a:r>
              <a:rPr lang="pt-BR" sz="24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SUL</a:t>
            </a:r>
            <a:endParaRPr lang="pt-BR" sz="2400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786535" y="1220018"/>
            <a:ext cx="828092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pt-BR" b="1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Da Eleição do Coordenador Estadual e Coordenador Estadual Adjunto.</a:t>
            </a:r>
            <a:endParaRPr lang="pt-BR" dirty="0">
              <a:solidFill>
                <a:schemeClr val="tx2">
                  <a:lumMod val="50000"/>
                </a:schemeClr>
              </a:solidFill>
              <a:latin typeface="Comic Sans MS" pitchFamily="66" charset="0"/>
            </a:endParaRPr>
          </a:p>
          <a:p>
            <a:pPr algn="just">
              <a:spcAft>
                <a:spcPts val="1200"/>
              </a:spcAft>
            </a:pPr>
            <a:r>
              <a:rPr lang="pt-BR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Poderão </a:t>
            </a:r>
            <a:r>
              <a:rPr lang="pt-BR" dirty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se candidatar ao cargo de Coordenador Estadual ou Coordenador Estadual Adjunto somente os Coordenadores Regionais eleitos</a:t>
            </a:r>
            <a:r>
              <a:rPr lang="pt-BR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.</a:t>
            </a:r>
            <a:r>
              <a:rPr lang="pt-BR" dirty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 </a:t>
            </a:r>
          </a:p>
          <a:p>
            <a:pPr algn="just">
              <a:spcAft>
                <a:spcPts val="1200"/>
              </a:spcAft>
            </a:pPr>
            <a:r>
              <a:rPr lang="pt-BR" dirty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Os mandatos do Coordenador Estadual e do Coordenador Estadual Adjunto iniciarão no primeiro dia útil e se encerrarão no dia 31 de Dezembro do ano subseqüente</a:t>
            </a:r>
            <a:r>
              <a:rPr lang="pt-BR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.</a:t>
            </a:r>
            <a:r>
              <a:rPr lang="pt-BR" dirty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 </a:t>
            </a:r>
          </a:p>
          <a:p>
            <a:pPr algn="just">
              <a:spcAft>
                <a:spcPts val="1200"/>
              </a:spcAft>
            </a:pPr>
            <a:r>
              <a:rPr lang="pt-BR" dirty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O processo eleitoral se dará </a:t>
            </a:r>
            <a:r>
              <a:rPr lang="pt-BR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por meio  </a:t>
            </a:r>
            <a:r>
              <a:rPr lang="pt-BR" dirty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de voto secreto sob a coordenação da assessoria </a:t>
            </a:r>
            <a:r>
              <a:rPr lang="pt-BR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de apoio administrativo às entidades de Classe.</a:t>
            </a:r>
            <a:endParaRPr lang="pt-BR" dirty="0">
              <a:solidFill>
                <a:schemeClr val="tx2">
                  <a:lumMod val="50000"/>
                </a:schemeClr>
              </a:solidFill>
              <a:latin typeface="Comic Sans MS" pitchFamily="66" charset="0"/>
            </a:endParaRPr>
          </a:p>
          <a:p>
            <a:pPr algn="just">
              <a:spcAft>
                <a:spcPts val="1200"/>
              </a:spcAft>
            </a:pPr>
            <a:r>
              <a:rPr lang="pt-BR" dirty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No caso de empate, caberá ao Presidente do CREA-RS o “voto de Minerva”, e na sua ausência será considerado eleito o candidato com registro mais antigo no CREA-RS entre os candidatos</a:t>
            </a:r>
            <a:r>
              <a:rPr lang="pt-BR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.</a:t>
            </a:r>
            <a:r>
              <a:rPr lang="pt-BR" dirty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 </a:t>
            </a:r>
          </a:p>
          <a:p>
            <a:pPr algn="just">
              <a:spcAft>
                <a:spcPts val="1200"/>
              </a:spcAft>
            </a:pPr>
            <a:r>
              <a:rPr lang="pt-BR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A chapa </a:t>
            </a:r>
            <a:r>
              <a:rPr lang="pt-BR" dirty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poderá ser </a:t>
            </a:r>
            <a:r>
              <a:rPr lang="pt-BR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eleita </a:t>
            </a:r>
            <a:r>
              <a:rPr lang="pt-BR" dirty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por aclamação, caso seja definido em reunião do Colégio.</a:t>
            </a:r>
          </a:p>
          <a:p>
            <a:pPr algn="just">
              <a:spcAft>
                <a:spcPts val="1200"/>
              </a:spcAft>
            </a:pPr>
            <a:r>
              <a:rPr lang="pt-BR" dirty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 </a:t>
            </a:r>
          </a:p>
        </p:txBody>
      </p:sp>
    </p:spTree>
    <p:extLst>
      <p:ext uri="{BB962C8B-B14F-4D97-AF65-F5344CB8AC3E}">
        <p14:creationId xmlns="" xmlns:p14="http://schemas.microsoft.com/office/powerpoint/2010/main" val="413000575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755576" y="260648"/>
            <a:ext cx="83884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COLÉGIO DE ENTIDADES DE CLASSE </a:t>
            </a:r>
            <a:endParaRPr lang="pt-BR" sz="2400" b="1" dirty="0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r>
              <a:rPr lang="pt-BR" sz="24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 </a:t>
            </a:r>
            <a:r>
              <a:rPr lang="pt-BR" sz="24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RIO GRANDE DO </a:t>
            </a:r>
            <a:r>
              <a:rPr lang="pt-BR" sz="24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SUL</a:t>
            </a:r>
            <a:endParaRPr lang="pt-BR" sz="2400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786535" y="1562596"/>
            <a:ext cx="8280920" cy="25391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300"/>
              </a:lnSpc>
            </a:pPr>
            <a:r>
              <a:rPr lang="pt-BR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Quando ocorrer, excepcionalmente, o afastamento antecipado do mandato de Coordenador Estadual assumirá como seu substituto o Coordenador Estadual Adjunto e, no caso do afastamento antecipado do mandato do Coordenador Estadual Adjunto assumirá seu cargo </a:t>
            </a:r>
            <a:r>
              <a:rPr lang="pt-BR" dirty="0" err="1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acumulativamente</a:t>
            </a:r>
            <a:r>
              <a:rPr lang="pt-BR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 o Coordenador Estadual.</a:t>
            </a:r>
          </a:p>
          <a:p>
            <a:pPr algn="just">
              <a:lnSpc>
                <a:spcPts val="2300"/>
              </a:lnSpc>
            </a:pPr>
            <a:r>
              <a:rPr lang="pt-BR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 </a:t>
            </a:r>
          </a:p>
          <a:p>
            <a:pPr algn="just"/>
            <a:endParaRPr lang="pt-BR" sz="800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endParaRPr lang="pt-BR" dirty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r>
              <a:rPr lang="pt-BR" dirty="0">
                <a:solidFill>
                  <a:schemeClr val="tx2">
                    <a:lumMod val="50000"/>
                  </a:schemeClr>
                </a:solidFill>
              </a:rPr>
              <a:t> </a:t>
            </a:r>
          </a:p>
        </p:txBody>
      </p:sp>
    </p:spTree>
    <p:extLst>
      <p:ext uri="{BB962C8B-B14F-4D97-AF65-F5344CB8AC3E}">
        <p14:creationId xmlns="" xmlns:p14="http://schemas.microsoft.com/office/powerpoint/2010/main" val="121724608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755576" y="260648"/>
            <a:ext cx="83884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COLÉGIO DE ENTIDADES DE CLASSE </a:t>
            </a:r>
            <a:endParaRPr lang="pt-BR" sz="2400" b="1" dirty="0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r>
              <a:rPr lang="pt-BR" sz="24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 </a:t>
            </a:r>
            <a:r>
              <a:rPr lang="pt-BR" sz="24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RIO GRANDE DO </a:t>
            </a:r>
            <a:r>
              <a:rPr lang="pt-BR" sz="24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SUL</a:t>
            </a:r>
            <a:endParaRPr lang="pt-BR" sz="2400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765422" y="1196752"/>
            <a:ext cx="8280920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DA ORDEM DOS TRABALHOS</a:t>
            </a:r>
          </a:p>
          <a:p>
            <a:r>
              <a:rPr lang="pt-BR" b="1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 </a:t>
            </a:r>
            <a:endParaRPr lang="pt-BR" dirty="0" smtClean="0">
              <a:solidFill>
                <a:schemeClr val="tx2">
                  <a:lumMod val="50000"/>
                </a:schemeClr>
              </a:solidFill>
              <a:latin typeface="Comic Sans MS" pitchFamily="66" charset="0"/>
            </a:endParaRPr>
          </a:p>
          <a:p>
            <a:r>
              <a:rPr lang="pt-BR" b="1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Dos Colégios de Entidades de Classe Regionais.</a:t>
            </a:r>
            <a:endParaRPr lang="pt-BR" dirty="0" smtClean="0">
              <a:solidFill>
                <a:schemeClr val="tx2">
                  <a:lumMod val="50000"/>
                </a:schemeClr>
              </a:solidFill>
              <a:latin typeface="Comic Sans MS" pitchFamily="66" charset="0"/>
            </a:endParaRPr>
          </a:p>
          <a:p>
            <a:r>
              <a:rPr lang="pt-BR" b="1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 </a:t>
            </a:r>
            <a:endParaRPr lang="pt-BR" dirty="0" smtClean="0">
              <a:solidFill>
                <a:schemeClr val="tx2">
                  <a:lumMod val="50000"/>
                </a:schemeClr>
              </a:solidFill>
              <a:latin typeface="Comic Sans MS" pitchFamily="66" charset="0"/>
            </a:endParaRPr>
          </a:p>
          <a:p>
            <a:pPr algn="just">
              <a:spcAft>
                <a:spcPts val="1200"/>
              </a:spcAft>
            </a:pPr>
            <a:r>
              <a:rPr lang="pt-BR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As reuniões do Colégio de Entidades de Classe Regionais terão duração de até duas horas, obedecerão a uma pauta pré-definida e serão coordenadas pelos Coordenadores Regionais. </a:t>
            </a:r>
          </a:p>
          <a:p>
            <a:pPr algn="just">
              <a:spcAft>
                <a:spcPts val="1200"/>
              </a:spcAft>
            </a:pPr>
            <a:r>
              <a:rPr lang="pt-BR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A pauta de assuntos para debates e encaminhamentos do Colégio de Entidades de Classe Regionais será composta por temas levantados pelas Entidades de Classe ou pelo CREA-RS. </a:t>
            </a:r>
          </a:p>
          <a:p>
            <a:pPr algn="just">
              <a:spcAft>
                <a:spcPts val="1200"/>
              </a:spcAft>
            </a:pPr>
            <a:r>
              <a:rPr lang="pt-BR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Na ausência do Coordenador Regional para coordenar o Colégio de Entidades de Classe Regionais, os demais membros escolherão o Coordenador </a:t>
            </a:r>
            <a:r>
              <a:rPr lang="pt-BR" i="1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ad hoc </a:t>
            </a:r>
            <a:r>
              <a:rPr lang="pt-BR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no início da reunião. </a:t>
            </a:r>
          </a:p>
          <a:p>
            <a:pPr algn="just">
              <a:spcAft>
                <a:spcPts val="1200"/>
              </a:spcAft>
            </a:pPr>
            <a:r>
              <a:rPr lang="pt-BR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As decisões do Colégio de Entidades de Classe Regionais serão tomadas por maioria simples de votos, cabendo ao Coordenador Regional o “voto de Minerva”.</a:t>
            </a:r>
          </a:p>
          <a:p>
            <a:endParaRPr lang="pt-BR" dirty="0" smtClean="0"/>
          </a:p>
        </p:txBody>
      </p:sp>
    </p:spTree>
    <p:extLst>
      <p:ext uri="{BB962C8B-B14F-4D97-AF65-F5344CB8AC3E}">
        <p14:creationId xmlns="" xmlns:p14="http://schemas.microsoft.com/office/powerpoint/2010/main" val="218514629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755576" y="260648"/>
            <a:ext cx="83884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COLÉGIO DE ENTIDADES DE CLASSE </a:t>
            </a:r>
            <a:endParaRPr lang="pt-BR" sz="2400" b="1" dirty="0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r>
              <a:rPr lang="pt-BR" sz="24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 </a:t>
            </a:r>
            <a:r>
              <a:rPr lang="pt-BR" sz="24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RIO GRANDE DO </a:t>
            </a:r>
            <a:r>
              <a:rPr lang="pt-BR" sz="24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SUL</a:t>
            </a:r>
            <a:endParaRPr lang="pt-BR" sz="2400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765422" y="1578272"/>
            <a:ext cx="8280920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pt-BR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As </a:t>
            </a:r>
            <a:r>
              <a:rPr lang="pt-BR" dirty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reuniões do Colégio de Entidade de Classe Regionais terão suas conclusões e sugestões registradas em ata de reunião, cuja elaboração é de responsabilidade da assessoria administrativa da reunião</a:t>
            </a:r>
            <a:r>
              <a:rPr lang="pt-BR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.</a:t>
            </a:r>
            <a:r>
              <a:rPr lang="pt-BR" dirty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 </a:t>
            </a:r>
          </a:p>
          <a:p>
            <a:pPr algn="just">
              <a:spcAft>
                <a:spcPts val="1800"/>
              </a:spcAft>
            </a:pPr>
            <a:r>
              <a:rPr lang="pt-BR" dirty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A ordem dos trabalhos de cada reunião de Colégio de Entidades Regionais obedecerá </a:t>
            </a:r>
            <a:r>
              <a:rPr lang="pt-BR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a </a:t>
            </a:r>
            <a:r>
              <a:rPr lang="pt-BR" dirty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seguinte </a:t>
            </a:r>
            <a:r>
              <a:rPr lang="pt-BR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sequência:</a:t>
            </a:r>
            <a:r>
              <a:rPr lang="pt-BR" dirty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 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t-BR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Abertura </a:t>
            </a:r>
            <a:r>
              <a:rPr lang="pt-BR" dirty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da reunião a cargo do Coordenador Regional;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t-BR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Aprovação </a:t>
            </a:r>
            <a:r>
              <a:rPr lang="pt-BR" dirty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da ata da última reunião;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t-BR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Apresentação</a:t>
            </a:r>
            <a:r>
              <a:rPr lang="pt-BR" dirty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, debate e aprovação dos temas pautados;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t-BR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Apresentação</a:t>
            </a:r>
            <a:r>
              <a:rPr lang="pt-BR" dirty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, debate e deliberação dos assuntos de relevância estadual se houver;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t-BR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Debate </a:t>
            </a:r>
            <a:r>
              <a:rPr lang="pt-BR" dirty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e encaminhamento de novas sugestões de pauta;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t-BR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Assuntos </a:t>
            </a:r>
            <a:r>
              <a:rPr lang="pt-BR" dirty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gerais;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t-BR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Encerramento </a:t>
            </a:r>
            <a:r>
              <a:rPr lang="pt-BR" dirty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da reunião.</a:t>
            </a:r>
          </a:p>
          <a:p>
            <a:endParaRPr lang="pt-BR" dirty="0" smtClean="0"/>
          </a:p>
        </p:txBody>
      </p:sp>
    </p:spTree>
    <p:extLst>
      <p:ext uri="{BB962C8B-B14F-4D97-AF65-F5344CB8AC3E}">
        <p14:creationId xmlns="" xmlns:p14="http://schemas.microsoft.com/office/powerpoint/2010/main" val="134474649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755576" y="260648"/>
            <a:ext cx="83884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COLÉGIO DE ENTIDADES DE CLASSE </a:t>
            </a:r>
            <a:endParaRPr lang="pt-BR" sz="2400" b="1" dirty="0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r>
              <a:rPr lang="pt-BR" sz="24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 </a:t>
            </a:r>
            <a:r>
              <a:rPr lang="pt-BR" sz="24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RIO GRANDE DO </a:t>
            </a:r>
            <a:r>
              <a:rPr lang="pt-BR" sz="24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SUL</a:t>
            </a:r>
            <a:endParaRPr lang="pt-BR" sz="2400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765422" y="1578272"/>
            <a:ext cx="8280920" cy="1844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300"/>
              </a:lnSpc>
            </a:pPr>
            <a:r>
              <a:rPr lang="pt-BR" dirty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As sugestões, propostas e/ou reclamações encaminhadas pelo Colégio de Entidades Regionais serão protocoladas junto às Inspetorias Regionais do CREA-RS às quais estão ligados estes colégios regionais e enviadas </a:t>
            </a:r>
            <a:r>
              <a:rPr lang="pt-BR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à Assessoria de Apoio Administrativo </a:t>
            </a:r>
            <a:r>
              <a:rPr lang="pt-BR" dirty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às Entidades de Classe - </a:t>
            </a:r>
            <a:r>
              <a:rPr lang="pt-BR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AAAEC </a:t>
            </a:r>
            <a:r>
              <a:rPr lang="pt-BR" dirty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para análise, tratamento e resposta.</a:t>
            </a:r>
          </a:p>
          <a:p>
            <a:endParaRPr lang="pt-BR" dirty="0" smtClean="0"/>
          </a:p>
        </p:txBody>
      </p:sp>
    </p:spTree>
    <p:extLst>
      <p:ext uri="{BB962C8B-B14F-4D97-AF65-F5344CB8AC3E}">
        <p14:creationId xmlns="" xmlns:p14="http://schemas.microsoft.com/office/powerpoint/2010/main" val="402896927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755576" y="260648"/>
            <a:ext cx="83884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COLÉGIO DE ENTIDADES DE CLASSE </a:t>
            </a:r>
            <a:endParaRPr lang="pt-BR" sz="2400" b="1" dirty="0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r>
              <a:rPr lang="pt-BR" sz="24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 </a:t>
            </a:r>
            <a:r>
              <a:rPr lang="pt-BR" sz="24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RIO GRANDE DO </a:t>
            </a:r>
            <a:r>
              <a:rPr lang="pt-BR" sz="24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SUL</a:t>
            </a:r>
            <a:endParaRPr lang="pt-BR" sz="2400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765422" y="1340768"/>
            <a:ext cx="828092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Do Colégio de Entidades de Classe do Rio Grande do Sul.</a:t>
            </a:r>
            <a:endParaRPr lang="pt-BR" dirty="0">
              <a:solidFill>
                <a:schemeClr val="tx2">
                  <a:lumMod val="50000"/>
                </a:schemeClr>
              </a:solidFill>
              <a:latin typeface="Comic Sans MS" pitchFamily="66" charset="0"/>
            </a:endParaRPr>
          </a:p>
          <a:p>
            <a:r>
              <a:rPr lang="pt-BR" dirty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 </a:t>
            </a:r>
          </a:p>
          <a:p>
            <a:pPr algn="just"/>
            <a:r>
              <a:rPr lang="pt-BR" dirty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As reuniões do Colégio de Entidades de Classe do Rio Grande do Sul terão suas conclusões e sugestões registradas em ata de reunião cuja elaboração é de responsabilidade da assessoria executiva.</a:t>
            </a:r>
          </a:p>
          <a:p>
            <a:pPr algn="just"/>
            <a:r>
              <a:rPr lang="pt-BR" dirty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 </a:t>
            </a:r>
          </a:p>
          <a:p>
            <a:pPr algn="just"/>
            <a:r>
              <a:rPr lang="pt-BR" dirty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A ordem dos trabalhos de cada reunião de Colégio de Entidades de Classe do Rio Grande do Sul obedecerá à seguinte seqüência:</a:t>
            </a:r>
          </a:p>
          <a:p>
            <a:pPr algn="just"/>
            <a:r>
              <a:rPr lang="pt-BR" dirty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 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t-BR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Abertura </a:t>
            </a:r>
            <a:r>
              <a:rPr lang="pt-BR" dirty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da Reunião a cargo do Coordenador Estadual;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t-BR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Aprovação </a:t>
            </a:r>
            <a:r>
              <a:rPr lang="pt-BR" dirty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da ata da última reunião;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t-BR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Apresentação</a:t>
            </a:r>
            <a:r>
              <a:rPr lang="pt-BR" dirty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, debate e aprovação dos temas pautados;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t-BR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Apresentação</a:t>
            </a:r>
            <a:r>
              <a:rPr lang="pt-BR" dirty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, debate e deliberação dos assuntos de relevância estadual se houver;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t-BR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Debate </a:t>
            </a:r>
            <a:r>
              <a:rPr lang="pt-BR" dirty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e encaminhamento de novas sugestões de pauta;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t-BR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Assuntos </a:t>
            </a:r>
            <a:r>
              <a:rPr lang="pt-BR" dirty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gerais;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t-BR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Encerramento </a:t>
            </a:r>
            <a:r>
              <a:rPr lang="pt-BR" dirty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da reunião.</a:t>
            </a:r>
          </a:p>
        </p:txBody>
      </p:sp>
    </p:spTree>
    <p:extLst>
      <p:ext uri="{BB962C8B-B14F-4D97-AF65-F5344CB8AC3E}">
        <p14:creationId xmlns="" xmlns:p14="http://schemas.microsoft.com/office/powerpoint/2010/main" val="260996884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755576" y="260648"/>
            <a:ext cx="83884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COLÉGIO DE ENTIDADES DE CLASSE </a:t>
            </a:r>
            <a:endParaRPr lang="pt-BR" sz="2400" b="1" dirty="0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r>
              <a:rPr lang="pt-BR" sz="24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 </a:t>
            </a:r>
            <a:r>
              <a:rPr lang="pt-BR" sz="24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RIO GRANDE DO </a:t>
            </a:r>
            <a:r>
              <a:rPr lang="pt-BR" sz="24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SUL</a:t>
            </a:r>
            <a:endParaRPr lang="pt-BR" sz="2400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765422" y="1578272"/>
            <a:ext cx="828092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As sugestões, propostas e/ou reclamações encaminhadas pelo Colégio de Entidades de Classe do Rio Grande do Sul serão endereçadas </a:t>
            </a:r>
            <a:r>
              <a:rPr lang="pt-BR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a Assessoria de Apoio Administrativo às </a:t>
            </a:r>
            <a:r>
              <a:rPr lang="pt-BR" dirty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Entidades de Classe - </a:t>
            </a:r>
            <a:r>
              <a:rPr lang="pt-BR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AAAEC </a:t>
            </a:r>
            <a:r>
              <a:rPr lang="pt-BR" dirty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para análise, tratamento e deliberação junto à Presidência do CREA-RS.</a:t>
            </a:r>
          </a:p>
          <a:p>
            <a:pPr algn="just"/>
            <a:r>
              <a:rPr lang="pt-BR" dirty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 </a:t>
            </a:r>
          </a:p>
          <a:p>
            <a:pPr algn="just"/>
            <a:r>
              <a:rPr lang="pt-BR" dirty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 </a:t>
            </a:r>
          </a:p>
          <a:p>
            <a:endParaRPr lang="pt-BR" dirty="0" smtClean="0"/>
          </a:p>
        </p:txBody>
      </p:sp>
    </p:spTree>
    <p:extLst>
      <p:ext uri="{BB962C8B-B14F-4D97-AF65-F5344CB8AC3E}">
        <p14:creationId xmlns="" xmlns:p14="http://schemas.microsoft.com/office/powerpoint/2010/main" val="330734934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1285852" y="2143116"/>
            <a:ext cx="7286676" cy="2093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3000" b="1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PROPOSIÇÃO DA PRESIDÊNCIA PARA INSTITUIÇÃO DO COLÉGIO DE ENTIDADES</a:t>
            </a:r>
            <a:endParaRPr lang="pt-BR" sz="3000" b="1" dirty="0">
              <a:solidFill>
                <a:schemeClr val="tx2">
                  <a:lumMod val="75000"/>
                </a:schemeClr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63613858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755576" y="260648"/>
            <a:ext cx="83884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COLÉGIO DE ENTIDADES DE CLASSE </a:t>
            </a:r>
            <a:endParaRPr lang="pt-BR" sz="2400" b="1" dirty="0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r>
              <a:rPr lang="pt-BR" sz="24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 </a:t>
            </a:r>
            <a:r>
              <a:rPr lang="pt-BR" sz="24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RIO GRANDE DO </a:t>
            </a:r>
            <a:r>
              <a:rPr lang="pt-BR" sz="24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SUL</a:t>
            </a:r>
            <a:endParaRPr lang="pt-BR" sz="2400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786535" y="1220018"/>
            <a:ext cx="8280920" cy="54425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DA COMPOSIÇÃO </a:t>
            </a:r>
            <a:endParaRPr lang="pt-BR" dirty="0">
              <a:solidFill>
                <a:schemeClr val="tx2">
                  <a:lumMod val="50000"/>
                </a:schemeClr>
              </a:solidFill>
              <a:latin typeface="Comic Sans MS" pitchFamily="66" charset="0"/>
            </a:endParaRPr>
          </a:p>
          <a:p>
            <a:r>
              <a:rPr lang="pt-BR" dirty="0">
                <a:latin typeface="Comic Sans MS" pitchFamily="66" charset="0"/>
              </a:rPr>
              <a:t> </a:t>
            </a:r>
            <a:endParaRPr lang="pt-BR" sz="800" dirty="0">
              <a:latin typeface="Comic Sans MS" pitchFamily="66" charset="0"/>
            </a:endParaRPr>
          </a:p>
          <a:p>
            <a:pPr>
              <a:spcAft>
                <a:spcPts val="1200"/>
              </a:spcAft>
            </a:pPr>
            <a:r>
              <a:rPr lang="pt-BR" b="1" dirty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Dos </a:t>
            </a:r>
            <a:r>
              <a:rPr lang="pt-BR" b="1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Colégios </a:t>
            </a:r>
            <a:r>
              <a:rPr lang="pt-BR" b="1" dirty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de Entidades de Classe Regionais</a:t>
            </a:r>
            <a:r>
              <a:rPr lang="pt-BR" b="1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.</a:t>
            </a:r>
            <a:r>
              <a:rPr lang="pt-BR" dirty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 </a:t>
            </a:r>
            <a:endParaRPr lang="pt-BR" sz="800" dirty="0">
              <a:solidFill>
                <a:schemeClr val="tx2">
                  <a:lumMod val="50000"/>
                </a:schemeClr>
              </a:solidFill>
              <a:latin typeface="Comic Sans MS" pitchFamily="66" charset="0"/>
            </a:endParaRPr>
          </a:p>
          <a:p>
            <a:pPr algn="just">
              <a:spcAft>
                <a:spcPts val="1200"/>
              </a:spcAft>
            </a:pPr>
            <a:r>
              <a:rPr lang="pt-BR" dirty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Os Colégios de Entidades de Classe Regionais são constituídos das Entidades de </a:t>
            </a:r>
            <a:r>
              <a:rPr lang="pt-BR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Classe </a:t>
            </a:r>
            <a:r>
              <a:rPr lang="pt-BR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registradas no </a:t>
            </a:r>
            <a:r>
              <a:rPr lang="pt-BR" dirty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CREA-RS agrupadas regionalmente, definindo a região as quais pertencem</a:t>
            </a:r>
            <a:r>
              <a:rPr lang="pt-BR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.</a:t>
            </a:r>
            <a:r>
              <a:rPr lang="pt-BR" dirty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 </a:t>
            </a:r>
            <a:endParaRPr lang="pt-BR" sz="800" dirty="0">
              <a:solidFill>
                <a:schemeClr val="tx2">
                  <a:lumMod val="50000"/>
                </a:schemeClr>
              </a:solidFill>
              <a:latin typeface="Comic Sans MS" pitchFamily="66" charset="0"/>
            </a:endParaRPr>
          </a:p>
          <a:p>
            <a:pPr algn="just">
              <a:spcAft>
                <a:spcPts val="1200"/>
              </a:spcAft>
            </a:pPr>
            <a:r>
              <a:rPr lang="pt-BR" dirty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Ficam constituídos os seguintes Colégios de Entidades de Classe Regionais:</a:t>
            </a:r>
          </a:p>
          <a:p>
            <a:pPr>
              <a:lnSpc>
                <a:spcPts val="2300"/>
              </a:lnSpc>
            </a:pPr>
            <a:r>
              <a:rPr lang="pt-BR" dirty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 </a:t>
            </a:r>
            <a:r>
              <a:rPr lang="pt-BR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I</a:t>
            </a:r>
            <a:r>
              <a:rPr lang="pt-BR" dirty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. Colégio de Entidades de Classe da Região Alto Uruguai;</a:t>
            </a:r>
          </a:p>
          <a:p>
            <a:pPr>
              <a:lnSpc>
                <a:spcPts val="2300"/>
              </a:lnSpc>
            </a:pPr>
            <a:r>
              <a:rPr lang="pt-BR" dirty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II. Colégio de Entidades de Classe da Região Central;</a:t>
            </a:r>
          </a:p>
          <a:p>
            <a:pPr>
              <a:lnSpc>
                <a:spcPts val="2300"/>
              </a:lnSpc>
            </a:pPr>
            <a:r>
              <a:rPr lang="pt-BR" dirty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III. Colégio de Entidades de Classe da Região Fronteira Oeste;</a:t>
            </a:r>
          </a:p>
          <a:p>
            <a:pPr>
              <a:lnSpc>
                <a:spcPts val="2300"/>
              </a:lnSpc>
            </a:pPr>
            <a:r>
              <a:rPr lang="pt-BR" dirty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IV. Colégio de Entidades de Classe da Região Fronteira Sudoeste;</a:t>
            </a:r>
          </a:p>
          <a:p>
            <a:pPr>
              <a:lnSpc>
                <a:spcPts val="2300"/>
              </a:lnSpc>
            </a:pPr>
            <a:r>
              <a:rPr lang="pt-BR" dirty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V. Colégio de Entidades de Classe da Região Metropolitana;</a:t>
            </a:r>
          </a:p>
          <a:p>
            <a:pPr>
              <a:lnSpc>
                <a:spcPts val="2300"/>
              </a:lnSpc>
            </a:pPr>
            <a:r>
              <a:rPr lang="pt-BR" dirty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VI. Colégio de Entidades de Classe da Região Noroeste;</a:t>
            </a:r>
          </a:p>
          <a:p>
            <a:pPr>
              <a:lnSpc>
                <a:spcPts val="2300"/>
              </a:lnSpc>
            </a:pPr>
            <a:r>
              <a:rPr lang="pt-BR" dirty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VII. Colégio de Entidades de Classe da Região Planalto;</a:t>
            </a:r>
          </a:p>
          <a:p>
            <a:pPr>
              <a:lnSpc>
                <a:spcPts val="2300"/>
              </a:lnSpc>
            </a:pPr>
            <a:r>
              <a:rPr lang="pt-BR" dirty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VIII. Colégio de Entidades de Classe da Região Serra;</a:t>
            </a:r>
          </a:p>
          <a:p>
            <a:pPr>
              <a:lnSpc>
                <a:spcPts val="2300"/>
              </a:lnSpc>
            </a:pPr>
            <a:r>
              <a:rPr lang="pt-BR" dirty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IX. Colégio de Entidades de Classe da Região Sinos e Litoral;</a:t>
            </a:r>
          </a:p>
          <a:p>
            <a:pPr>
              <a:lnSpc>
                <a:spcPts val="2300"/>
              </a:lnSpc>
            </a:pPr>
            <a:r>
              <a:rPr lang="pt-BR" dirty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X. Colégio de Entidades de Classe da Região Sul</a:t>
            </a:r>
            <a:r>
              <a:rPr lang="pt-BR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.</a:t>
            </a:r>
            <a:endParaRPr lang="pt-BR" dirty="0">
              <a:solidFill>
                <a:schemeClr val="tx2">
                  <a:lumMod val="50000"/>
                </a:schemeClr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7408316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755576" y="260648"/>
            <a:ext cx="83884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COLÉGIO DE ENTIDADES DE CLASSE </a:t>
            </a:r>
            <a:endParaRPr lang="pt-BR" sz="2400" b="1" dirty="0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r>
              <a:rPr lang="pt-BR" sz="24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 </a:t>
            </a:r>
            <a:r>
              <a:rPr lang="pt-BR" sz="24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RIO GRANDE DO </a:t>
            </a:r>
            <a:r>
              <a:rPr lang="pt-BR" sz="24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SUL</a:t>
            </a:r>
            <a:endParaRPr lang="pt-BR" sz="2400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786535" y="1220018"/>
            <a:ext cx="828092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pt-BR" dirty="0">
                <a:solidFill>
                  <a:schemeClr val="tx2">
                    <a:lumMod val="50000"/>
                  </a:schemeClr>
                </a:solidFill>
              </a:rPr>
              <a:t> </a:t>
            </a:r>
            <a:r>
              <a:rPr lang="pt-BR" b="1" dirty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Do </a:t>
            </a:r>
            <a:r>
              <a:rPr lang="pt-BR" b="1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Colégio </a:t>
            </a:r>
            <a:r>
              <a:rPr lang="pt-BR" b="1" dirty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de Entidades de Classe do Rio Grande do Sul.</a:t>
            </a:r>
            <a:endParaRPr lang="pt-BR" dirty="0">
              <a:solidFill>
                <a:schemeClr val="tx2">
                  <a:lumMod val="50000"/>
                </a:schemeClr>
              </a:solidFill>
              <a:latin typeface="Comic Sans MS" pitchFamily="66" charset="0"/>
            </a:endParaRPr>
          </a:p>
          <a:p>
            <a:r>
              <a:rPr lang="pt-BR" dirty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 </a:t>
            </a:r>
          </a:p>
          <a:p>
            <a:pPr algn="just"/>
            <a:r>
              <a:rPr lang="pt-BR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I. O </a:t>
            </a:r>
            <a:r>
              <a:rPr lang="pt-BR" dirty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Colégio de Entidades de Classe do Rio Grande do Sul é constituído pelo Presidente do </a:t>
            </a:r>
            <a:r>
              <a:rPr lang="pt-BR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CREA-RS, pelo Coordenador Estadual, e os Coordenadores Regionais </a:t>
            </a:r>
            <a:r>
              <a:rPr lang="pt-BR" dirty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dos </a:t>
            </a:r>
            <a:r>
              <a:rPr lang="pt-BR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Colégios de Entidades de Classe Regionais.</a:t>
            </a:r>
            <a:endParaRPr lang="pt-BR" dirty="0">
              <a:solidFill>
                <a:schemeClr val="tx2">
                  <a:lumMod val="50000"/>
                </a:schemeClr>
              </a:solidFill>
              <a:latin typeface="Comic Sans MS" pitchFamily="66" charset="0"/>
            </a:endParaRPr>
          </a:p>
          <a:p>
            <a:endParaRPr lang="pt-BR" sz="8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6055270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755576" y="260648"/>
            <a:ext cx="83884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COLÉGIO DE ENTIDADES DE CLASSE </a:t>
            </a:r>
            <a:endParaRPr lang="pt-BR" sz="2400" b="1" dirty="0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r>
              <a:rPr lang="pt-BR" sz="24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 </a:t>
            </a:r>
            <a:r>
              <a:rPr lang="pt-BR" sz="24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RIO GRANDE DO </a:t>
            </a:r>
            <a:r>
              <a:rPr lang="pt-BR" sz="24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SUL</a:t>
            </a:r>
            <a:endParaRPr lang="pt-BR" sz="2400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683568" y="1124744"/>
            <a:ext cx="8280920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DA </a:t>
            </a:r>
            <a:r>
              <a:rPr lang="pt-BR" b="1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FINALIDADE E ATRIBUIÇÕES</a:t>
            </a:r>
            <a:endParaRPr lang="pt-BR" dirty="0">
              <a:solidFill>
                <a:schemeClr val="tx2">
                  <a:lumMod val="50000"/>
                </a:schemeClr>
              </a:solidFill>
              <a:latin typeface="Comic Sans MS" pitchFamily="66" charset="0"/>
            </a:endParaRPr>
          </a:p>
          <a:p>
            <a:r>
              <a:rPr lang="pt-BR" dirty="0">
                <a:latin typeface="Comic Sans MS" pitchFamily="66" charset="0"/>
              </a:rPr>
              <a:t> </a:t>
            </a:r>
            <a:r>
              <a:rPr lang="pt-BR" sz="2400" dirty="0">
                <a:latin typeface="Comic Sans MS" pitchFamily="66" charset="0"/>
              </a:rPr>
              <a:t> </a:t>
            </a:r>
            <a:endParaRPr lang="pt-BR" sz="2000" dirty="0">
              <a:solidFill>
                <a:schemeClr val="tx2">
                  <a:lumMod val="50000"/>
                </a:schemeClr>
              </a:solidFill>
              <a:latin typeface="Comic Sans MS" pitchFamily="66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pt-BR" dirty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Promover ações de sustentabilidade e fortalecimento das Entidades de Classe.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pt-BR" dirty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Formular políticas de valorização, aperfeiçoamento e atualização profissional.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pt-BR" dirty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Avaliar e sugerir ações conjuntas para inserção das entidades perante as políticas públicas.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pt-BR" dirty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Aprimorar e divulgar a legislação e a ética profissional.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pt-BR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Contribuir </a:t>
            </a:r>
            <a:r>
              <a:rPr lang="pt-BR" dirty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com a fiscalização e a valorização profissional.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pt-BR" dirty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Promover a interação e troca de experiências, a minimização das divergências e a potencialização de convergências entre as entidades de classe.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pt-BR" dirty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 Promover o debate de temas de interesse das entidades de classe, encaminhando as suas conclusões às partes interessadas na forma de sugestão.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pt-BR" dirty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Harmonizar entendimentos acerca dos procedimentos administrativos do Conselho no que é pertinente às entidades de classe.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pt-BR" dirty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Multiplicar projetos e ações de interesse das profissões.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373255632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755576" y="260648"/>
            <a:ext cx="83884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COLÉGIO DE ENTIDADES DE CLASSE </a:t>
            </a:r>
            <a:endParaRPr lang="pt-BR" sz="2400" b="1" dirty="0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r>
              <a:rPr lang="pt-BR" sz="24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 </a:t>
            </a:r>
            <a:r>
              <a:rPr lang="pt-BR" sz="24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RIO GRANDE DO </a:t>
            </a:r>
            <a:r>
              <a:rPr lang="pt-BR" sz="24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SUL</a:t>
            </a:r>
            <a:endParaRPr lang="pt-BR" sz="2400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786535" y="980728"/>
            <a:ext cx="8280920" cy="53707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pt-BR" b="1" dirty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DA </a:t>
            </a:r>
            <a:r>
              <a:rPr lang="pt-BR" b="1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ORGANIZAÇÃO</a:t>
            </a:r>
            <a:r>
              <a:rPr lang="pt-BR" dirty="0">
                <a:latin typeface="Comic Sans MS" pitchFamily="66" charset="0"/>
              </a:rPr>
              <a:t> </a:t>
            </a:r>
            <a:endParaRPr lang="pt-BR" dirty="0" smtClean="0">
              <a:latin typeface="Comic Sans MS" pitchFamily="66" charset="0"/>
            </a:endParaRPr>
          </a:p>
          <a:p>
            <a:pPr>
              <a:spcAft>
                <a:spcPts val="1200"/>
              </a:spcAft>
            </a:pPr>
            <a:r>
              <a:rPr lang="pt-BR" b="1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Dos </a:t>
            </a:r>
            <a:r>
              <a:rPr lang="pt-BR" b="1" dirty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Colégios de Entidades de Classe Regionais</a:t>
            </a:r>
            <a:r>
              <a:rPr lang="pt-BR" b="1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.</a:t>
            </a:r>
            <a:r>
              <a:rPr lang="pt-BR" dirty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 </a:t>
            </a:r>
          </a:p>
          <a:p>
            <a:pPr algn="just">
              <a:lnSpc>
                <a:spcPts val="1900"/>
              </a:lnSpc>
              <a:spcAft>
                <a:spcPts val="1200"/>
              </a:spcAft>
            </a:pPr>
            <a:r>
              <a:rPr lang="pt-BR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São </a:t>
            </a:r>
            <a:r>
              <a:rPr lang="pt-BR" dirty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membros dos Colégios de Entidades de Classe Regionais, com direito a voz e voto, os presidentes ou os representantes das entidades de classe </a:t>
            </a:r>
            <a:r>
              <a:rPr lang="pt-BR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registradas no CREA-RS, </a:t>
            </a:r>
            <a:r>
              <a:rPr lang="pt-BR" dirty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agrupadas regionalmente, definindo a região a que pertencem e que representarão no Colégio de Entidades de Classe do Rio Grande do </a:t>
            </a:r>
            <a:r>
              <a:rPr lang="pt-BR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Sul.</a:t>
            </a:r>
          </a:p>
          <a:p>
            <a:pPr algn="just">
              <a:lnSpc>
                <a:spcPts val="1900"/>
              </a:lnSpc>
              <a:spcAft>
                <a:spcPts val="1200"/>
              </a:spcAft>
            </a:pPr>
            <a:r>
              <a:rPr lang="pt-BR" b="1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Do </a:t>
            </a:r>
            <a:r>
              <a:rPr lang="pt-BR" b="1" dirty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Colégio de Entidades de Classe do Rio Grande do Sul</a:t>
            </a:r>
            <a:r>
              <a:rPr lang="pt-BR" b="1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.</a:t>
            </a:r>
            <a:r>
              <a:rPr lang="pt-BR" dirty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 </a:t>
            </a:r>
            <a:endParaRPr lang="pt-BR" dirty="0" smtClean="0">
              <a:solidFill>
                <a:schemeClr val="tx2">
                  <a:lumMod val="50000"/>
                </a:schemeClr>
              </a:solidFill>
              <a:latin typeface="Comic Sans MS" pitchFamily="66" charset="0"/>
            </a:endParaRPr>
          </a:p>
          <a:p>
            <a:pPr>
              <a:spcAft>
                <a:spcPts val="1200"/>
              </a:spcAft>
            </a:pPr>
            <a:r>
              <a:rPr lang="pt-BR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São </a:t>
            </a:r>
            <a:r>
              <a:rPr lang="pt-BR" dirty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membros do Colégio de Entidades de Classe do Rio Grande do Sul, com direito a voz e voto: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t-BR" dirty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 </a:t>
            </a:r>
            <a:r>
              <a:rPr lang="pt-BR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Presidente </a:t>
            </a:r>
            <a:r>
              <a:rPr lang="pt-BR" dirty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do CREA-RS, que exercerá sua presidência.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pt-BR" dirty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Coordenador Estadual e Coordenador Adjunto Estadual do Colégio de Entidades do Rio Grande do Sul, eleitos no Encontro Estadual de Entidades de Classe – EESEC, com mandato de </a:t>
            </a:r>
            <a:r>
              <a:rPr lang="pt-BR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02 (dois) anos.</a:t>
            </a:r>
            <a:endParaRPr lang="pt-BR" dirty="0">
              <a:solidFill>
                <a:schemeClr val="tx2">
                  <a:lumMod val="50000"/>
                </a:schemeClr>
              </a:solidFill>
              <a:latin typeface="Comic Sans MS" pitchFamily="66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pt-BR" dirty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Coordenadores Regionais dos Colégios de Entidades de Classe Regionais, eleitos nos seus respectivos colégios regionais, com mandato de </a:t>
            </a:r>
            <a:r>
              <a:rPr lang="pt-BR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02 (dois) anos. </a:t>
            </a:r>
            <a:endParaRPr lang="pt-BR" dirty="0">
              <a:solidFill>
                <a:schemeClr val="tx2">
                  <a:lumMod val="50000"/>
                </a:schemeClr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8847633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755576" y="260648"/>
            <a:ext cx="83884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COLÉGIO DE ENTIDADES DE CLASSE </a:t>
            </a:r>
            <a:endParaRPr lang="pt-BR" sz="2400" b="1" dirty="0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r>
              <a:rPr lang="pt-BR" sz="24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 </a:t>
            </a:r>
            <a:r>
              <a:rPr lang="pt-BR" sz="24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RIO GRANDE DO </a:t>
            </a:r>
            <a:r>
              <a:rPr lang="pt-BR" sz="24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SUL</a:t>
            </a:r>
            <a:endParaRPr lang="pt-BR" sz="2400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764142" y="1628795"/>
            <a:ext cx="828092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A </a:t>
            </a:r>
            <a:r>
              <a:rPr lang="pt-BR" dirty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assessoria executiva dos Colégios de Entidades de Classe </a:t>
            </a:r>
            <a:r>
              <a:rPr lang="pt-BR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Regionais </a:t>
            </a:r>
            <a:r>
              <a:rPr lang="pt-BR" dirty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do </a:t>
            </a:r>
            <a:r>
              <a:rPr lang="pt-BR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   Rio </a:t>
            </a:r>
            <a:r>
              <a:rPr lang="pt-BR" dirty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Grande do Sul será exercida </a:t>
            </a:r>
            <a:r>
              <a:rPr lang="pt-BR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pela Assessoria de Apoio Administrativo </a:t>
            </a:r>
            <a:r>
              <a:rPr lang="pt-BR" dirty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às Entidades de Classe – </a:t>
            </a:r>
            <a:r>
              <a:rPr lang="pt-BR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AAAEC</a:t>
            </a:r>
            <a:r>
              <a:rPr lang="pt-BR" dirty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. </a:t>
            </a:r>
          </a:p>
          <a:p>
            <a:pPr algn="just"/>
            <a:r>
              <a:rPr lang="pt-BR" dirty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 </a:t>
            </a:r>
          </a:p>
          <a:p>
            <a:pPr algn="just"/>
            <a:r>
              <a:rPr lang="pt-BR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As reuniões ordinárias </a:t>
            </a:r>
            <a:r>
              <a:rPr lang="pt-BR" dirty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dos Colégios de Entidades de Classe Regionais e Entidades de Classe do Rio Grande do Sul serão </a:t>
            </a:r>
            <a:r>
              <a:rPr lang="pt-BR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realizadas, em até duas por ano</a:t>
            </a:r>
            <a:r>
              <a:rPr lang="pt-BR" dirty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, conforme calendário a ser definido pela Diretoria do CREA-RS. As pautas de deliberações das reuniões serão disponibilizadas às Entidades de </a:t>
            </a:r>
            <a:r>
              <a:rPr lang="pt-BR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Classe, </a:t>
            </a:r>
            <a:r>
              <a:rPr lang="pt-BR" dirty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após aprovadas pelos membros representantes, presentes, dos respectivos colégios.</a:t>
            </a:r>
          </a:p>
          <a:p>
            <a:pPr algn="just"/>
            <a:r>
              <a:rPr lang="pt-BR" dirty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 </a:t>
            </a:r>
          </a:p>
          <a:p>
            <a:pPr algn="just"/>
            <a:r>
              <a:rPr lang="pt-BR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Com </a:t>
            </a:r>
            <a:r>
              <a:rPr lang="pt-BR" dirty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referência ao Colégio de Entidades de Classe do Rio Grande do Sul, sua </a:t>
            </a:r>
            <a:r>
              <a:rPr lang="pt-BR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última reunião </a:t>
            </a:r>
            <a:r>
              <a:rPr lang="pt-BR" dirty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ordinária se dará com antecedência mínima de 30 dias da realização do Encontro Estadual de Entidades de Classe - EESEC.</a:t>
            </a:r>
          </a:p>
          <a:p>
            <a:pPr>
              <a:spcAft>
                <a:spcPts val="1200"/>
              </a:spcAft>
            </a:pPr>
            <a:endParaRPr lang="pt-BR" sz="800" dirty="0">
              <a:solidFill>
                <a:schemeClr val="tx2">
                  <a:lumMod val="50000"/>
                </a:schemeClr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3190192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755576" y="260648"/>
            <a:ext cx="83884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COLÉGIO DE ENTIDADES DE CLASSE </a:t>
            </a:r>
            <a:endParaRPr lang="pt-BR" sz="2400" b="1" dirty="0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r>
              <a:rPr lang="pt-BR" sz="24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 </a:t>
            </a:r>
            <a:r>
              <a:rPr lang="pt-BR" sz="24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RIO GRANDE DO </a:t>
            </a:r>
            <a:r>
              <a:rPr lang="pt-BR" sz="24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SUL</a:t>
            </a:r>
            <a:endParaRPr lang="pt-BR" sz="2400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786535" y="1124744"/>
            <a:ext cx="8280920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pt-BR" b="1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Da Eleição dos Coordenadores Regionais</a:t>
            </a:r>
            <a:r>
              <a:rPr lang="pt-BR" dirty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 </a:t>
            </a:r>
          </a:p>
          <a:p>
            <a:pPr>
              <a:spcAft>
                <a:spcPts val="1200"/>
              </a:spcAft>
            </a:pPr>
            <a:r>
              <a:rPr lang="pt-BR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Poderão </a:t>
            </a:r>
            <a:r>
              <a:rPr lang="pt-BR" dirty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se candidatar às funções de Coordenador Regional </a:t>
            </a:r>
            <a:r>
              <a:rPr lang="pt-BR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e Coordenador Regional - Adjunto somente representantes </a:t>
            </a:r>
            <a:r>
              <a:rPr lang="pt-BR" dirty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de entidades de classe que atendam aos seguintes critérios:</a:t>
            </a:r>
          </a:p>
          <a:p>
            <a:pPr marL="185738" indent="-185738" algn="just">
              <a:spcAft>
                <a:spcPts val="600"/>
              </a:spcAft>
              <a:buFont typeface="+mj-lt"/>
              <a:buAutoNum type="arabicPeriod"/>
            </a:pPr>
            <a:r>
              <a:rPr lang="pt-BR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Ser </a:t>
            </a:r>
            <a:r>
              <a:rPr lang="pt-BR" dirty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entidade de classe </a:t>
            </a:r>
            <a:r>
              <a:rPr lang="pt-BR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registrada e </a:t>
            </a:r>
            <a:r>
              <a:rPr lang="pt-BR" dirty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em situação </a:t>
            </a:r>
            <a:r>
              <a:rPr lang="pt-BR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regular </a:t>
            </a:r>
            <a:r>
              <a:rPr lang="pt-BR" dirty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junto ao </a:t>
            </a:r>
            <a:r>
              <a:rPr lang="pt-BR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CREA-RS;</a:t>
            </a:r>
          </a:p>
          <a:p>
            <a:pPr marL="185738" indent="-185738" algn="just">
              <a:spcAft>
                <a:spcPts val="600"/>
              </a:spcAft>
              <a:buFont typeface="+mj-lt"/>
              <a:buAutoNum type="arabicPeriod"/>
            </a:pPr>
            <a:r>
              <a:rPr lang="pt-BR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Ser </a:t>
            </a:r>
            <a:r>
              <a:rPr lang="pt-BR" dirty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presidente de entidade de classe ou seu representante designado por </a:t>
            </a:r>
            <a:r>
              <a:rPr lang="pt-BR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assembléia</a:t>
            </a:r>
            <a:r>
              <a:rPr lang="pt-BR" dirty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, devidamente registrado e em situação regular junto ao </a:t>
            </a:r>
            <a:r>
              <a:rPr lang="pt-BR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CREA-RS.</a:t>
            </a:r>
          </a:p>
          <a:p>
            <a:pPr marL="185738" indent="-185738" algn="just">
              <a:spcAft>
                <a:spcPts val="600"/>
              </a:spcAft>
              <a:buFont typeface="+mj-lt"/>
              <a:buAutoNum type="arabicPeriod"/>
            </a:pPr>
            <a:r>
              <a:rPr lang="pt-BR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A </a:t>
            </a:r>
            <a:r>
              <a:rPr lang="pt-BR" dirty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eleição dos Coordenadores Regionais sempre se dará na última reunião ordinária dos Colégios de Entidades Regionais de cada </a:t>
            </a:r>
            <a:r>
              <a:rPr lang="pt-BR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ano.</a:t>
            </a:r>
          </a:p>
          <a:p>
            <a:pPr marL="185738" indent="-185738" algn="just">
              <a:spcAft>
                <a:spcPts val="600"/>
              </a:spcAft>
              <a:buFont typeface="+mj-lt"/>
              <a:buAutoNum type="arabicPeriod"/>
            </a:pPr>
            <a:r>
              <a:rPr lang="pt-BR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O </a:t>
            </a:r>
            <a:r>
              <a:rPr lang="pt-BR" dirty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mandato dos Coordenadores Regionais iniciará no primeiro dia útil e se encerrará no dia 31 de Dezembro do </a:t>
            </a:r>
            <a:r>
              <a:rPr lang="pt-BR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ano </a:t>
            </a:r>
            <a:r>
              <a:rPr lang="pt-BR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subseqüente</a:t>
            </a:r>
            <a:r>
              <a:rPr lang="pt-BR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.</a:t>
            </a:r>
            <a:r>
              <a:rPr lang="pt-BR" dirty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 </a:t>
            </a:r>
            <a:endParaRPr lang="pt-BR" dirty="0" smtClean="0">
              <a:solidFill>
                <a:schemeClr val="tx2">
                  <a:lumMod val="50000"/>
                </a:schemeClr>
              </a:solidFill>
              <a:latin typeface="Comic Sans MS" pitchFamily="66" charset="0"/>
            </a:endParaRPr>
          </a:p>
          <a:p>
            <a:pPr marL="185738" indent="-185738" algn="just">
              <a:spcAft>
                <a:spcPts val="600"/>
              </a:spcAft>
              <a:buFont typeface="+mj-lt"/>
              <a:buAutoNum type="arabicPeriod"/>
            </a:pPr>
            <a:r>
              <a:rPr lang="pt-BR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Quando</a:t>
            </a:r>
            <a:r>
              <a:rPr lang="pt-BR" dirty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, excepcionalmente, ocorrer o término antecipado de mandato de Coordenador</a:t>
            </a:r>
            <a:r>
              <a:rPr lang="pt-BR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, o Coordenador-Adjunto assumirá as funções de Coordenador Regional.</a:t>
            </a:r>
            <a:endParaRPr lang="pt-BR" sz="8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2614625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755576" y="260648"/>
            <a:ext cx="83884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COLÉGIO DE ENTIDADES DE CLASSE </a:t>
            </a:r>
            <a:endParaRPr lang="pt-BR" sz="2400" b="1" dirty="0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r>
              <a:rPr lang="pt-BR" sz="24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 </a:t>
            </a:r>
            <a:r>
              <a:rPr lang="pt-BR" sz="24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RIO GRANDE DO </a:t>
            </a:r>
            <a:r>
              <a:rPr lang="pt-BR" sz="24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SUL</a:t>
            </a:r>
            <a:endParaRPr lang="pt-BR" sz="2400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809328" y="1628800"/>
            <a:ext cx="8280920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O </a:t>
            </a:r>
            <a:r>
              <a:rPr lang="pt-BR" dirty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processo eleitoral se dará por meio de </a:t>
            </a:r>
            <a:r>
              <a:rPr lang="pt-BR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voto eletrônico  </a:t>
            </a:r>
            <a:r>
              <a:rPr lang="pt-BR" dirty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sob a coordenação da </a:t>
            </a:r>
            <a:r>
              <a:rPr lang="pt-BR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Assessoria de Apoio Administrativo às Entidades de Classe - AAAEC.</a:t>
            </a:r>
            <a:endParaRPr lang="pt-BR" dirty="0">
              <a:solidFill>
                <a:schemeClr val="tx2">
                  <a:lumMod val="50000"/>
                </a:schemeClr>
              </a:solidFill>
              <a:latin typeface="Comic Sans MS" pitchFamily="66" charset="0"/>
            </a:endParaRPr>
          </a:p>
          <a:p>
            <a:pPr algn="just"/>
            <a:r>
              <a:rPr lang="pt-BR" dirty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 </a:t>
            </a:r>
          </a:p>
          <a:p>
            <a:pPr algn="just"/>
            <a:r>
              <a:rPr lang="pt-BR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No </a:t>
            </a:r>
            <a:r>
              <a:rPr lang="pt-BR" dirty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caso de empate será considerado eleito o candidato com registro mais antigo no CREA-RS.</a:t>
            </a:r>
          </a:p>
          <a:p>
            <a:pPr algn="just"/>
            <a:r>
              <a:rPr lang="pt-BR" dirty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 </a:t>
            </a:r>
          </a:p>
          <a:p>
            <a:pPr algn="just"/>
            <a:endParaRPr lang="pt-BR" dirty="0">
              <a:solidFill>
                <a:schemeClr val="tx2">
                  <a:lumMod val="50000"/>
                </a:schemeClr>
              </a:solidFill>
            </a:endParaRPr>
          </a:p>
          <a:p>
            <a:endParaRPr lang="pt-BR" sz="800" dirty="0"/>
          </a:p>
        </p:txBody>
      </p:sp>
    </p:spTree>
    <p:extLst>
      <p:ext uri="{BB962C8B-B14F-4D97-AF65-F5344CB8AC3E}">
        <p14:creationId xmlns="" xmlns:p14="http://schemas.microsoft.com/office/powerpoint/2010/main" val="176930329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</TotalTime>
  <Words>425</Words>
  <Application>Microsoft Office PowerPoint</Application>
  <PresentationFormat>Apresentação na tela (4:3)</PresentationFormat>
  <Paragraphs>131</Paragraphs>
  <Slides>16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17" baseType="lpstr">
      <vt:lpstr>Tema do Office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ana.vasconcelos</dc:creator>
  <cp:lastModifiedBy>Nelzair</cp:lastModifiedBy>
  <cp:revision>62</cp:revision>
  <dcterms:created xsi:type="dcterms:W3CDTF">2012-09-25T19:40:31Z</dcterms:created>
  <dcterms:modified xsi:type="dcterms:W3CDTF">2013-07-11T14:23:47Z</dcterms:modified>
</cp:coreProperties>
</file>