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85" r:id="rId8"/>
    <p:sldId id="281" r:id="rId9"/>
    <p:sldId id="286" r:id="rId10"/>
    <p:sldId id="287" r:id="rId11"/>
    <p:sldId id="288" r:id="rId12"/>
    <p:sldId id="289" r:id="rId13"/>
    <p:sldId id="290" r:id="rId14"/>
    <p:sldId id="291" r:id="rId15"/>
    <p:sldId id="292" r:id="rId16"/>
    <p:sldId id="294" r:id="rId17"/>
    <p:sldId id="282" r:id="rId18"/>
    <p:sldId id="262" r:id="rId19"/>
    <p:sldId id="263" r:id="rId20"/>
    <p:sldId id="265" r:id="rId21"/>
    <p:sldId id="266" r:id="rId22"/>
    <p:sldId id="268" r:id="rId23"/>
    <p:sldId id="269" r:id="rId24"/>
    <p:sldId id="270" r:id="rId25"/>
    <p:sldId id="271" r:id="rId26"/>
    <p:sldId id="272" r:id="rId27"/>
    <p:sldId id="273" r:id="rId28"/>
    <p:sldId id="274" r:id="rId29"/>
    <p:sldId id="275" r:id="rId30"/>
    <p:sldId id="276" r:id="rId31"/>
    <p:sldId id="295" r:id="rId32"/>
    <p:sldId id="296" r:id="rId33"/>
    <p:sldId id="267"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3"/>
    </mc:Choice>
    <mc:Fallback>
      <c:style val="13"/>
    </mc:Fallback>
  </mc:AlternateContent>
  <c:chart>
    <c:title>
      <c:layout/>
      <c:overlay val="0"/>
    </c:title>
    <c:autoTitleDeleted val="0"/>
    <c:plotArea>
      <c:layout>
        <c:manualLayout>
          <c:layoutTarget val="inner"/>
          <c:xMode val="edge"/>
          <c:yMode val="edge"/>
          <c:x val="0.15788920222886654"/>
          <c:y val="0.15176539726480975"/>
          <c:w val="0.80759054770318017"/>
          <c:h val="0.84208676614436406"/>
        </c:manualLayout>
      </c:layout>
      <c:barChart>
        <c:barDir val="bar"/>
        <c:grouping val="clustered"/>
        <c:varyColors val="0"/>
        <c:ser>
          <c:idx val="0"/>
          <c:order val="0"/>
          <c:tx>
            <c:strRef>
              <c:f>'[Quantidade de receituários emitidos por responsável técnico2.xlsx]Quantidade de receituários emit'!$B$1</c:f>
              <c:strCache>
                <c:ptCount val="1"/>
                <c:pt idx="0">
                  <c:v>Quantidade de Receituários</c:v>
                </c:pt>
              </c:strCache>
            </c:strRef>
          </c:tx>
          <c:invertIfNegative val="0"/>
          <c:cat>
            <c:strRef>
              <c:f>'[Quantidade de receituários emitidos por responsável técnico2.xlsx]Quantidade de receituários emit'!$A$2:$A$21</c:f>
              <c:strCache>
                <c:ptCount val="20"/>
                <c:pt idx="0">
                  <c:v>760LELAOMAR</c:v>
                </c:pt>
                <c:pt idx="1">
                  <c:v>2-DAEMAIDAN</c:v>
                </c:pt>
                <c:pt idx="2">
                  <c:v>428SIELOELT</c:v>
                </c:pt>
                <c:pt idx="3">
                  <c:v>272IIOIFTIA</c:v>
                </c:pt>
                <c:pt idx="4">
                  <c:v>893NLMRAERN</c:v>
                </c:pt>
                <c:pt idx="5">
                  <c:v>738IEIETAEC</c:v>
                </c:pt>
                <c:pt idx="6">
                  <c:v>047NR OEROD</c:v>
                </c:pt>
                <c:pt idx="7">
                  <c:v>869ARLDEODO</c:v>
                </c:pt>
                <c:pt idx="8">
                  <c:v>004IC AEVAL</c:v>
                </c:pt>
                <c:pt idx="9">
                  <c:v>628R UULJUL</c:v>
                </c:pt>
                <c:pt idx="10">
                  <c:v>399SR OLROB</c:v>
                </c:pt>
                <c:pt idx="11">
                  <c:v>502AIJNTENI</c:v>
                </c:pt>
                <c:pt idx="12">
                  <c:v>025NMDEVFEL</c:v>
                </c:pt>
                <c:pt idx="13">
                  <c:v>729isRasSan</c:v>
                </c:pt>
                <c:pt idx="14">
                  <c:v>508IITDTEDS</c:v>
                </c:pt>
                <c:pt idx="15">
                  <c:v>584NGRGERI</c:v>
                </c:pt>
                <c:pt idx="16">
                  <c:v>787OEOESLEO</c:v>
                </c:pt>
                <c:pt idx="17">
                  <c:v>065L UESDEC</c:v>
                </c:pt>
                <c:pt idx="18">
                  <c:v>410IR EOLEA</c:v>
                </c:pt>
                <c:pt idx="19">
                  <c:v>OAOITTIA</c:v>
                </c:pt>
              </c:strCache>
            </c:strRef>
          </c:cat>
          <c:val>
            <c:numRef>
              <c:f>'[Quantidade de receituários emitidos por responsável técnico2.xlsx]Quantidade de receituários emit'!$B$2:$B$21</c:f>
              <c:numCache>
                <c:formatCode>General</c:formatCode>
                <c:ptCount val="20"/>
                <c:pt idx="0">
                  <c:v>24802</c:v>
                </c:pt>
                <c:pt idx="1">
                  <c:v>18529</c:v>
                </c:pt>
                <c:pt idx="2">
                  <c:v>16853</c:v>
                </c:pt>
                <c:pt idx="3">
                  <c:v>15269</c:v>
                </c:pt>
                <c:pt idx="4">
                  <c:v>13698</c:v>
                </c:pt>
                <c:pt idx="5">
                  <c:v>11138</c:v>
                </c:pt>
                <c:pt idx="6">
                  <c:v>10997</c:v>
                </c:pt>
                <c:pt idx="7">
                  <c:v>10013</c:v>
                </c:pt>
                <c:pt idx="8">
                  <c:v>9931</c:v>
                </c:pt>
                <c:pt idx="9">
                  <c:v>9894</c:v>
                </c:pt>
                <c:pt idx="10">
                  <c:v>9835</c:v>
                </c:pt>
                <c:pt idx="11">
                  <c:v>9645</c:v>
                </c:pt>
                <c:pt idx="12">
                  <c:v>9575</c:v>
                </c:pt>
                <c:pt idx="13">
                  <c:v>9568</c:v>
                </c:pt>
                <c:pt idx="14">
                  <c:v>9431</c:v>
                </c:pt>
                <c:pt idx="15">
                  <c:v>8988</c:v>
                </c:pt>
                <c:pt idx="16">
                  <c:v>8699</c:v>
                </c:pt>
                <c:pt idx="17">
                  <c:v>8623</c:v>
                </c:pt>
                <c:pt idx="18">
                  <c:v>8567</c:v>
                </c:pt>
                <c:pt idx="19">
                  <c:v>8311</c:v>
                </c:pt>
              </c:numCache>
            </c:numRef>
          </c:val>
        </c:ser>
        <c:dLbls>
          <c:showLegendKey val="0"/>
          <c:showVal val="1"/>
          <c:showCatName val="0"/>
          <c:showSerName val="0"/>
          <c:showPercent val="0"/>
          <c:showBubbleSize val="0"/>
        </c:dLbls>
        <c:gapWidth val="150"/>
        <c:overlap val="-25"/>
        <c:axId val="169930752"/>
        <c:axId val="223237760"/>
      </c:barChart>
      <c:catAx>
        <c:axId val="169930752"/>
        <c:scaling>
          <c:orientation val="maxMin"/>
        </c:scaling>
        <c:delete val="0"/>
        <c:axPos val="l"/>
        <c:majorTickMark val="none"/>
        <c:minorTickMark val="none"/>
        <c:tickLblPos val="nextTo"/>
        <c:crossAx val="223237760"/>
        <c:crosses val="autoZero"/>
        <c:auto val="1"/>
        <c:lblAlgn val="ctr"/>
        <c:lblOffset val="100"/>
        <c:noMultiLvlLbl val="0"/>
      </c:catAx>
      <c:valAx>
        <c:axId val="223237760"/>
        <c:scaling>
          <c:orientation val="minMax"/>
        </c:scaling>
        <c:delete val="1"/>
        <c:axPos val="t"/>
        <c:numFmt formatCode="General" sourceLinked="1"/>
        <c:majorTickMark val="none"/>
        <c:minorTickMark val="none"/>
        <c:tickLblPos val="nextTo"/>
        <c:crossAx val="169930752"/>
        <c:crosses val="autoZero"/>
        <c:crossBetween val="between"/>
      </c:valAx>
      <c:spPr>
        <a:noFill/>
        <a:ln w="25400">
          <a:noFill/>
        </a:ln>
      </c:spPr>
    </c:plotArea>
    <c:legend>
      <c:legendPos val="t"/>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'[Quantidade por responsável técnico2 (1).xlsx]Quantidade por responsável técn'!$A$2:$A$21</c:f>
              <c:strCache>
                <c:ptCount val="20"/>
                <c:pt idx="0">
                  <c:v>047NR OEROD</c:v>
                </c:pt>
                <c:pt idx="1">
                  <c:v>869ARLDEODO</c:v>
                </c:pt>
                <c:pt idx="2">
                  <c:v>065S UOTJOS</c:v>
                </c:pt>
                <c:pt idx="3">
                  <c:v>230RLMELFEL</c:v>
                </c:pt>
                <c:pt idx="4">
                  <c:v>616AVSLLALÉ</c:v>
                </c:pt>
                <c:pt idx="5">
                  <c:v>953NEIIADIE</c:v>
                </c:pt>
                <c:pt idx="6">
                  <c:v>894O OSLOSC</c:v>
                </c:pt>
                <c:pt idx="7">
                  <c:v>RE VLEVA</c:v>
                </c:pt>
                <c:pt idx="8">
                  <c:v>147rAdioMig</c:v>
                </c:pt>
                <c:pt idx="9">
                  <c:v>025NMDEVFEL</c:v>
                </c:pt>
                <c:pt idx="10">
                  <c:v>170N DILSIL</c:v>
                </c:pt>
                <c:pt idx="11">
                  <c:v>308A NOLRON</c:v>
                </c:pt>
                <c:pt idx="12">
                  <c:v>788OAEIRDIE</c:v>
                </c:pt>
                <c:pt idx="13">
                  <c:v>787OEOESLEO</c:v>
                </c:pt>
                <c:pt idx="14">
                  <c:v>483LA UIGUS</c:v>
                </c:pt>
                <c:pt idx="15">
                  <c:v>584NGRGERI</c:v>
                </c:pt>
                <c:pt idx="16">
                  <c:v>502AIJNTENI</c:v>
                </c:pt>
                <c:pt idx="17">
                  <c:v>239OAOULJUL</c:v>
                </c:pt>
                <c:pt idx="18">
                  <c:v>272IIOIFTIA</c:v>
                </c:pt>
                <c:pt idx="19">
                  <c:v>990EUOEAFER</c:v>
                </c:pt>
              </c:strCache>
            </c:strRef>
          </c:cat>
          <c:val>
            <c:numRef>
              <c:f>'[Quantidade por responsável técnico2 (1).xlsx]Quantidade por responsável técn'!$E$2:$E$21</c:f>
              <c:numCache>
                <c:formatCode>#,##0.00</c:formatCode>
                <c:ptCount val="20"/>
                <c:pt idx="0">
                  <c:v>2337837.21</c:v>
                </c:pt>
                <c:pt idx="1">
                  <c:v>2145644.1</c:v>
                </c:pt>
                <c:pt idx="2">
                  <c:v>1295918.43</c:v>
                </c:pt>
                <c:pt idx="3">
                  <c:v>1238151.3</c:v>
                </c:pt>
                <c:pt idx="4">
                  <c:v>1158465</c:v>
                </c:pt>
                <c:pt idx="5">
                  <c:v>1117715.8500000001</c:v>
                </c:pt>
                <c:pt idx="6">
                  <c:v>1076499.21</c:v>
                </c:pt>
                <c:pt idx="7">
                  <c:v>934842.79</c:v>
                </c:pt>
                <c:pt idx="8">
                  <c:v>899610.45</c:v>
                </c:pt>
                <c:pt idx="9">
                  <c:v>809845.87</c:v>
                </c:pt>
                <c:pt idx="10">
                  <c:v>764295.79</c:v>
                </c:pt>
                <c:pt idx="11">
                  <c:v>711509.31</c:v>
                </c:pt>
                <c:pt idx="12">
                  <c:v>707072.01</c:v>
                </c:pt>
                <c:pt idx="13">
                  <c:v>699541.1</c:v>
                </c:pt>
                <c:pt idx="14">
                  <c:v>695501.83</c:v>
                </c:pt>
                <c:pt idx="15">
                  <c:v>680302</c:v>
                </c:pt>
                <c:pt idx="16">
                  <c:v>669758.12</c:v>
                </c:pt>
                <c:pt idx="17">
                  <c:v>560357.67000000004</c:v>
                </c:pt>
                <c:pt idx="18">
                  <c:v>501822.33</c:v>
                </c:pt>
                <c:pt idx="19">
                  <c:v>491613</c:v>
                </c:pt>
              </c:numCache>
            </c:numRef>
          </c:val>
        </c:ser>
        <c:dLbls>
          <c:showLegendKey val="0"/>
          <c:showVal val="0"/>
          <c:showCatName val="0"/>
          <c:showSerName val="0"/>
          <c:showPercent val="0"/>
          <c:showBubbleSize val="0"/>
        </c:dLbls>
        <c:gapWidth val="150"/>
        <c:axId val="169931776"/>
        <c:axId val="53567488"/>
      </c:barChart>
      <c:catAx>
        <c:axId val="169931776"/>
        <c:scaling>
          <c:orientation val="minMax"/>
        </c:scaling>
        <c:delete val="0"/>
        <c:axPos val="l"/>
        <c:majorTickMark val="none"/>
        <c:minorTickMark val="none"/>
        <c:tickLblPos val="nextTo"/>
        <c:crossAx val="53567488"/>
        <c:crosses val="autoZero"/>
        <c:auto val="1"/>
        <c:lblAlgn val="ctr"/>
        <c:lblOffset val="100"/>
        <c:noMultiLvlLbl val="0"/>
      </c:catAx>
      <c:valAx>
        <c:axId val="53567488"/>
        <c:scaling>
          <c:orientation val="minMax"/>
        </c:scaling>
        <c:delete val="0"/>
        <c:axPos val="b"/>
        <c:numFmt formatCode="#,##0.00" sourceLinked="1"/>
        <c:majorTickMark val="none"/>
        <c:minorTickMark val="none"/>
        <c:tickLblPos val="nextTo"/>
        <c:crossAx val="169931776"/>
        <c:crosses val="autoZero"/>
        <c:crossBetween val="between"/>
        <c:majorUnit val="250000"/>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5B09B-31A6-4B65-BC99-2E629CF09E26}" type="datetimeFigureOut">
              <a:rPr lang="pt-BR" smtClean="0"/>
              <a:t>19/03/2026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45464-23BF-4FC3-B1B2-F1113ECA4F27}" type="slidenum">
              <a:rPr lang="pt-BR" smtClean="0"/>
              <a:t>‹nº›</a:t>
            </a:fld>
            <a:endParaRPr lang="pt-BR"/>
          </a:p>
        </p:txBody>
      </p:sp>
    </p:spTree>
    <p:extLst>
      <p:ext uri="{BB962C8B-B14F-4D97-AF65-F5344CB8AC3E}">
        <p14:creationId xmlns:p14="http://schemas.microsoft.com/office/powerpoint/2010/main" val="114137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798AA1E-17E4-4FDA-A172-52C43B6C617D}" type="datetime1">
              <a:rPr lang="pt-BR" smtClean="0"/>
              <a:t>19/03/2026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240619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B9F302E-70A5-4C9B-91BC-1BD860378B57}" type="datetime1">
              <a:rPr lang="pt-BR" smtClean="0"/>
              <a:t>19/03/2026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166877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F73CFFE-CB53-4882-BA04-B14B7F9885E0}" type="datetime1">
              <a:rPr lang="pt-BR" smtClean="0"/>
              <a:t>19/03/2026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37234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AC615BA-91C7-4513-A2A3-24AD733F2807}" type="datetime1">
              <a:rPr lang="pt-BR" smtClean="0"/>
              <a:t>19/03/2026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300444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D0E707E-EB3E-46EF-94AC-C51AFB59FEDF}" type="datetime1">
              <a:rPr lang="pt-BR" smtClean="0"/>
              <a:t>19/03/2026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139336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7187F54-6E35-4872-852C-44FF944EAEA2}" type="datetime1">
              <a:rPr lang="pt-BR" smtClean="0"/>
              <a:t>19/03/2026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374918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A0AF4BA-D770-448C-89AB-080B0FB0DA53}" type="datetime1">
              <a:rPr lang="pt-BR" smtClean="0"/>
              <a:t>19/03/2026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89568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5DCE9F7-087B-458F-B42E-E147E1B222FE}" type="datetime1">
              <a:rPr lang="pt-BR" smtClean="0"/>
              <a:t>19/03/2026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79376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35B9F85-E127-44F5-9D56-84581F13443A}" type="datetime1">
              <a:rPr lang="pt-BR" smtClean="0"/>
              <a:t>19/03/2026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231217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107B815-42BB-40AA-B5E9-ED0C8A718C66}" type="datetime1">
              <a:rPr lang="pt-BR" smtClean="0"/>
              <a:t>19/03/2026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143405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492C767-9014-444A-8446-FDC17FDCA6C6}" type="datetime1">
              <a:rPr lang="pt-BR" smtClean="0"/>
              <a:t>19/03/2026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8C3FB6F-A263-475A-9FA4-ABFBE1CA5DAD}" type="slidenum">
              <a:rPr lang="pt-BR" smtClean="0"/>
              <a:t>‹nº›</a:t>
            </a:fld>
            <a:endParaRPr lang="pt-BR"/>
          </a:p>
        </p:txBody>
      </p:sp>
    </p:spTree>
    <p:extLst>
      <p:ext uri="{BB962C8B-B14F-4D97-AF65-F5344CB8AC3E}">
        <p14:creationId xmlns:p14="http://schemas.microsoft.com/office/powerpoint/2010/main" val="5111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8E839-019C-4F70-B60D-015C1149515C}" type="datetime1">
              <a:rPr lang="pt-BR" smtClean="0"/>
              <a:t>19/03/2026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FB6F-A263-475A-9FA4-ABFBE1CA5DAD}" type="slidenum">
              <a:rPr lang="pt-BR" smtClean="0"/>
              <a:t>‹nº›</a:t>
            </a:fld>
            <a:endParaRPr lang="pt-BR"/>
          </a:p>
        </p:txBody>
      </p:sp>
    </p:spTree>
    <p:extLst>
      <p:ext uri="{BB962C8B-B14F-4D97-AF65-F5344CB8AC3E}">
        <p14:creationId xmlns:p14="http://schemas.microsoft.com/office/powerpoint/2010/main" val="332663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sumos@agricultura.rs.gov.br" TargetMode="External"/><Relationship Id="rId2" Type="http://schemas.openxmlformats.org/officeDocument/2006/relationships/hyperlink" Target="mailto:rafael-lima@agricutura.rs.gov.b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1916832"/>
            <a:ext cx="7772400" cy="1154559"/>
          </a:xfrm>
        </p:spPr>
        <p:txBody>
          <a:bodyPr>
            <a:normAutofit fontScale="90000"/>
          </a:bodyPr>
          <a:lstStyle/>
          <a:p>
            <a:r>
              <a:rPr lang="pt-BR" dirty="0" smtClean="0"/>
              <a:t/>
            </a:r>
            <a:br>
              <a:rPr lang="pt-BR" dirty="0" smtClean="0"/>
            </a:br>
            <a:r>
              <a:rPr lang="pt-BR" dirty="0" smtClean="0"/>
              <a:t>Receituário Agronômico: finalidades e responsabilidade</a:t>
            </a:r>
            <a:r>
              <a:rPr lang="pt-BR" dirty="0"/>
              <a:t/>
            </a:r>
            <a:br>
              <a:rPr lang="pt-BR" dirty="0"/>
            </a:br>
            <a:r>
              <a:rPr lang="pt-BR" dirty="0" smtClean="0"/>
              <a:t/>
            </a:r>
            <a:br>
              <a:rPr lang="pt-BR" dirty="0" smtClean="0"/>
            </a:br>
            <a:r>
              <a:rPr lang="pt-BR" dirty="0" smtClean="0"/>
              <a:t>Ação fiscalizatória da SEAPI</a:t>
            </a:r>
            <a:endParaRPr lang="pt-BR" dirty="0"/>
          </a:p>
        </p:txBody>
      </p:sp>
      <p:sp>
        <p:nvSpPr>
          <p:cNvPr id="3" name="Subtítulo 2"/>
          <p:cNvSpPr>
            <a:spLocks noGrp="1"/>
          </p:cNvSpPr>
          <p:nvPr>
            <p:ph type="subTitle" idx="1"/>
          </p:nvPr>
        </p:nvSpPr>
        <p:spPr>
          <a:xfrm>
            <a:off x="287016" y="5229200"/>
            <a:ext cx="8856984" cy="985664"/>
          </a:xfrm>
        </p:spPr>
        <p:txBody>
          <a:bodyPr>
            <a:normAutofit fontScale="70000" lnSpcReduction="20000"/>
          </a:bodyPr>
          <a:lstStyle/>
          <a:p>
            <a:r>
              <a:rPr lang="pt-BR" dirty="0" smtClean="0"/>
              <a:t>Rafael Friedrich de lima</a:t>
            </a:r>
          </a:p>
          <a:p>
            <a:r>
              <a:rPr lang="pt-BR" dirty="0" smtClean="0"/>
              <a:t>Secretaria da Agricultura, Pecuária, Produção Sustentável e Irrigação.</a:t>
            </a:r>
            <a:endParaRPr lang="pt-BR" dirty="0"/>
          </a:p>
        </p:txBody>
      </p:sp>
      <p:pic>
        <p:nvPicPr>
          <p:cNvPr id="4" name="Picture 2" descr="L:\Publico\Logo DDV\oficial_horizontal\logo_preferenci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690" y="-17303"/>
            <a:ext cx="1619672" cy="829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Publico\Logo DDV\Marca RGB RS25 Hor Agricultura Fundo Cla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58" y="116632"/>
            <a:ext cx="3706362" cy="1013368"/>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p:cNvSpPr txBox="1">
            <a:spLocks/>
          </p:cNvSpPr>
          <p:nvPr/>
        </p:nvSpPr>
        <p:spPr>
          <a:xfrm>
            <a:off x="195324" y="6453336"/>
            <a:ext cx="8856984" cy="3375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2000" dirty="0" smtClean="0"/>
              <a:t>Porto Alegre, 20 de Março de 2026.</a:t>
            </a:r>
            <a:endParaRPr lang="pt-BR" sz="2000" dirty="0"/>
          </a:p>
        </p:txBody>
      </p:sp>
      <p:sp>
        <p:nvSpPr>
          <p:cNvPr id="7" name="Espaço Reservado para Número de Slide 6"/>
          <p:cNvSpPr>
            <a:spLocks noGrp="1"/>
          </p:cNvSpPr>
          <p:nvPr>
            <p:ph type="sldNum" sz="quarter" idx="12"/>
          </p:nvPr>
        </p:nvSpPr>
        <p:spPr/>
        <p:txBody>
          <a:bodyPr/>
          <a:lstStyle/>
          <a:p>
            <a:fld id="{C8C3FB6F-A263-475A-9FA4-ABFBE1CA5DAD}" type="slidenum">
              <a:rPr lang="pt-BR" smtClean="0"/>
              <a:t>1</a:t>
            </a:fld>
            <a:endParaRPr lang="pt-BR"/>
          </a:p>
        </p:txBody>
      </p:sp>
    </p:spTree>
    <p:extLst>
      <p:ext uri="{BB962C8B-B14F-4D97-AF65-F5344CB8AC3E}">
        <p14:creationId xmlns:p14="http://schemas.microsoft.com/office/powerpoint/2010/main" val="2830309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66130"/>
          </a:xfrm>
        </p:spPr>
        <p:txBody>
          <a:bodyPr>
            <a:normAutofit fontScale="90000"/>
          </a:bodyPr>
          <a:lstStyle/>
          <a:p>
            <a:r>
              <a:rPr lang="pt-BR" dirty="0" smtClean="0"/>
              <a:t>Assinatura Digital (sem rastreabilidade) e seus problemas</a:t>
            </a:r>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50" y="1746162"/>
            <a:ext cx="7439225" cy="3699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4067944" y="2996952"/>
            <a:ext cx="151216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347864" y="3501008"/>
            <a:ext cx="2592288" cy="1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3707904" y="4293096"/>
            <a:ext cx="20162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942635" y="4595401"/>
            <a:ext cx="20162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051720" y="4595401"/>
            <a:ext cx="20162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10</a:t>
            </a:fld>
            <a:endParaRPr lang="pt-BR"/>
          </a:p>
        </p:txBody>
      </p:sp>
    </p:spTree>
    <p:extLst>
      <p:ext uri="{BB962C8B-B14F-4D97-AF65-F5344CB8AC3E}">
        <p14:creationId xmlns:p14="http://schemas.microsoft.com/office/powerpoint/2010/main" val="247402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disse a defesa?</a:t>
            </a:r>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36369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ipse 3"/>
          <p:cNvSpPr/>
          <p:nvPr/>
        </p:nvSpPr>
        <p:spPr>
          <a:xfrm>
            <a:off x="4081441" y="1340768"/>
            <a:ext cx="115212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11</a:t>
            </a:fld>
            <a:endParaRPr lang="pt-BR"/>
          </a:p>
        </p:txBody>
      </p:sp>
    </p:spTree>
    <p:extLst>
      <p:ext uri="{BB962C8B-B14F-4D97-AF65-F5344CB8AC3E}">
        <p14:creationId xmlns:p14="http://schemas.microsoft.com/office/powerpoint/2010/main" val="1371465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4082"/>
          </a:xfrm>
        </p:spPr>
        <p:txBody>
          <a:bodyPr>
            <a:normAutofit fontScale="90000"/>
          </a:bodyPr>
          <a:lstStyle/>
          <a:p>
            <a:r>
              <a:rPr lang="pt-BR" dirty="0" smtClean="0"/>
              <a:t>Cliente dela tem “ errado bastante”</a:t>
            </a:r>
            <a:endParaRPr lang="pt-BR" dirty="0"/>
          </a:p>
        </p:txBody>
      </p:sp>
      <p:sp>
        <p:nvSpPr>
          <p:cNvPr id="4" name="Retângulo 3"/>
          <p:cNvSpPr/>
          <p:nvPr/>
        </p:nvSpPr>
        <p:spPr>
          <a:xfrm>
            <a:off x="251520" y="908720"/>
            <a:ext cx="8892480" cy="646331"/>
          </a:xfrm>
          <a:prstGeom prst="rect">
            <a:avLst/>
          </a:prstGeom>
        </p:spPr>
        <p:txBody>
          <a:bodyPr wrap="square">
            <a:spAutoFit/>
          </a:bodyPr>
          <a:lstStyle/>
          <a:p>
            <a:r>
              <a:rPr lang="pt-BR" dirty="0"/>
              <a:t>reincidente nesta(s) infração(</a:t>
            </a:r>
            <a:r>
              <a:rPr lang="pt-BR" dirty="0" err="1"/>
              <a:t>ões</a:t>
            </a:r>
            <a:r>
              <a:rPr lang="pt-BR" dirty="0"/>
              <a:t>) à legislação de </a:t>
            </a:r>
            <a:r>
              <a:rPr lang="pt-BR" dirty="0" smtClean="0"/>
              <a:t>agrotóxicos, de </a:t>
            </a:r>
            <a:r>
              <a:rPr lang="pt-BR" dirty="0"/>
              <a:t>acordo com os processos </a:t>
            </a:r>
            <a:r>
              <a:rPr lang="pt-BR" dirty="0" smtClean="0"/>
              <a:t>administrativos  </a:t>
            </a:r>
            <a:r>
              <a:rPr lang="pt-BR" dirty="0"/>
              <a:t>n.º </a:t>
            </a:r>
            <a:r>
              <a:rPr lang="pt-BR" dirty="0" smtClean="0"/>
              <a:t>20/1500-0000358-3     </a:t>
            </a:r>
            <a:r>
              <a:rPr lang="pt-BR" dirty="0"/>
              <a:t>23/1500-0023118-3.</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52936"/>
            <a:ext cx="3722214"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294740" y="2454666"/>
            <a:ext cx="2658942" cy="369332"/>
          </a:xfrm>
          <a:prstGeom prst="rect">
            <a:avLst/>
          </a:prstGeom>
          <a:solidFill>
            <a:schemeClr val="accent3">
              <a:lumMod val="60000"/>
              <a:lumOff val="40000"/>
            </a:schemeClr>
          </a:solidFill>
        </p:spPr>
        <p:txBody>
          <a:bodyPr wrap="square" rtlCol="0">
            <a:spAutoFit/>
          </a:bodyPr>
          <a:lstStyle/>
          <a:p>
            <a:r>
              <a:rPr lang="pt-BR" dirty="0" smtClean="0"/>
              <a:t>2020- Advertência</a:t>
            </a:r>
            <a:endParaRPr lang="pt-BR"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124668"/>
            <a:ext cx="2981045" cy="34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7"/>
          <p:cNvSpPr txBox="1"/>
          <p:nvPr/>
        </p:nvSpPr>
        <p:spPr>
          <a:xfrm>
            <a:off x="3419872" y="2410094"/>
            <a:ext cx="2658942" cy="369332"/>
          </a:xfrm>
          <a:prstGeom prst="rect">
            <a:avLst/>
          </a:prstGeom>
          <a:solidFill>
            <a:schemeClr val="accent3">
              <a:lumMod val="60000"/>
              <a:lumOff val="40000"/>
            </a:schemeClr>
          </a:solidFill>
        </p:spPr>
        <p:txBody>
          <a:bodyPr wrap="square" rtlCol="0">
            <a:spAutoFit/>
          </a:bodyPr>
          <a:lstStyle/>
          <a:p>
            <a:r>
              <a:rPr lang="pt-BR" dirty="0" smtClean="0"/>
              <a:t>2024- Multa – R$ 1.580,49</a:t>
            </a:r>
            <a:endParaRPr lang="pt-BR" dirty="0"/>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834217"/>
            <a:ext cx="2825142" cy="383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6485058" y="2198080"/>
            <a:ext cx="2658942" cy="646331"/>
          </a:xfrm>
          <a:prstGeom prst="rect">
            <a:avLst/>
          </a:prstGeom>
          <a:solidFill>
            <a:schemeClr val="accent3">
              <a:lumMod val="60000"/>
              <a:lumOff val="40000"/>
            </a:schemeClr>
          </a:solidFill>
        </p:spPr>
        <p:txBody>
          <a:bodyPr wrap="square" rtlCol="0">
            <a:spAutoFit/>
          </a:bodyPr>
          <a:lstStyle/>
          <a:p>
            <a:r>
              <a:rPr lang="pt-BR" dirty="0" smtClean="0"/>
              <a:t>2026- Multa  </a:t>
            </a:r>
          </a:p>
          <a:p>
            <a:r>
              <a:rPr lang="pt-BR" dirty="0" smtClean="0"/>
              <a:t>R$ 16.995,84</a:t>
            </a:r>
            <a:endParaRPr lang="pt-BR" dirty="0"/>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12</a:t>
            </a:fld>
            <a:endParaRPr lang="pt-BR"/>
          </a:p>
        </p:txBody>
      </p:sp>
    </p:spTree>
    <p:extLst>
      <p:ext uri="{BB962C8B-B14F-4D97-AF65-F5344CB8AC3E}">
        <p14:creationId xmlns:p14="http://schemas.microsoft.com/office/powerpoint/2010/main" val="566299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46050"/>
          </a:xfrm>
        </p:spPr>
        <p:txBody>
          <a:bodyPr>
            <a:normAutofit fontScale="90000"/>
          </a:bodyPr>
          <a:lstStyle/>
          <a:p>
            <a:r>
              <a:rPr lang="pt-BR" dirty="0" smtClean="0"/>
              <a:t>Outro Exemplo</a:t>
            </a:r>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02" y="836712"/>
            <a:ext cx="5642442" cy="583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348880"/>
            <a:ext cx="3699968" cy="355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6012160" y="2420888"/>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796136" y="2534005"/>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804520" y="2603034"/>
            <a:ext cx="783704" cy="177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8100392" y="2646261"/>
            <a:ext cx="567680" cy="13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6444208" y="2814577"/>
            <a:ext cx="1080120" cy="6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7524328" y="2905746"/>
            <a:ext cx="1080120" cy="67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13</a:t>
            </a:fld>
            <a:endParaRPr lang="pt-BR"/>
          </a:p>
        </p:txBody>
      </p:sp>
    </p:spTree>
    <p:extLst>
      <p:ext uri="{BB962C8B-B14F-4D97-AF65-F5344CB8AC3E}">
        <p14:creationId xmlns:p14="http://schemas.microsoft.com/office/powerpoint/2010/main" val="871152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5797476" cy="58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C8C3FB6F-A263-475A-9FA4-ABFBE1CA5DAD}" type="slidenum">
              <a:rPr lang="pt-BR" smtClean="0"/>
              <a:t>14</a:t>
            </a:fld>
            <a:endParaRPr lang="pt-BR"/>
          </a:p>
        </p:txBody>
      </p:sp>
    </p:spTree>
    <p:extLst>
      <p:ext uri="{BB962C8B-B14F-4D97-AF65-F5344CB8AC3E}">
        <p14:creationId xmlns:p14="http://schemas.microsoft.com/office/powerpoint/2010/main" val="3323036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4173140" cy="51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79512" y="692696"/>
            <a:ext cx="3960440" cy="646331"/>
          </a:xfrm>
          <a:prstGeom prst="rect">
            <a:avLst/>
          </a:prstGeom>
          <a:solidFill>
            <a:schemeClr val="accent6">
              <a:lumMod val="40000"/>
              <a:lumOff val="60000"/>
            </a:schemeClr>
          </a:solidFill>
        </p:spPr>
        <p:txBody>
          <a:bodyPr wrap="square" rtlCol="0">
            <a:spAutoFit/>
          </a:bodyPr>
          <a:lstStyle/>
          <a:p>
            <a:r>
              <a:rPr lang="pt-BR" dirty="0" smtClean="0"/>
              <a:t>Nota Fiscal em nome do produtor rural </a:t>
            </a:r>
            <a:r>
              <a:rPr lang="pt-BR" dirty="0" err="1" smtClean="0"/>
              <a:t>Elisandro</a:t>
            </a:r>
            <a:r>
              <a:rPr lang="pt-BR" dirty="0" smtClean="0"/>
              <a:t> vinculada a receita 2401141</a:t>
            </a:r>
            <a:endParaRPr lang="pt-BR"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286" y="2168872"/>
            <a:ext cx="4919123" cy="377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4627627" y="1245542"/>
            <a:ext cx="3960440" cy="923330"/>
          </a:xfrm>
          <a:prstGeom prst="rect">
            <a:avLst/>
          </a:prstGeom>
          <a:solidFill>
            <a:schemeClr val="accent6">
              <a:lumMod val="40000"/>
              <a:lumOff val="60000"/>
            </a:schemeClr>
          </a:solidFill>
        </p:spPr>
        <p:txBody>
          <a:bodyPr wrap="square" rtlCol="0">
            <a:spAutoFit/>
          </a:bodyPr>
          <a:lstStyle/>
          <a:p>
            <a:r>
              <a:rPr lang="pt-BR" dirty="0" smtClean="0"/>
              <a:t>Receita agronômica em nome do produtor rural </a:t>
            </a:r>
            <a:r>
              <a:rPr lang="pt-BR" dirty="0" err="1" smtClean="0"/>
              <a:t>Elisandro</a:t>
            </a:r>
            <a:r>
              <a:rPr lang="pt-BR" dirty="0" smtClean="0"/>
              <a:t>, produto </a:t>
            </a:r>
            <a:r>
              <a:rPr lang="pt-BR" dirty="0" err="1" smtClean="0"/>
              <a:t>Ensis</a:t>
            </a:r>
            <a:r>
              <a:rPr lang="pt-BR" dirty="0" smtClean="0"/>
              <a:t> Turbo</a:t>
            </a:r>
            <a:endParaRPr lang="pt-BR" dirty="0"/>
          </a:p>
        </p:txBody>
      </p:sp>
      <p:sp>
        <p:nvSpPr>
          <p:cNvPr id="5" name="Seta para a direita 4"/>
          <p:cNvSpPr/>
          <p:nvPr/>
        </p:nvSpPr>
        <p:spPr>
          <a:xfrm rot="16200000">
            <a:off x="4860032" y="6381328"/>
            <a:ext cx="1296144"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15</a:t>
            </a:fld>
            <a:endParaRPr lang="pt-BR"/>
          </a:p>
        </p:txBody>
      </p:sp>
    </p:spTree>
    <p:extLst>
      <p:ext uri="{BB962C8B-B14F-4D97-AF65-F5344CB8AC3E}">
        <p14:creationId xmlns:p14="http://schemas.microsoft.com/office/powerpoint/2010/main" val="180695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350727" cy="233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331" y="2708920"/>
            <a:ext cx="3831669" cy="203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30" y="2564902"/>
            <a:ext cx="5168732" cy="164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96" y="4240709"/>
            <a:ext cx="5070292" cy="260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ipse 3"/>
          <p:cNvSpPr/>
          <p:nvPr/>
        </p:nvSpPr>
        <p:spPr>
          <a:xfrm>
            <a:off x="2123728" y="2564904"/>
            <a:ext cx="864096" cy="10801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111177" y="4293096"/>
            <a:ext cx="864096" cy="10801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5868144" y="548680"/>
            <a:ext cx="2592288" cy="1200329"/>
          </a:xfrm>
          <a:prstGeom prst="rect">
            <a:avLst/>
          </a:prstGeom>
          <a:noFill/>
        </p:spPr>
        <p:txBody>
          <a:bodyPr wrap="square" rtlCol="0">
            <a:spAutoFit/>
          </a:bodyPr>
          <a:lstStyle/>
          <a:p>
            <a:r>
              <a:rPr lang="pt-BR" dirty="0" smtClean="0"/>
              <a:t>Dos males o menor:</a:t>
            </a:r>
          </a:p>
          <a:p>
            <a:r>
              <a:rPr lang="pt-BR" dirty="0" smtClean="0"/>
              <a:t/>
            </a:r>
            <a:br>
              <a:rPr lang="pt-BR" dirty="0" smtClean="0"/>
            </a:br>
            <a:r>
              <a:rPr lang="pt-BR" dirty="0" smtClean="0"/>
              <a:t>mesma dose, mesmo Intervalo de Segurança</a:t>
            </a:r>
            <a:endParaRPr lang="pt-BR"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16</a:t>
            </a:fld>
            <a:endParaRPr lang="pt-BR"/>
          </a:p>
        </p:txBody>
      </p:sp>
    </p:spTree>
    <p:extLst>
      <p:ext uri="{BB962C8B-B14F-4D97-AF65-F5344CB8AC3E}">
        <p14:creationId xmlns:p14="http://schemas.microsoft.com/office/powerpoint/2010/main" val="4000802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124744"/>
            <a:ext cx="88519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540855" y="3851756"/>
            <a:ext cx="432048" cy="369332"/>
          </a:xfrm>
          <a:prstGeom prst="rect">
            <a:avLst/>
          </a:prstGeom>
          <a:noFill/>
        </p:spPr>
        <p:txBody>
          <a:bodyPr wrap="square" rtlCol="0">
            <a:spAutoFit/>
          </a:bodyPr>
          <a:lstStyle/>
          <a:p>
            <a:r>
              <a:rPr lang="pt-BR" dirty="0" smtClean="0"/>
              <a:t>*</a:t>
            </a:r>
            <a:endParaRPr lang="pt-BR" dirty="0"/>
          </a:p>
        </p:txBody>
      </p:sp>
      <p:sp>
        <p:nvSpPr>
          <p:cNvPr id="6" name="CaixaDeTexto 5"/>
          <p:cNvSpPr txBox="1"/>
          <p:nvPr/>
        </p:nvSpPr>
        <p:spPr>
          <a:xfrm>
            <a:off x="127066" y="5301208"/>
            <a:ext cx="8870883" cy="646331"/>
          </a:xfrm>
          <a:prstGeom prst="rect">
            <a:avLst/>
          </a:prstGeom>
          <a:noFill/>
        </p:spPr>
        <p:txBody>
          <a:bodyPr wrap="square" rtlCol="0">
            <a:spAutoFit/>
          </a:bodyPr>
          <a:lstStyle/>
          <a:p>
            <a:r>
              <a:rPr lang="pt-BR" dirty="0" smtClean="0"/>
              <a:t>* Fiscalização estadual ficou de janeiro a  outubro sem fiscalizar (parecer PGE, em virtude da Nova Lei de Agrotóxicos).</a:t>
            </a:r>
            <a:endParaRPr lang="pt-BR" dirty="0"/>
          </a:p>
        </p:txBody>
      </p:sp>
      <p:sp>
        <p:nvSpPr>
          <p:cNvPr id="7" name="Título 1"/>
          <p:cNvSpPr>
            <a:spLocks noGrp="1"/>
          </p:cNvSpPr>
          <p:nvPr>
            <p:ph type="title"/>
          </p:nvPr>
        </p:nvSpPr>
        <p:spPr>
          <a:xfrm>
            <a:off x="146050" y="188640"/>
            <a:ext cx="8851900" cy="1143000"/>
          </a:xfrm>
        </p:spPr>
        <p:txBody>
          <a:bodyPr>
            <a:normAutofit fontScale="90000"/>
          </a:bodyPr>
          <a:lstStyle/>
          <a:p>
            <a:r>
              <a:rPr lang="pt-BR" dirty="0" smtClean="0"/>
              <a:t>Autuação por comercializar sem receita</a:t>
            </a:r>
            <a:endParaRPr lang="pt-BR" dirty="0"/>
          </a:p>
        </p:txBody>
      </p:sp>
      <p:sp>
        <p:nvSpPr>
          <p:cNvPr id="8" name="CaixaDeTexto 7"/>
          <p:cNvSpPr txBox="1"/>
          <p:nvPr/>
        </p:nvSpPr>
        <p:spPr>
          <a:xfrm>
            <a:off x="5686174" y="3094069"/>
            <a:ext cx="432048" cy="369332"/>
          </a:xfrm>
          <a:prstGeom prst="rect">
            <a:avLst/>
          </a:prstGeom>
          <a:noFill/>
        </p:spPr>
        <p:txBody>
          <a:bodyPr wrap="square" rtlCol="0">
            <a:spAutoFit/>
          </a:bodyPr>
          <a:lstStyle/>
          <a:p>
            <a:r>
              <a:rPr lang="pt-BR" dirty="0" smtClean="0"/>
              <a:t>**</a:t>
            </a:r>
            <a:endParaRPr lang="pt-BR" dirty="0"/>
          </a:p>
        </p:txBody>
      </p:sp>
      <p:sp>
        <p:nvSpPr>
          <p:cNvPr id="9" name="CaixaDeTexto 8"/>
          <p:cNvSpPr txBox="1"/>
          <p:nvPr/>
        </p:nvSpPr>
        <p:spPr>
          <a:xfrm>
            <a:off x="263393" y="6099939"/>
            <a:ext cx="8026350" cy="646331"/>
          </a:xfrm>
          <a:prstGeom prst="rect">
            <a:avLst/>
          </a:prstGeom>
          <a:noFill/>
        </p:spPr>
        <p:txBody>
          <a:bodyPr wrap="square" rtlCol="0">
            <a:spAutoFit/>
          </a:bodyPr>
          <a:lstStyle/>
          <a:p>
            <a:r>
              <a:rPr lang="pt-BR" dirty="0" smtClean="0"/>
              <a:t>** 8,97% em relação ao número de processos administrativos. </a:t>
            </a:r>
            <a:r>
              <a:rPr lang="pt-BR" dirty="0"/>
              <a:t/>
            </a:r>
            <a:br>
              <a:rPr lang="pt-BR" dirty="0"/>
            </a:br>
            <a:r>
              <a:rPr lang="pt-BR" dirty="0" smtClean="0"/>
              <a:t>490 Processo Administrativos inaugurados em 2025.</a:t>
            </a:r>
            <a:endParaRPr lang="pt-BR"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17</a:t>
            </a:fld>
            <a:endParaRPr lang="pt-BR"/>
          </a:p>
        </p:txBody>
      </p:sp>
    </p:spTree>
    <p:extLst>
      <p:ext uri="{BB962C8B-B14F-4D97-AF65-F5344CB8AC3E}">
        <p14:creationId xmlns:p14="http://schemas.microsoft.com/office/powerpoint/2010/main" val="603737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928992" cy="1143000"/>
          </a:xfrm>
        </p:spPr>
        <p:txBody>
          <a:bodyPr>
            <a:normAutofit fontScale="90000"/>
          </a:bodyPr>
          <a:lstStyle/>
          <a:p>
            <a:r>
              <a:rPr lang="pt-BR" dirty="0" smtClean="0"/>
              <a:t>Números de autuações para o profissional</a:t>
            </a:r>
            <a:br>
              <a:rPr lang="pt-BR" dirty="0" smtClean="0"/>
            </a:br>
            <a:r>
              <a:rPr lang="pt-BR" dirty="0" smtClean="0"/>
              <a:t>Ano de 2025 </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741569352"/>
              </p:ext>
            </p:extLst>
          </p:nvPr>
        </p:nvGraphicFramePr>
        <p:xfrm>
          <a:off x="467544" y="1772816"/>
          <a:ext cx="8229600" cy="2849880"/>
        </p:xfrm>
        <a:graphic>
          <a:graphicData uri="http://schemas.openxmlformats.org/drawingml/2006/table">
            <a:tbl>
              <a:tblPr firstRow="1" bandRow="1">
                <a:tableStyleId>{5DA37D80-6434-44D0-A028-1B22A696006F}</a:tableStyleId>
              </a:tblPr>
              <a:tblGrid>
                <a:gridCol w="2743200"/>
                <a:gridCol w="2743200"/>
                <a:gridCol w="2743200"/>
              </a:tblGrid>
              <a:tr h="370840">
                <a:tc>
                  <a:txBody>
                    <a:bodyPr/>
                    <a:lstStyle/>
                    <a:p>
                      <a:r>
                        <a:rPr lang="pt-BR" dirty="0" smtClean="0"/>
                        <a:t>Formação do Profissional</a:t>
                      </a:r>
                      <a:endParaRPr lang="pt-BR" dirty="0"/>
                    </a:p>
                  </a:txBody>
                  <a:tcPr/>
                </a:tc>
                <a:tc>
                  <a:txBody>
                    <a:bodyPr/>
                    <a:lstStyle/>
                    <a:p>
                      <a:r>
                        <a:rPr lang="pt-BR" dirty="0" smtClean="0"/>
                        <a:t>Receita</a:t>
                      </a:r>
                      <a:r>
                        <a:rPr lang="pt-BR" baseline="0" dirty="0" smtClean="0"/>
                        <a:t> em desacordo com a legislação, rótulo ou recomendação oficial pelos órgãos de agricultura, saúde e meio ambiente</a:t>
                      </a:r>
                      <a:endParaRPr lang="pt-BR" dirty="0"/>
                    </a:p>
                  </a:txBody>
                  <a:tcPr/>
                </a:tc>
                <a:tc>
                  <a:txBody>
                    <a:bodyPr/>
                    <a:lstStyle/>
                    <a:p>
                      <a:r>
                        <a:rPr lang="pt-BR" dirty="0" smtClean="0"/>
                        <a:t>Sem o termo de conhecimento</a:t>
                      </a:r>
                      <a:r>
                        <a:rPr lang="pt-BR" baseline="0" dirty="0" smtClean="0"/>
                        <a:t> de Risco e responsabilidade (herbicidas hormonais)</a:t>
                      </a:r>
                      <a:endParaRPr lang="pt-BR" dirty="0"/>
                    </a:p>
                  </a:txBody>
                  <a:tcPr/>
                </a:tc>
              </a:tr>
              <a:tr h="370840">
                <a:tc>
                  <a:txBody>
                    <a:bodyPr/>
                    <a:lstStyle/>
                    <a:p>
                      <a:r>
                        <a:rPr lang="pt-BR" dirty="0" smtClean="0"/>
                        <a:t>Nível Superior</a:t>
                      </a:r>
                      <a:endParaRPr lang="pt-BR" dirty="0"/>
                    </a:p>
                  </a:txBody>
                  <a:tcPr/>
                </a:tc>
                <a:tc>
                  <a:txBody>
                    <a:bodyPr/>
                    <a:lstStyle/>
                    <a:p>
                      <a:r>
                        <a:rPr lang="pt-BR" dirty="0" smtClean="0"/>
                        <a:t>22</a:t>
                      </a:r>
                      <a:endParaRPr lang="pt-BR" dirty="0"/>
                    </a:p>
                  </a:txBody>
                  <a:tcPr/>
                </a:tc>
                <a:tc>
                  <a:txBody>
                    <a:bodyPr/>
                    <a:lstStyle/>
                    <a:p>
                      <a:r>
                        <a:rPr lang="pt-BR" dirty="0" smtClean="0"/>
                        <a:t>9</a:t>
                      </a:r>
                      <a:endParaRPr lang="pt-BR" dirty="0"/>
                    </a:p>
                  </a:txBody>
                  <a:tcPr/>
                </a:tc>
              </a:tr>
              <a:tr h="370840">
                <a:tc>
                  <a:txBody>
                    <a:bodyPr/>
                    <a:lstStyle/>
                    <a:p>
                      <a:r>
                        <a:rPr lang="pt-BR" dirty="0" smtClean="0"/>
                        <a:t>Nível Médio</a:t>
                      </a:r>
                      <a:endParaRPr lang="pt-BR" dirty="0"/>
                    </a:p>
                  </a:txBody>
                  <a:tcPr/>
                </a:tc>
                <a:tc>
                  <a:txBody>
                    <a:bodyPr/>
                    <a:lstStyle/>
                    <a:p>
                      <a:r>
                        <a:rPr lang="pt-BR" dirty="0" smtClean="0"/>
                        <a:t>56</a:t>
                      </a:r>
                      <a:endParaRPr lang="pt-BR" dirty="0"/>
                    </a:p>
                  </a:txBody>
                  <a:tcPr/>
                </a:tc>
                <a:tc>
                  <a:txBody>
                    <a:bodyPr/>
                    <a:lstStyle/>
                    <a:p>
                      <a:r>
                        <a:rPr lang="pt-BR" dirty="0" smtClean="0"/>
                        <a:t>17</a:t>
                      </a:r>
                      <a:endParaRPr lang="pt-BR" dirty="0"/>
                    </a:p>
                  </a:txBody>
                  <a:tcPr/>
                </a:tc>
              </a:tr>
              <a:tr h="370840">
                <a:tc>
                  <a:txBody>
                    <a:bodyPr/>
                    <a:lstStyle/>
                    <a:p>
                      <a:r>
                        <a:rPr lang="pt-BR" dirty="0" smtClean="0"/>
                        <a:t>Total</a:t>
                      </a:r>
                      <a:endParaRPr lang="pt-BR" b="1" i="0" dirty="0"/>
                    </a:p>
                  </a:txBody>
                  <a:tcPr/>
                </a:tc>
                <a:tc>
                  <a:txBody>
                    <a:bodyPr/>
                    <a:lstStyle/>
                    <a:p>
                      <a:r>
                        <a:rPr lang="pt-BR" dirty="0" smtClean="0"/>
                        <a:t>78</a:t>
                      </a:r>
                      <a:endParaRPr lang="pt-BR" dirty="0"/>
                    </a:p>
                  </a:txBody>
                  <a:tcPr/>
                </a:tc>
                <a:tc>
                  <a:txBody>
                    <a:bodyPr/>
                    <a:lstStyle/>
                    <a:p>
                      <a:r>
                        <a:rPr lang="pt-BR" dirty="0" smtClean="0"/>
                        <a:t>26</a:t>
                      </a:r>
                      <a:endParaRPr lang="pt-BR" dirty="0"/>
                    </a:p>
                  </a:txBody>
                  <a:tcPr/>
                </a:tc>
              </a:tr>
            </a:tbl>
          </a:graphicData>
        </a:graphic>
      </p:graphicFrame>
      <p:sp>
        <p:nvSpPr>
          <p:cNvPr id="3" name="Espaço Reservado para Número de Slide 2"/>
          <p:cNvSpPr>
            <a:spLocks noGrp="1"/>
          </p:cNvSpPr>
          <p:nvPr>
            <p:ph type="sldNum" sz="quarter" idx="12"/>
          </p:nvPr>
        </p:nvSpPr>
        <p:spPr/>
        <p:txBody>
          <a:bodyPr/>
          <a:lstStyle/>
          <a:p>
            <a:fld id="{C8C3FB6F-A263-475A-9FA4-ABFBE1CA5DAD}" type="slidenum">
              <a:rPr lang="pt-BR" smtClean="0"/>
              <a:t>18</a:t>
            </a:fld>
            <a:endParaRPr lang="pt-BR"/>
          </a:p>
        </p:txBody>
      </p:sp>
    </p:spTree>
    <p:extLst>
      <p:ext uri="{BB962C8B-B14F-4D97-AF65-F5344CB8AC3E}">
        <p14:creationId xmlns:p14="http://schemas.microsoft.com/office/powerpoint/2010/main" val="298161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1143000"/>
          </a:xfrm>
        </p:spPr>
        <p:txBody>
          <a:bodyPr/>
          <a:lstStyle/>
          <a:p>
            <a:r>
              <a:rPr lang="pt-BR" dirty="0" smtClean="0"/>
              <a:t>Painel de Agrotóxicos</a:t>
            </a: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3"/>
            <a:ext cx="9036496" cy="405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Número de Slide 2"/>
          <p:cNvSpPr>
            <a:spLocks noGrp="1"/>
          </p:cNvSpPr>
          <p:nvPr>
            <p:ph type="sldNum" sz="quarter" idx="12"/>
          </p:nvPr>
        </p:nvSpPr>
        <p:spPr/>
        <p:txBody>
          <a:bodyPr/>
          <a:lstStyle/>
          <a:p>
            <a:fld id="{C8C3FB6F-A263-475A-9FA4-ABFBE1CA5DAD}" type="slidenum">
              <a:rPr lang="pt-BR" smtClean="0"/>
              <a:t>19</a:t>
            </a:fld>
            <a:endParaRPr lang="pt-BR"/>
          </a:p>
        </p:txBody>
      </p:sp>
    </p:spTree>
    <p:extLst>
      <p:ext uri="{BB962C8B-B14F-4D97-AF65-F5344CB8AC3E}">
        <p14:creationId xmlns:p14="http://schemas.microsoft.com/office/powerpoint/2010/main" val="1852192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Competências</a:t>
            </a:r>
            <a:endParaRPr lang="pt-BR" dirty="0"/>
          </a:p>
        </p:txBody>
      </p:sp>
      <p:sp>
        <p:nvSpPr>
          <p:cNvPr id="3" name="Espaço Reservado para Conteúdo 2"/>
          <p:cNvSpPr>
            <a:spLocks noGrp="1"/>
          </p:cNvSpPr>
          <p:nvPr>
            <p:ph idx="1"/>
          </p:nvPr>
        </p:nvSpPr>
        <p:spPr>
          <a:xfrm>
            <a:off x="251520" y="1556792"/>
            <a:ext cx="8229600" cy="2620888"/>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pt-BR" sz="2200" dirty="0" smtClean="0"/>
              <a:t>Lei Federal 14.785/2023</a:t>
            </a:r>
          </a:p>
          <a:p>
            <a:pPr marL="0" indent="0" algn="just">
              <a:buNone/>
            </a:pPr>
            <a:r>
              <a:rPr lang="pt-BR" sz="2200" dirty="0" smtClean="0"/>
              <a:t>Art</a:t>
            </a:r>
            <a:r>
              <a:rPr lang="pt-BR" sz="2200" dirty="0"/>
              <a:t>. 9º </a:t>
            </a:r>
            <a:r>
              <a:rPr lang="pt-BR" sz="2200" b="1" dirty="0"/>
              <a:t>Compete aos Estados </a:t>
            </a:r>
            <a:r>
              <a:rPr lang="pt-BR" sz="2200" dirty="0"/>
              <a:t>e ao Distrito Federal, nos termos dos </a:t>
            </a:r>
            <a:r>
              <a:rPr lang="pt-BR" sz="2200" b="1" dirty="0" err="1" smtClean="0"/>
              <a:t>arts</a:t>
            </a:r>
            <a:r>
              <a:rPr lang="pt-BR" sz="2200" b="1" dirty="0" smtClean="0"/>
              <a:t>. </a:t>
            </a:r>
            <a:r>
              <a:rPr lang="pt-BR" sz="2200" b="1" dirty="0"/>
              <a:t>23 e 24 da Constituição Federal</a:t>
            </a:r>
            <a:r>
              <a:rPr lang="pt-BR" sz="2200" dirty="0"/>
              <a:t>, legislar supletivamente sobre o uso, a produção, o consumo, o comércio e o armazenamento dos agrotóxicos e dos produtos de controle ambiental, de seus componentes e afins, bem como </a:t>
            </a:r>
            <a:r>
              <a:rPr lang="pt-BR" sz="2200" b="1" dirty="0"/>
              <a:t>fiscalizar o uso, o consumo, o comércio, o armazenamento e o transporte interno deles</a:t>
            </a:r>
            <a:r>
              <a:rPr lang="pt-BR" sz="2200" dirty="0"/>
              <a:t>.</a:t>
            </a:r>
            <a:endParaRPr lang="pt-BR" sz="2200" dirty="0" smtClean="0"/>
          </a:p>
        </p:txBody>
      </p:sp>
      <p:sp>
        <p:nvSpPr>
          <p:cNvPr id="4" name="Retângulo 3"/>
          <p:cNvSpPr/>
          <p:nvPr/>
        </p:nvSpPr>
        <p:spPr>
          <a:xfrm>
            <a:off x="251520" y="4653136"/>
            <a:ext cx="8784976" cy="1754326"/>
          </a:xfrm>
          <a:prstGeom prst="rect">
            <a:avLst/>
          </a:prstGeom>
        </p:spPr>
        <p:txBody>
          <a:bodyPr wrap="square">
            <a:spAutoFit/>
          </a:bodyPr>
          <a:lstStyle/>
          <a:p>
            <a:r>
              <a:rPr lang="pt-BR" b="1" dirty="0" smtClean="0"/>
              <a:t>Lei Estadual </a:t>
            </a:r>
            <a:r>
              <a:rPr lang="pt-BR" b="1" dirty="0"/>
              <a:t>Nº 15.934, DE 1 DE JANEIRO DE 2023</a:t>
            </a:r>
            <a:r>
              <a:rPr lang="pt-BR" b="1" dirty="0" smtClean="0"/>
              <a:t>.</a:t>
            </a:r>
            <a:r>
              <a:rPr lang="pt-BR" dirty="0"/>
              <a:t> Dispõe sobre a estrutura administrativa e diretrizes do Poder Executivo do Estado do Rio Grande do Sul e dá outras providências.</a:t>
            </a:r>
          </a:p>
          <a:p>
            <a:r>
              <a:rPr lang="pt-BR" dirty="0" smtClean="0"/>
              <a:t/>
            </a:r>
            <a:br>
              <a:rPr lang="pt-BR" dirty="0" smtClean="0"/>
            </a:br>
            <a:r>
              <a:rPr lang="pt-BR" dirty="0" smtClean="0"/>
              <a:t>Anexo II a) planejar, promover</a:t>
            </a:r>
            <a:r>
              <a:rPr lang="pt-BR" b="1" dirty="0" smtClean="0"/>
              <a:t>, fiscalizar </a:t>
            </a:r>
            <a:r>
              <a:rPr lang="pt-BR" dirty="0" smtClean="0"/>
              <a:t>e executar políticas e </a:t>
            </a:r>
            <a:r>
              <a:rPr lang="pt-BR" b="1" dirty="0" smtClean="0"/>
              <a:t>ações de defesa agropecuária </a:t>
            </a:r>
            <a:r>
              <a:rPr lang="pt-BR" dirty="0" smtClean="0"/>
              <a:t>e vigilância sanitária animal e vegetal, inspeção, fiscalização e classificação de produtos de origem animal e vegetal, seus derivados, subprodutos, resíduos e </a:t>
            </a:r>
            <a:r>
              <a:rPr lang="pt-BR" b="1" dirty="0" smtClean="0"/>
              <a:t>insumos agropecuários</a:t>
            </a:r>
            <a:r>
              <a:rPr lang="pt-BR" dirty="0" smtClean="0"/>
              <a:t>;</a:t>
            </a:r>
            <a:endParaRPr lang="pt-BR" dirty="0"/>
          </a:p>
        </p:txBody>
      </p:sp>
      <p:sp>
        <p:nvSpPr>
          <p:cNvPr id="5" name="Espaço Reservado para Número de Slide 4"/>
          <p:cNvSpPr>
            <a:spLocks noGrp="1"/>
          </p:cNvSpPr>
          <p:nvPr>
            <p:ph type="sldNum" sz="quarter" idx="12"/>
          </p:nvPr>
        </p:nvSpPr>
        <p:spPr/>
        <p:txBody>
          <a:bodyPr/>
          <a:lstStyle/>
          <a:p>
            <a:fld id="{C8C3FB6F-A263-475A-9FA4-ABFBE1CA5DAD}" type="slidenum">
              <a:rPr lang="pt-BR" smtClean="0"/>
              <a:t>2</a:t>
            </a:fld>
            <a:endParaRPr lang="pt-BR"/>
          </a:p>
        </p:txBody>
      </p:sp>
    </p:spTree>
    <p:extLst>
      <p:ext uri="{BB962C8B-B14F-4D97-AF65-F5344CB8AC3E}">
        <p14:creationId xmlns:p14="http://schemas.microsoft.com/office/powerpoint/2010/main" val="3811077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76350"/>
            <a:ext cx="7162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e 1"/>
          <p:cNvSpPr/>
          <p:nvPr/>
        </p:nvSpPr>
        <p:spPr>
          <a:xfrm>
            <a:off x="5868144" y="2780928"/>
            <a:ext cx="1152128" cy="100811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lipse 3"/>
          <p:cNvSpPr/>
          <p:nvPr/>
        </p:nvSpPr>
        <p:spPr>
          <a:xfrm>
            <a:off x="6948264" y="2276872"/>
            <a:ext cx="1152128" cy="100811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para a direita 2"/>
          <p:cNvSpPr/>
          <p:nvPr/>
        </p:nvSpPr>
        <p:spPr>
          <a:xfrm rot="20567029">
            <a:off x="3482939" y="2568730"/>
            <a:ext cx="4007745" cy="303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395536" y="404664"/>
            <a:ext cx="8280920" cy="523220"/>
          </a:xfrm>
          <a:prstGeom prst="rect">
            <a:avLst/>
          </a:prstGeom>
          <a:solidFill>
            <a:schemeClr val="accent6">
              <a:lumMod val="60000"/>
              <a:lumOff val="40000"/>
            </a:schemeClr>
          </a:solidFill>
        </p:spPr>
        <p:txBody>
          <a:bodyPr wrap="square" rtlCol="0">
            <a:spAutoFit/>
          </a:bodyPr>
          <a:lstStyle/>
          <a:p>
            <a:r>
              <a:rPr lang="pt-BR" sz="2800" b="1" dirty="0" smtClean="0"/>
              <a:t>51% de Aumento no volume de agrotóxicos, em 5 anos</a:t>
            </a:r>
            <a:endParaRPr lang="pt-BR" sz="2800" b="1" dirty="0"/>
          </a:p>
        </p:txBody>
      </p:sp>
      <p:sp>
        <p:nvSpPr>
          <p:cNvPr id="6" name="Espaço Reservado para Número de Slide 5"/>
          <p:cNvSpPr>
            <a:spLocks noGrp="1"/>
          </p:cNvSpPr>
          <p:nvPr>
            <p:ph type="sldNum" sz="quarter" idx="12"/>
          </p:nvPr>
        </p:nvSpPr>
        <p:spPr/>
        <p:txBody>
          <a:bodyPr/>
          <a:lstStyle/>
          <a:p>
            <a:fld id="{C8C3FB6F-A263-475A-9FA4-ABFBE1CA5DAD}" type="slidenum">
              <a:rPr lang="pt-BR" smtClean="0"/>
              <a:t>20</a:t>
            </a:fld>
            <a:endParaRPr lang="pt-BR"/>
          </a:p>
        </p:txBody>
      </p:sp>
    </p:spTree>
    <p:extLst>
      <p:ext uri="{BB962C8B-B14F-4D97-AF65-F5344CB8AC3E}">
        <p14:creationId xmlns:p14="http://schemas.microsoft.com/office/powerpoint/2010/main" val="25395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4784"/>
            <a:ext cx="8753597" cy="489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ta para baixo 3"/>
          <p:cNvSpPr/>
          <p:nvPr/>
        </p:nvSpPr>
        <p:spPr>
          <a:xfrm>
            <a:off x="5004048" y="188640"/>
            <a:ext cx="576064" cy="158417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21</a:t>
            </a:fld>
            <a:endParaRPr lang="pt-BR"/>
          </a:p>
        </p:txBody>
      </p:sp>
    </p:spTree>
    <p:extLst>
      <p:ext uri="{BB962C8B-B14F-4D97-AF65-F5344CB8AC3E}">
        <p14:creationId xmlns:p14="http://schemas.microsoft.com/office/powerpoint/2010/main" val="1594107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6361064" cy="436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395536" y="476672"/>
            <a:ext cx="6552728" cy="1077218"/>
          </a:xfrm>
          <a:prstGeom prst="rect">
            <a:avLst/>
          </a:prstGeom>
          <a:noFill/>
        </p:spPr>
        <p:txBody>
          <a:bodyPr wrap="square" rtlCol="0">
            <a:spAutoFit/>
          </a:bodyPr>
          <a:lstStyle/>
          <a:p>
            <a:r>
              <a:rPr lang="pt-BR" sz="3200" dirty="0" smtClean="0"/>
              <a:t>Participação dos Eng. Agrônomos na emissão de receitas no RS</a:t>
            </a:r>
            <a:endParaRPr lang="pt-BR" sz="3200"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22</a:t>
            </a:fld>
            <a:endParaRPr lang="pt-BR"/>
          </a:p>
        </p:txBody>
      </p:sp>
    </p:spTree>
    <p:extLst>
      <p:ext uri="{BB962C8B-B14F-4D97-AF65-F5344CB8AC3E}">
        <p14:creationId xmlns:p14="http://schemas.microsoft.com/office/powerpoint/2010/main" val="20221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170968233"/>
              </p:ext>
            </p:extLst>
          </p:nvPr>
        </p:nvGraphicFramePr>
        <p:xfrm>
          <a:off x="251520" y="476672"/>
          <a:ext cx="5886400" cy="6197302"/>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6372200" y="1412776"/>
            <a:ext cx="2664296" cy="3970318"/>
          </a:xfrm>
          <a:prstGeom prst="rect">
            <a:avLst/>
          </a:prstGeom>
          <a:noFill/>
        </p:spPr>
        <p:txBody>
          <a:bodyPr wrap="square" rtlCol="0">
            <a:spAutoFit/>
          </a:bodyPr>
          <a:lstStyle/>
          <a:p>
            <a:pPr marL="285750" indent="-285750">
              <a:buFont typeface="Arial" pitchFamily="34" charset="0"/>
              <a:buChar char="•"/>
            </a:pPr>
            <a:r>
              <a:rPr lang="pt-BR" dirty="0" smtClean="0"/>
              <a:t>813 Eng. Agrônomos prescreveram agrotóxicos no RS em 2024</a:t>
            </a:r>
          </a:p>
          <a:p>
            <a:pPr marL="285750" indent="-285750">
              <a:buFont typeface="Arial" pitchFamily="34" charset="0"/>
              <a:buChar char="•"/>
            </a:pPr>
            <a:endParaRPr lang="pt-BR" dirty="0"/>
          </a:p>
          <a:p>
            <a:pPr marL="285750" indent="-285750">
              <a:buFont typeface="Arial" pitchFamily="34" charset="0"/>
              <a:buChar char="•"/>
            </a:pPr>
            <a:r>
              <a:rPr lang="pt-BR" dirty="0" smtClean="0"/>
              <a:t>Os Top 100 prescreveram 45% do número de receitas por engenheiros.</a:t>
            </a:r>
          </a:p>
          <a:p>
            <a:pPr marL="285750" indent="-285750">
              <a:buFont typeface="Arial" pitchFamily="34" charset="0"/>
              <a:buChar char="•"/>
            </a:pPr>
            <a:endParaRPr lang="pt-BR" dirty="0"/>
          </a:p>
          <a:p>
            <a:pPr marL="285750" indent="-285750">
              <a:buFont typeface="Arial" pitchFamily="34" charset="0"/>
              <a:buChar char="•"/>
            </a:pPr>
            <a:r>
              <a:rPr lang="pt-BR" dirty="0" smtClean="0"/>
              <a:t>O total prescrito por Eng. Agrônomo foi de 72.150.727 Litros ou Kg recomendados (35%)</a:t>
            </a:r>
            <a:endParaRPr lang="pt-BR"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23</a:t>
            </a:fld>
            <a:endParaRPr lang="pt-BR"/>
          </a:p>
        </p:txBody>
      </p:sp>
    </p:spTree>
    <p:extLst>
      <p:ext uri="{BB962C8B-B14F-4D97-AF65-F5344CB8AC3E}">
        <p14:creationId xmlns:p14="http://schemas.microsoft.com/office/powerpoint/2010/main" val="147242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fontScale="90000"/>
          </a:bodyPr>
          <a:lstStyle/>
          <a:p>
            <a:r>
              <a:rPr lang="pt-BR" dirty="0" smtClean="0"/>
              <a:t>Quantidade recomendada por cada profissional</a:t>
            </a:r>
            <a:endParaRPr lang="pt-BR" dirty="0"/>
          </a:p>
        </p:txBody>
      </p:sp>
      <p:graphicFrame>
        <p:nvGraphicFramePr>
          <p:cNvPr id="4" name="Gráfico 3"/>
          <p:cNvGraphicFramePr>
            <a:graphicFrameLocks/>
          </p:cNvGraphicFramePr>
          <p:nvPr>
            <p:extLst>
              <p:ext uri="{D42A27DB-BD31-4B8C-83A1-F6EECF244321}">
                <p14:modId xmlns:p14="http://schemas.microsoft.com/office/powerpoint/2010/main" val="1283739048"/>
              </p:ext>
            </p:extLst>
          </p:nvPr>
        </p:nvGraphicFramePr>
        <p:xfrm>
          <a:off x="323528" y="1484784"/>
          <a:ext cx="8712968" cy="5162549"/>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364088" y="2420888"/>
            <a:ext cx="3024336" cy="923330"/>
          </a:xfrm>
          <a:prstGeom prst="rect">
            <a:avLst/>
          </a:prstGeom>
          <a:noFill/>
        </p:spPr>
        <p:txBody>
          <a:bodyPr wrap="square" rtlCol="0">
            <a:spAutoFit/>
          </a:bodyPr>
          <a:lstStyle/>
          <a:p>
            <a:r>
              <a:rPr lang="pt-BR" dirty="0" smtClean="0"/>
              <a:t>Os TOP 100 recomendaram 41.349.914 litros ou kg (57,31%)</a:t>
            </a:r>
            <a:endParaRPr lang="pt-BR" dirty="0"/>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24</a:t>
            </a:fld>
            <a:endParaRPr lang="pt-BR"/>
          </a:p>
        </p:txBody>
      </p:sp>
    </p:spTree>
    <p:extLst>
      <p:ext uri="{BB962C8B-B14F-4D97-AF65-F5344CB8AC3E}">
        <p14:creationId xmlns:p14="http://schemas.microsoft.com/office/powerpoint/2010/main" val="129440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74638"/>
            <a:ext cx="8507288" cy="634082"/>
          </a:xfrm>
        </p:spPr>
        <p:txBody>
          <a:bodyPr>
            <a:normAutofit fontScale="90000"/>
          </a:bodyPr>
          <a:lstStyle/>
          <a:p>
            <a:r>
              <a:rPr lang="pt-BR" dirty="0" smtClean="0"/>
              <a:t>Conclusões preliminares sobre a recomendação por Nível Superior</a:t>
            </a:r>
            <a:endParaRPr lang="pt-BR" dirty="0"/>
          </a:p>
        </p:txBody>
      </p:sp>
      <p:sp>
        <p:nvSpPr>
          <p:cNvPr id="3" name="Espaço Reservado para Conteúdo 2"/>
          <p:cNvSpPr>
            <a:spLocks noGrp="1"/>
          </p:cNvSpPr>
          <p:nvPr>
            <p:ph idx="1"/>
          </p:nvPr>
        </p:nvSpPr>
        <p:spPr>
          <a:solidFill>
            <a:schemeClr val="accent5">
              <a:lumMod val="20000"/>
              <a:lumOff val="80000"/>
            </a:schemeClr>
          </a:solidFill>
        </p:spPr>
        <p:txBody>
          <a:bodyPr>
            <a:normAutofit fontScale="92500" lnSpcReduction="20000"/>
          </a:bodyPr>
          <a:lstStyle/>
          <a:p>
            <a:r>
              <a:rPr lang="pt-BR" dirty="0" smtClean="0"/>
              <a:t>O mercado tem espaço para mais profissionais, ocupamos apenas 34% na questão das prescrições técnicas.</a:t>
            </a:r>
          </a:p>
          <a:p>
            <a:pPr marL="0" indent="0">
              <a:buNone/>
            </a:pPr>
            <a:endParaRPr lang="pt-BR" dirty="0" smtClean="0"/>
          </a:p>
          <a:p>
            <a:r>
              <a:rPr lang="pt-BR" dirty="0" smtClean="0"/>
              <a:t>Dos 813 Eng. Agrônomos, </a:t>
            </a:r>
            <a:r>
              <a:rPr lang="pt-BR" dirty="0"/>
              <a:t>entorno de 50% </a:t>
            </a:r>
            <a:r>
              <a:rPr lang="pt-BR" dirty="0" smtClean="0"/>
              <a:t>das prescrições técnicas estão concentradas  em 100 profissionais.</a:t>
            </a:r>
          </a:p>
          <a:p>
            <a:endParaRPr lang="pt-BR" dirty="0" smtClean="0"/>
          </a:p>
          <a:p>
            <a:r>
              <a:rPr lang="pt-BR" dirty="0" smtClean="0"/>
              <a:t>Os volumes de agrotóxicos comercializados, que foram prescritos por Eng. Agrônomo, concentra-se em mais de 57%, em apenas 100 profissionais.</a:t>
            </a:r>
            <a:endParaRPr lang="pt-BR" dirty="0"/>
          </a:p>
        </p:txBody>
      </p:sp>
      <p:sp>
        <p:nvSpPr>
          <p:cNvPr id="4" name="Espaço Reservado para Número de Slide 3"/>
          <p:cNvSpPr>
            <a:spLocks noGrp="1"/>
          </p:cNvSpPr>
          <p:nvPr>
            <p:ph type="sldNum" sz="quarter" idx="12"/>
          </p:nvPr>
        </p:nvSpPr>
        <p:spPr/>
        <p:txBody>
          <a:bodyPr/>
          <a:lstStyle/>
          <a:p>
            <a:fld id="{C8C3FB6F-A263-475A-9FA4-ABFBE1CA5DAD}" type="slidenum">
              <a:rPr lang="pt-BR" smtClean="0"/>
              <a:t>25</a:t>
            </a:fld>
            <a:endParaRPr lang="pt-BR"/>
          </a:p>
        </p:txBody>
      </p:sp>
    </p:spTree>
    <p:extLst>
      <p:ext uri="{BB962C8B-B14F-4D97-AF65-F5344CB8AC3E}">
        <p14:creationId xmlns:p14="http://schemas.microsoft.com/office/powerpoint/2010/main" val="35886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a:t>
            </a:r>
            <a:endParaRPr lang="pt-BR" dirty="0"/>
          </a:p>
        </p:txBody>
      </p:sp>
      <p:sp>
        <p:nvSpPr>
          <p:cNvPr id="3" name="Espaço Reservado para Conteúdo 2"/>
          <p:cNvSpPr>
            <a:spLocks noGrp="1"/>
          </p:cNvSpPr>
          <p:nvPr>
            <p:ph idx="1"/>
          </p:nvPr>
        </p:nvSpPr>
        <p:spPr>
          <a:xfrm>
            <a:off x="395536" y="1340768"/>
            <a:ext cx="8229600" cy="4525963"/>
          </a:xfrm>
          <a:solidFill>
            <a:schemeClr val="bg2">
              <a:lumMod val="90000"/>
            </a:schemeClr>
          </a:solidFill>
        </p:spPr>
        <p:txBody>
          <a:bodyPr>
            <a:normAutofit fontScale="92500" lnSpcReduction="20000"/>
          </a:bodyPr>
          <a:lstStyle/>
          <a:p>
            <a:pPr algn="just"/>
            <a:r>
              <a:rPr lang="pt-BR" dirty="0"/>
              <a:t> </a:t>
            </a:r>
            <a:r>
              <a:rPr lang="pt-BR" dirty="0" smtClean="0"/>
              <a:t>Aumentar a participação de profissionais de nível superior na recomendação técnica de uso de agrotóxicos.</a:t>
            </a:r>
          </a:p>
          <a:p>
            <a:pPr algn="just"/>
            <a:endParaRPr lang="pt-BR" dirty="0" smtClean="0"/>
          </a:p>
          <a:p>
            <a:pPr algn="just"/>
            <a:r>
              <a:rPr lang="pt-BR" dirty="0" smtClean="0"/>
              <a:t>Definir critérios claros, sobre quantidades de receitas a serem emitidas por um único profissional.</a:t>
            </a:r>
          </a:p>
          <a:p>
            <a:pPr algn="just"/>
            <a:endParaRPr lang="pt-BR" dirty="0" smtClean="0"/>
          </a:p>
          <a:p>
            <a:pPr algn="just"/>
            <a:r>
              <a:rPr lang="pt-BR" dirty="0" smtClean="0"/>
              <a:t>Avaliar as recomendações e os volumes totais adquiridos em virtude das recomendações.</a:t>
            </a:r>
          </a:p>
          <a:p>
            <a:pPr marL="0" indent="0" algn="just">
              <a:buNone/>
            </a:pPr>
            <a:endParaRPr lang="pt-BR" dirty="0" smtClean="0"/>
          </a:p>
        </p:txBody>
      </p:sp>
      <p:sp>
        <p:nvSpPr>
          <p:cNvPr id="4" name="Espaço Reservado para Número de Slide 3"/>
          <p:cNvSpPr>
            <a:spLocks noGrp="1"/>
          </p:cNvSpPr>
          <p:nvPr>
            <p:ph type="sldNum" sz="quarter" idx="12"/>
          </p:nvPr>
        </p:nvSpPr>
        <p:spPr/>
        <p:txBody>
          <a:bodyPr/>
          <a:lstStyle/>
          <a:p>
            <a:fld id="{C8C3FB6F-A263-475A-9FA4-ABFBE1CA5DAD}" type="slidenum">
              <a:rPr lang="pt-BR" smtClean="0"/>
              <a:t>26</a:t>
            </a:fld>
            <a:endParaRPr lang="pt-BR"/>
          </a:p>
        </p:txBody>
      </p:sp>
    </p:spTree>
    <p:extLst>
      <p:ext uri="{BB962C8B-B14F-4D97-AF65-F5344CB8AC3E}">
        <p14:creationId xmlns:p14="http://schemas.microsoft.com/office/powerpoint/2010/main" val="1276039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Proposições</a:t>
            </a:r>
            <a:endParaRPr lang="pt-BR" dirty="0"/>
          </a:p>
        </p:txBody>
      </p:sp>
      <p:sp>
        <p:nvSpPr>
          <p:cNvPr id="3" name="Espaço Reservado para Conteúdo 2"/>
          <p:cNvSpPr>
            <a:spLocks noGrp="1"/>
          </p:cNvSpPr>
          <p:nvPr>
            <p:ph idx="1"/>
          </p:nvPr>
        </p:nvSpPr>
        <p:spPr>
          <a:xfrm>
            <a:off x="504131" y="1124744"/>
            <a:ext cx="8229600" cy="4525963"/>
          </a:xfrm>
        </p:spPr>
        <p:txBody>
          <a:bodyPr/>
          <a:lstStyle/>
          <a:p>
            <a:r>
              <a:rPr lang="pt-BR" dirty="0" smtClean="0"/>
              <a:t>Regulamentar Art. 39 § 1º da Lei Federal 14.785/2023</a:t>
            </a:r>
            <a:endParaRPr lang="pt-BR" dirty="0"/>
          </a:p>
        </p:txBody>
      </p:sp>
      <p:sp>
        <p:nvSpPr>
          <p:cNvPr id="4" name="Retângulo 3"/>
          <p:cNvSpPr/>
          <p:nvPr/>
        </p:nvSpPr>
        <p:spPr>
          <a:xfrm>
            <a:off x="251520" y="2276872"/>
            <a:ext cx="8640960" cy="4154984"/>
          </a:xfrm>
          <a:prstGeom prst="rect">
            <a:avLst/>
          </a:prstGeom>
          <a:solidFill>
            <a:schemeClr val="tx1"/>
          </a:solidFill>
        </p:spPr>
        <p:txBody>
          <a:bodyPr wrap="square">
            <a:spAutoFit/>
          </a:bodyPr>
          <a:lstStyle/>
          <a:p>
            <a:r>
              <a:rPr lang="pt-BR" sz="2400" dirty="0">
                <a:solidFill>
                  <a:schemeClr val="bg1"/>
                </a:solidFill>
              </a:rPr>
              <a:t>Art. 39. Os agrotóxicos, os produtos de controle ambiental e afins serão comercializados diretamente aos usuários mediante a apresentação de receita agronômica própria emitida por profissional legalmente habilitado, salvo casos excepcionais que forem previstos na regulamentação desta Lei.</a:t>
            </a:r>
          </a:p>
          <a:p>
            <a:endParaRPr lang="pt-BR" sz="2400" dirty="0"/>
          </a:p>
          <a:p>
            <a:r>
              <a:rPr lang="pt-BR" sz="2400" b="1" dirty="0">
                <a:solidFill>
                  <a:srgbClr val="FFFF00"/>
                </a:solidFill>
              </a:rPr>
              <a:t>§ 1º O profissional habilitado poderá prescrever receita agronômica antes da ocorrência da praga, de forma preventiva, com vistas ao controle de alvos biológicos que necessitam de aplicação de agrotóxicos, de produtos de controle ambiental e afins.</a:t>
            </a:r>
          </a:p>
        </p:txBody>
      </p:sp>
      <p:sp>
        <p:nvSpPr>
          <p:cNvPr id="5" name="Espaço Reservado para Número de Slide 4"/>
          <p:cNvSpPr>
            <a:spLocks noGrp="1"/>
          </p:cNvSpPr>
          <p:nvPr>
            <p:ph type="sldNum" sz="quarter" idx="12"/>
          </p:nvPr>
        </p:nvSpPr>
        <p:spPr/>
        <p:txBody>
          <a:bodyPr/>
          <a:lstStyle/>
          <a:p>
            <a:fld id="{C8C3FB6F-A263-475A-9FA4-ABFBE1CA5DAD}" type="slidenum">
              <a:rPr lang="pt-BR" smtClean="0"/>
              <a:t>27</a:t>
            </a:fld>
            <a:endParaRPr lang="pt-BR"/>
          </a:p>
        </p:txBody>
      </p:sp>
    </p:spTree>
    <p:extLst>
      <p:ext uri="{BB962C8B-B14F-4D97-AF65-F5344CB8AC3E}">
        <p14:creationId xmlns:p14="http://schemas.microsoft.com/office/powerpoint/2010/main" val="3287587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059016" cy="1143000"/>
          </a:xfrm>
        </p:spPr>
        <p:txBody>
          <a:bodyPr>
            <a:normAutofit fontScale="90000"/>
          </a:bodyPr>
          <a:lstStyle/>
          <a:p>
            <a:r>
              <a:rPr lang="pt-BR" dirty="0" smtClean="0"/>
              <a:t>Preventivo quanto tempo antes?</a:t>
            </a:r>
            <a:endParaRPr lang="pt-BR" dirty="0"/>
          </a:p>
        </p:txBody>
      </p:sp>
      <p:sp>
        <p:nvSpPr>
          <p:cNvPr id="3" name="Espaço Reservado para Conteúdo 2"/>
          <p:cNvSpPr>
            <a:spLocks noGrp="1"/>
          </p:cNvSpPr>
          <p:nvPr>
            <p:ph idx="1"/>
          </p:nvPr>
        </p:nvSpPr>
        <p:spPr>
          <a:xfrm>
            <a:off x="107504" y="1556792"/>
            <a:ext cx="8856984" cy="3384376"/>
          </a:xfrm>
        </p:spPr>
        <p:txBody>
          <a:bodyPr>
            <a:normAutofit/>
          </a:bodyPr>
          <a:lstStyle/>
          <a:p>
            <a:pPr marL="0" indent="0">
              <a:buNone/>
            </a:pPr>
            <a:r>
              <a:rPr lang="pt-BR" dirty="0" smtClean="0"/>
              <a:t>Proposta:</a:t>
            </a:r>
          </a:p>
          <a:p>
            <a:pPr marL="0" indent="0">
              <a:buNone/>
            </a:pPr>
            <a:r>
              <a:rPr lang="pt-BR" dirty="0" smtClean="0"/>
              <a:t> Receita agronômica precisa ter validade. </a:t>
            </a:r>
            <a:r>
              <a:rPr lang="pt-BR" sz="1900" dirty="0" smtClean="0"/>
              <a:t>( norma do CFTA já estabeleceu para as receitas dos técnicos agrícolas, mas não especificou).</a:t>
            </a:r>
            <a:endParaRPr lang="pt-BR" sz="1900" dirty="0"/>
          </a:p>
          <a:p>
            <a:pPr marL="0" indent="0">
              <a:buNone/>
            </a:pPr>
            <a:r>
              <a:rPr lang="pt-BR" dirty="0" smtClean="0"/>
              <a:t> </a:t>
            </a:r>
          </a:p>
          <a:p>
            <a:pPr marL="0" indent="0">
              <a:buNone/>
            </a:pPr>
            <a:r>
              <a:rPr lang="pt-BR" dirty="0" smtClean="0"/>
              <a:t>6 meses?</a:t>
            </a:r>
          </a:p>
          <a:p>
            <a:pPr marL="0" indent="0">
              <a:buNone/>
            </a:pPr>
            <a:r>
              <a:rPr lang="pt-BR" dirty="0" smtClean="0"/>
              <a:t>12 meses?</a:t>
            </a:r>
          </a:p>
          <a:p>
            <a:pPr marL="0" indent="0">
              <a:buNone/>
            </a:pPr>
            <a:endParaRPr lang="pt-BR"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0" r="-1" b="37209"/>
          <a:stretch/>
        </p:blipFill>
        <p:spPr bwMode="auto">
          <a:xfrm>
            <a:off x="6444208" y="260648"/>
            <a:ext cx="2038751" cy="12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C8C3FB6F-A263-475A-9FA4-ABFBE1CA5DAD}" type="slidenum">
              <a:rPr lang="pt-BR" smtClean="0"/>
              <a:t>28</a:t>
            </a:fld>
            <a:endParaRPr lang="pt-BR"/>
          </a:p>
        </p:txBody>
      </p:sp>
    </p:spTree>
    <p:extLst>
      <p:ext uri="{BB962C8B-B14F-4D97-AF65-F5344CB8AC3E}">
        <p14:creationId xmlns:p14="http://schemas.microsoft.com/office/powerpoint/2010/main" val="4219656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Estabelecer modelo do documento técnico, contemplando todos os campos, das Normas. </a:t>
            </a:r>
            <a:r>
              <a:rPr lang="pt-BR" sz="2200" dirty="0" smtClean="0"/>
              <a:t>(Lei, Decreto, Resolução dos Conselhos CREA e CFTA).</a:t>
            </a:r>
            <a:endParaRPr lang="pt-BR" sz="2200" dirty="0"/>
          </a:p>
        </p:txBody>
      </p:sp>
      <p:sp>
        <p:nvSpPr>
          <p:cNvPr id="4" name="Título 1"/>
          <p:cNvSpPr>
            <a:spLocks noGrp="1"/>
          </p:cNvSpPr>
          <p:nvPr>
            <p:ph type="title"/>
          </p:nvPr>
        </p:nvSpPr>
        <p:spPr/>
        <p:txBody>
          <a:bodyPr/>
          <a:lstStyle/>
          <a:p>
            <a:r>
              <a:rPr lang="pt-BR" dirty="0" smtClean="0"/>
              <a:t>Proposições</a:t>
            </a:r>
            <a:endParaRPr lang="pt-BR" dirty="0"/>
          </a:p>
        </p:txBody>
      </p:sp>
      <p:sp>
        <p:nvSpPr>
          <p:cNvPr id="5" name="CaixaDeTexto 4"/>
          <p:cNvSpPr txBox="1"/>
          <p:nvPr/>
        </p:nvSpPr>
        <p:spPr>
          <a:xfrm>
            <a:off x="611560" y="3212976"/>
            <a:ext cx="7200800" cy="2585323"/>
          </a:xfrm>
          <a:prstGeom prst="rect">
            <a:avLst/>
          </a:prstGeom>
          <a:solidFill>
            <a:schemeClr val="accent3">
              <a:lumMod val="40000"/>
              <a:lumOff val="60000"/>
            </a:schemeClr>
          </a:solidFill>
        </p:spPr>
        <p:txBody>
          <a:bodyPr wrap="square" rtlCol="0">
            <a:spAutoFit/>
          </a:bodyPr>
          <a:lstStyle/>
          <a:p>
            <a:r>
              <a:rPr lang="pt-BR" dirty="0" smtClean="0"/>
              <a:t>Princípio Ativo;</a:t>
            </a:r>
          </a:p>
          <a:p>
            <a:r>
              <a:rPr lang="pt-BR" dirty="0" smtClean="0"/>
              <a:t>Volume de calda</a:t>
            </a:r>
          </a:p>
          <a:p>
            <a:r>
              <a:rPr lang="pt-BR" dirty="0" smtClean="0"/>
              <a:t>Intervalo de reentrada Intervalo de segurança já era obrigatório).</a:t>
            </a:r>
          </a:p>
          <a:p>
            <a:r>
              <a:rPr lang="pt-BR" dirty="0" smtClean="0"/>
              <a:t>Recomendações para mistura em tanque (tá na nova lei);</a:t>
            </a:r>
          </a:p>
          <a:p>
            <a:r>
              <a:rPr lang="pt-BR" dirty="0" smtClean="0"/>
              <a:t>Alternativas não químicas.</a:t>
            </a:r>
          </a:p>
          <a:p>
            <a:r>
              <a:rPr lang="pt-BR" dirty="0" err="1" smtClean="0"/>
              <a:t>Nome</a:t>
            </a:r>
            <a:r>
              <a:rPr lang="pt-BR" b="1" dirty="0" err="1" smtClean="0"/>
              <a:t>S</a:t>
            </a:r>
            <a:r>
              <a:rPr lang="pt-BR" dirty="0" smtClean="0"/>
              <a:t> Comerc</a:t>
            </a:r>
            <a:r>
              <a:rPr lang="pt-BR" b="1" dirty="0" smtClean="0"/>
              <a:t>iai</a:t>
            </a:r>
            <a:r>
              <a:rPr lang="pt-BR" dirty="0" smtClean="0"/>
              <a:t>s</a:t>
            </a:r>
          </a:p>
          <a:p>
            <a:r>
              <a:rPr lang="pt-BR" dirty="0" smtClean="0"/>
              <a:t>*** Assinatura do Aplicador****</a:t>
            </a:r>
          </a:p>
          <a:p>
            <a:endParaRPr lang="pt-BR" dirty="0"/>
          </a:p>
          <a:p>
            <a:r>
              <a:rPr lang="pt-BR" dirty="0" smtClean="0"/>
              <a:t>Praga: Permitir indicar mais de uma praga quando for uso de herbicidas.</a:t>
            </a:r>
            <a:endParaRPr lang="pt-BR"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29</a:t>
            </a:fld>
            <a:endParaRPr lang="pt-BR"/>
          </a:p>
        </p:txBody>
      </p:sp>
    </p:spTree>
    <p:extLst>
      <p:ext uri="{BB962C8B-B14F-4D97-AF65-F5344CB8AC3E}">
        <p14:creationId xmlns:p14="http://schemas.microsoft.com/office/powerpoint/2010/main" val="266999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 a fiscalização da receita agronômica?</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5328592" cy="53643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Número de Slide 2"/>
          <p:cNvSpPr>
            <a:spLocks noGrp="1"/>
          </p:cNvSpPr>
          <p:nvPr>
            <p:ph type="sldNum" sz="quarter" idx="12"/>
          </p:nvPr>
        </p:nvSpPr>
        <p:spPr/>
        <p:txBody>
          <a:bodyPr/>
          <a:lstStyle/>
          <a:p>
            <a:fld id="{C8C3FB6F-A263-475A-9FA4-ABFBE1CA5DAD}" type="slidenum">
              <a:rPr lang="pt-BR" smtClean="0"/>
              <a:t>3</a:t>
            </a:fld>
            <a:endParaRPr lang="pt-BR"/>
          </a:p>
        </p:txBody>
      </p:sp>
    </p:spTree>
    <p:extLst>
      <p:ext uri="{BB962C8B-B14F-4D97-AF65-F5344CB8AC3E}">
        <p14:creationId xmlns:p14="http://schemas.microsoft.com/office/powerpoint/2010/main" val="1173531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Proposições</a:t>
            </a:r>
            <a:endParaRPr lang="pt-BR" dirty="0"/>
          </a:p>
        </p:txBody>
      </p:sp>
      <p:sp>
        <p:nvSpPr>
          <p:cNvPr id="3" name="Espaço Reservado para Conteúdo 2"/>
          <p:cNvSpPr>
            <a:spLocks noGrp="1"/>
          </p:cNvSpPr>
          <p:nvPr>
            <p:ph idx="1"/>
          </p:nvPr>
        </p:nvSpPr>
        <p:spPr>
          <a:xfrm>
            <a:off x="179512" y="1412776"/>
            <a:ext cx="6840760" cy="5040560"/>
          </a:xfrm>
          <a:solidFill>
            <a:schemeClr val="tx2">
              <a:lumMod val="20000"/>
              <a:lumOff val="80000"/>
            </a:schemeClr>
          </a:solidFill>
        </p:spPr>
        <p:txBody>
          <a:bodyPr/>
          <a:lstStyle/>
          <a:p>
            <a:pPr algn="just"/>
            <a:r>
              <a:rPr lang="pt-BR" dirty="0" smtClean="0"/>
              <a:t>Assinatura eletrônica:</a:t>
            </a:r>
          </a:p>
          <a:p>
            <a:pPr marL="0" indent="0" algn="just">
              <a:buNone/>
            </a:pPr>
            <a:r>
              <a:rPr lang="pt-BR" dirty="0" smtClean="0"/>
              <a:t>Definir modelos a serem aplicados, considerando:</a:t>
            </a:r>
          </a:p>
          <a:p>
            <a:pPr marL="0" indent="0" algn="just">
              <a:buNone/>
            </a:pPr>
            <a:endParaRPr lang="pt-BR" dirty="0" smtClean="0"/>
          </a:p>
          <a:p>
            <a:pPr marL="514350" indent="-514350" algn="just">
              <a:buAutoNum type="arabicParenR"/>
            </a:pPr>
            <a:r>
              <a:rPr lang="pt-BR" dirty="0" smtClean="0"/>
              <a:t>Produto de venda </a:t>
            </a:r>
            <a:r>
              <a:rPr lang="pt-BR" dirty="0" smtClean="0"/>
              <a:t>controlada.</a:t>
            </a:r>
            <a:endParaRPr lang="pt-BR" dirty="0" smtClean="0"/>
          </a:p>
          <a:p>
            <a:pPr marL="514350" indent="-514350" algn="just">
              <a:buAutoNum type="arabicParenR"/>
            </a:pPr>
            <a:r>
              <a:rPr lang="pt-BR" dirty="0" smtClean="0"/>
              <a:t>Produto com risco à saúde e ao meio ambiente.</a:t>
            </a:r>
          </a:p>
          <a:p>
            <a:pPr marL="514350" indent="-514350" algn="just">
              <a:buAutoNum type="arabicParenR"/>
            </a:pPr>
            <a:r>
              <a:rPr lang="pt-BR" dirty="0"/>
              <a:t> </a:t>
            </a:r>
            <a:r>
              <a:rPr lang="pt-BR" dirty="0" smtClean="0"/>
              <a:t>Rastreabilidade da assinatura.</a:t>
            </a:r>
          </a:p>
          <a:p>
            <a:pPr marL="0" indent="0" algn="just">
              <a:buNone/>
            </a:pPr>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2564" y="1921845"/>
            <a:ext cx="1808461" cy="58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565" y="3861048"/>
            <a:ext cx="1808460" cy="115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C8C3FB6F-A263-475A-9FA4-ABFBE1CA5DAD}" type="slidenum">
              <a:rPr lang="pt-BR" smtClean="0"/>
              <a:t>30</a:t>
            </a:fld>
            <a:endParaRPr lang="pt-BR"/>
          </a:p>
        </p:txBody>
      </p:sp>
    </p:spTree>
    <p:extLst>
      <p:ext uri="{BB962C8B-B14F-4D97-AF65-F5344CB8AC3E}">
        <p14:creationId xmlns:p14="http://schemas.microsoft.com/office/powerpoint/2010/main" val="154487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Considerações Finais</a:t>
            </a:r>
            <a:endParaRPr lang="pt-BR" dirty="0"/>
          </a:p>
        </p:txBody>
      </p:sp>
      <p:sp>
        <p:nvSpPr>
          <p:cNvPr id="3" name="Espaço Reservado para Conteúdo 2"/>
          <p:cNvSpPr>
            <a:spLocks noGrp="1"/>
          </p:cNvSpPr>
          <p:nvPr>
            <p:ph idx="1"/>
          </p:nvPr>
        </p:nvSpPr>
        <p:spPr>
          <a:xfrm>
            <a:off x="323528" y="1772816"/>
            <a:ext cx="8424936" cy="4608512"/>
          </a:xfrm>
          <a:solidFill>
            <a:schemeClr val="accent6">
              <a:lumMod val="20000"/>
              <a:lumOff val="80000"/>
            </a:schemeClr>
          </a:solidFill>
        </p:spPr>
        <p:txBody>
          <a:bodyPr>
            <a:normAutofit fontScale="85000" lnSpcReduction="10000"/>
          </a:bodyPr>
          <a:lstStyle/>
          <a:p>
            <a:pPr marL="0" indent="0">
              <a:buNone/>
            </a:pPr>
            <a:r>
              <a:rPr lang="pt-BR" dirty="0" smtClean="0"/>
              <a:t>Necessidad</a:t>
            </a:r>
            <a:r>
              <a:rPr lang="pt-BR" dirty="0" smtClean="0"/>
              <a:t>e de qualificação da prescrição.</a:t>
            </a:r>
          </a:p>
          <a:p>
            <a:pPr marL="0" indent="0">
              <a:buNone/>
            </a:pPr>
            <a:endParaRPr lang="pt-BR" dirty="0" smtClean="0"/>
          </a:p>
          <a:p>
            <a:pPr marL="0" indent="0">
              <a:buNone/>
            </a:pPr>
            <a:r>
              <a:rPr lang="pt-BR" dirty="0" smtClean="0"/>
              <a:t>Qualificação do exerc</a:t>
            </a:r>
            <a:r>
              <a:rPr lang="pt-BR" dirty="0" smtClean="0"/>
              <a:t>ício profissional – prova para ser </a:t>
            </a:r>
            <a:r>
              <a:rPr lang="pt-BR" dirty="0" err="1" smtClean="0"/>
              <a:t>prescritor</a:t>
            </a:r>
            <a:r>
              <a:rPr lang="pt-BR" dirty="0" smtClean="0"/>
              <a:t> de agrotóxicos, ou para determinados produtos.</a:t>
            </a:r>
          </a:p>
          <a:p>
            <a:pPr marL="0" indent="0">
              <a:buNone/>
            </a:pPr>
            <a:endParaRPr lang="pt-BR" dirty="0"/>
          </a:p>
          <a:p>
            <a:pPr marL="0" indent="0">
              <a:buNone/>
            </a:pPr>
            <a:r>
              <a:rPr lang="pt-BR" dirty="0" smtClean="0"/>
              <a:t>Habilitação junto ao OEDSV ( aos moldes do que ocorre para emissão do CFO)</a:t>
            </a:r>
          </a:p>
          <a:p>
            <a:pPr marL="0" indent="0">
              <a:buNone/>
            </a:pPr>
            <a:endParaRPr lang="pt-BR" dirty="0" smtClean="0"/>
          </a:p>
          <a:p>
            <a:pPr marL="0" indent="0" algn="just">
              <a:buNone/>
            </a:pPr>
            <a:r>
              <a:rPr lang="pt-BR" dirty="0" smtClean="0"/>
              <a:t>Melhorar e aumentar o rigor sobre o exercício profissional.</a:t>
            </a:r>
          </a:p>
          <a:p>
            <a:pPr marL="0" indent="0">
              <a:buNone/>
            </a:pPr>
            <a:endParaRPr lang="pt-BR" dirty="0" smtClean="0"/>
          </a:p>
          <a:p>
            <a:pPr marL="0" indent="0">
              <a:buNone/>
            </a:pPr>
            <a:endParaRPr lang="pt-BR" dirty="0"/>
          </a:p>
        </p:txBody>
      </p:sp>
      <p:sp>
        <p:nvSpPr>
          <p:cNvPr id="4" name="Espaço Reservado para Número de Slide 3"/>
          <p:cNvSpPr>
            <a:spLocks noGrp="1"/>
          </p:cNvSpPr>
          <p:nvPr>
            <p:ph type="sldNum" sz="quarter" idx="12"/>
          </p:nvPr>
        </p:nvSpPr>
        <p:spPr/>
        <p:txBody>
          <a:bodyPr/>
          <a:lstStyle/>
          <a:p>
            <a:fld id="{C8C3FB6F-A263-475A-9FA4-ABFBE1CA5DAD}" type="slidenum">
              <a:rPr lang="pt-BR" smtClean="0"/>
              <a:t>31</a:t>
            </a:fld>
            <a:endParaRPr lang="pt-BR"/>
          </a:p>
        </p:txBody>
      </p:sp>
    </p:spTree>
    <p:extLst>
      <p:ext uri="{BB962C8B-B14F-4D97-AF65-F5344CB8AC3E}">
        <p14:creationId xmlns:p14="http://schemas.microsoft.com/office/powerpoint/2010/main" val="67062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Muito Obrigado</a:t>
            </a:r>
            <a:endParaRPr lang="pt-BR" dirty="0"/>
          </a:p>
        </p:txBody>
      </p:sp>
      <p:sp>
        <p:nvSpPr>
          <p:cNvPr id="3" name="Espaço Reservado para Conteúdo 2"/>
          <p:cNvSpPr>
            <a:spLocks noGrp="1"/>
          </p:cNvSpPr>
          <p:nvPr>
            <p:ph idx="1"/>
          </p:nvPr>
        </p:nvSpPr>
        <p:spPr>
          <a:xfrm>
            <a:off x="107504" y="1600200"/>
            <a:ext cx="8579296" cy="4525963"/>
          </a:xfrm>
        </p:spPr>
        <p:txBody>
          <a:bodyPr>
            <a:normAutofit/>
          </a:bodyPr>
          <a:lstStyle/>
          <a:p>
            <a:pPr marL="0" indent="0" algn="ctr">
              <a:buNone/>
            </a:pPr>
            <a:endParaRPr lang="pt-BR" dirty="0"/>
          </a:p>
          <a:p>
            <a:pPr marL="0" indent="0" algn="ctr">
              <a:buNone/>
            </a:pPr>
            <a:r>
              <a:rPr lang="pt-BR" dirty="0" smtClean="0"/>
              <a:t>Rafael Friedrich de Lima</a:t>
            </a:r>
          </a:p>
          <a:p>
            <a:pPr marL="0" indent="0" algn="ctr">
              <a:buNone/>
            </a:pPr>
            <a:r>
              <a:rPr lang="pt-BR" dirty="0" smtClean="0">
                <a:hlinkClick r:id="rId2"/>
              </a:rPr>
              <a:t>rafael-lima@agricutura.rs.gov.br</a:t>
            </a:r>
            <a:endParaRPr lang="pt-BR" dirty="0" smtClean="0"/>
          </a:p>
          <a:p>
            <a:pPr marL="0" indent="0" algn="ctr">
              <a:buNone/>
            </a:pPr>
            <a:endParaRPr lang="pt-BR" dirty="0" smtClean="0"/>
          </a:p>
          <a:p>
            <a:pPr marL="0" indent="0" algn="ctr">
              <a:buNone/>
            </a:pPr>
            <a:endParaRPr lang="pt-BR" dirty="0"/>
          </a:p>
          <a:p>
            <a:pPr marL="0" indent="0" algn="ctr">
              <a:buNone/>
            </a:pPr>
            <a:r>
              <a:rPr lang="pt-BR" dirty="0" smtClean="0"/>
              <a:t>Divisão de Insumos e Serviços Agropecuários </a:t>
            </a:r>
            <a:r>
              <a:rPr lang="pt-BR" dirty="0" smtClean="0">
                <a:hlinkClick r:id="rId3"/>
              </a:rPr>
              <a:t>insumos@agricultura.rs.gov.br</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C8C3FB6F-A263-475A-9FA4-ABFBE1CA5DAD}" type="slidenum">
              <a:rPr lang="pt-BR" smtClean="0"/>
              <a:t>32</a:t>
            </a:fld>
            <a:endParaRPr lang="pt-BR"/>
          </a:p>
        </p:txBody>
      </p:sp>
    </p:spTree>
    <p:extLst>
      <p:ext uri="{BB962C8B-B14F-4D97-AF65-F5344CB8AC3E}">
        <p14:creationId xmlns:p14="http://schemas.microsoft.com/office/powerpoint/2010/main" val="420736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06085"/>
            <a:ext cx="28860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32289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C8C3FB6F-A263-475A-9FA4-ABFBE1CA5DAD}" type="slidenum">
              <a:rPr lang="pt-BR" smtClean="0"/>
              <a:t>33</a:t>
            </a:fld>
            <a:endParaRPr lang="pt-BR"/>
          </a:p>
        </p:txBody>
      </p:sp>
    </p:spTree>
    <p:extLst>
      <p:ext uri="{BB962C8B-B14F-4D97-AF65-F5344CB8AC3E}">
        <p14:creationId xmlns:p14="http://schemas.microsoft.com/office/powerpoint/2010/main" val="282762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Receita Agronômica- Fiscalização da SEAPI</a:t>
            </a:r>
            <a:endParaRPr lang="pt-BR" dirty="0"/>
          </a:p>
        </p:txBody>
      </p:sp>
      <p:sp>
        <p:nvSpPr>
          <p:cNvPr id="3" name="Espaço Reservado para Conteúdo 2"/>
          <p:cNvSpPr>
            <a:spLocks noGrp="1"/>
          </p:cNvSpPr>
          <p:nvPr>
            <p:ph idx="1"/>
          </p:nvPr>
        </p:nvSpPr>
        <p:spPr>
          <a:xfrm>
            <a:off x="395536" y="2420888"/>
            <a:ext cx="8229600" cy="1612776"/>
          </a:xfrm>
          <a:solidFill>
            <a:schemeClr val="accent3">
              <a:lumMod val="40000"/>
              <a:lumOff val="60000"/>
            </a:schemeClr>
          </a:solidFill>
        </p:spPr>
        <p:txBody>
          <a:bodyPr/>
          <a:lstStyle/>
          <a:p>
            <a:pPr marL="0" indent="0" algn="just">
              <a:buNone/>
            </a:pPr>
            <a:r>
              <a:rPr lang="pt-BR" dirty="0" smtClean="0"/>
              <a:t>A SEAPI fiscaliza o conteúdo da receita agronômica, o qual está relacionado ao uso dos produtos.</a:t>
            </a:r>
            <a:endParaRPr lang="pt-BR" dirty="0"/>
          </a:p>
        </p:txBody>
      </p:sp>
      <p:sp>
        <p:nvSpPr>
          <p:cNvPr id="4" name="Espaço Reservado para Conteúdo 2"/>
          <p:cNvSpPr txBox="1">
            <a:spLocks/>
          </p:cNvSpPr>
          <p:nvPr/>
        </p:nvSpPr>
        <p:spPr>
          <a:xfrm>
            <a:off x="395536" y="4293096"/>
            <a:ext cx="8229600" cy="1612776"/>
          </a:xfrm>
          <a:prstGeom prst="rect">
            <a:avLst/>
          </a:prstGeom>
          <a:solidFill>
            <a:schemeClr val="accent6">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dirty="0" smtClean="0"/>
              <a:t>Comercialização de agrotóxicos sem receita agronômica.</a:t>
            </a:r>
            <a:endParaRPr lang="pt-BR" dirty="0"/>
          </a:p>
        </p:txBody>
      </p:sp>
      <p:sp>
        <p:nvSpPr>
          <p:cNvPr id="5" name="Espaço Reservado para Número de Slide 4"/>
          <p:cNvSpPr>
            <a:spLocks noGrp="1"/>
          </p:cNvSpPr>
          <p:nvPr>
            <p:ph type="sldNum" sz="quarter" idx="12"/>
          </p:nvPr>
        </p:nvSpPr>
        <p:spPr/>
        <p:txBody>
          <a:bodyPr/>
          <a:lstStyle/>
          <a:p>
            <a:fld id="{C8C3FB6F-A263-475A-9FA4-ABFBE1CA5DAD}" type="slidenum">
              <a:rPr lang="pt-BR" smtClean="0"/>
              <a:t>4</a:t>
            </a:fld>
            <a:endParaRPr lang="pt-BR"/>
          </a:p>
        </p:txBody>
      </p:sp>
    </p:spTree>
    <p:extLst>
      <p:ext uri="{BB962C8B-B14F-4D97-AF65-F5344CB8AC3E}">
        <p14:creationId xmlns:p14="http://schemas.microsoft.com/office/powerpoint/2010/main" val="3916838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pt-BR" dirty="0" smtClean="0"/>
              <a:t>Receita Agronômica- Fiscalização da SEAPI</a:t>
            </a:r>
            <a:endParaRPr lang="pt-BR" dirty="0"/>
          </a:p>
        </p:txBody>
      </p:sp>
      <p:sp>
        <p:nvSpPr>
          <p:cNvPr id="5" name="Espaço Reservado para Conteúdo 2"/>
          <p:cNvSpPr>
            <a:spLocks noGrp="1"/>
          </p:cNvSpPr>
          <p:nvPr>
            <p:ph idx="1"/>
          </p:nvPr>
        </p:nvSpPr>
        <p:spPr>
          <a:xfrm>
            <a:off x="395536" y="2420888"/>
            <a:ext cx="8424936" cy="2736304"/>
          </a:xfrm>
          <a:solidFill>
            <a:schemeClr val="accent3">
              <a:lumMod val="40000"/>
              <a:lumOff val="60000"/>
            </a:schemeClr>
          </a:solidFill>
        </p:spPr>
        <p:txBody>
          <a:bodyPr>
            <a:normAutofit fontScale="85000" lnSpcReduction="10000"/>
          </a:bodyPr>
          <a:lstStyle/>
          <a:p>
            <a:pPr algn="just"/>
            <a:r>
              <a:rPr lang="pt-BR" dirty="0" smtClean="0"/>
              <a:t>Produto não autorizado para a cultura (desvio de uso).</a:t>
            </a:r>
          </a:p>
          <a:p>
            <a:pPr algn="just"/>
            <a:r>
              <a:rPr lang="pt-BR" dirty="0" smtClean="0"/>
              <a:t>Produtos com restrições específicas </a:t>
            </a:r>
            <a:r>
              <a:rPr lang="pt-BR" sz="2400" dirty="0" smtClean="0"/>
              <a:t>(hormonais, </a:t>
            </a:r>
            <a:r>
              <a:rPr lang="pt-BR" sz="2400" dirty="0" err="1" smtClean="0"/>
              <a:t>acefato</a:t>
            </a:r>
            <a:r>
              <a:rPr lang="pt-BR" sz="2400" dirty="0" smtClean="0"/>
              <a:t>, </a:t>
            </a:r>
            <a:r>
              <a:rPr lang="pt-BR" sz="2400" dirty="0" err="1" smtClean="0"/>
              <a:t>carbendazim</a:t>
            </a:r>
            <a:r>
              <a:rPr lang="pt-BR" sz="2400" dirty="0" smtClean="0"/>
              <a:t>....)</a:t>
            </a:r>
          </a:p>
          <a:p>
            <a:pPr algn="just"/>
            <a:r>
              <a:rPr lang="pt-BR" dirty="0" smtClean="0"/>
              <a:t>Doses</a:t>
            </a:r>
          </a:p>
          <a:p>
            <a:pPr algn="just"/>
            <a:r>
              <a:rPr lang="pt-BR" dirty="0" smtClean="0"/>
              <a:t>Volume de calda.</a:t>
            </a:r>
          </a:p>
          <a:p>
            <a:pPr algn="just"/>
            <a:r>
              <a:rPr lang="pt-BR" dirty="0" smtClean="0"/>
              <a:t>Modo de aplicação.</a:t>
            </a:r>
          </a:p>
          <a:p>
            <a:pPr algn="just"/>
            <a:endParaRPr lang="pt-BR" dirty="0" smtClean="0"/>
          </a:p>
          <a:p>
            <a:pPr marL="0" indent="0" algn="just">
              <a:buNone/>
            </a:pPr>
            <a:endParaRPr lang="pt-BR" dirty="0" smtClean="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5</a:t>
            </a:fld>
            <a:endParaRPr lang="pt-BR"/>
          </a:p>
        </p:txBody>
      </p:sp>
    </p:spTree>
    <p:extLst>
      <p:ext uri="{BB962C8B-B14F-4D97-AF65-F5344CB8AC3E}">
        <p14:creationId xmlns:p14="http://schemas.microsoft.com/office/powerpoint/2010/main" val="2104478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1520" y="188640"/>
            <a:ext cx="8229600" cy="648072"/>
          </a:xfrm>
        </p:spPr>
        <p:txBody>
          <a:bodyPr>
            <a:normAutofit fontScale="90000"/>
          </a:bodyPr>
          <a:lstStyle/>
          <a:p>
            <a:r>
              <a:rPr lang="pt-BR" dirty="0" smtClean="0"/>
              <a:t>Exemplos de autuações</a:t>
            </a:r>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4415177" cy="585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C8C3FB6F-A263-475A-9FA4-ABFBE1CA5DAD}" type="slidenum">
              <a:rPr lang="pt-BR" smtClean="0"/>
              <a:t>6</a:t>
            </a:fld>
            <a:endParaRPr lang="pt-BR"/>
          </a:p>
        </p:txBody>
      </p:sp>
    </p:spTree>
    <p:extLst>
      <p:ext uri="{BB962C8B-B14F-4D97-AF65-F5344CB8AC3E}">
        <p14:creationId xmlns:p14="http://schemas.microsoft.com/office/powerpoint/2010/main" val="4059846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 y="888914"/>
            <a:ext cx="4319681" cy="54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477" y="404664"/>
            <a:ext cx="4947523" cy="58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6670238" y="5157192"/>
            <a:ext cx="200621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115616" y="332656"/>
            <a:ext cx="1053302" cy="523220"/>
          </a:xfrm>
          <a:prstGeom prst="rect">
            <a:avLst/>
          </a:prstGeom>
          <a:noFill/>
        </p:spPr>
        <p:txBody>
          <a:bodyPr wrap="square" rtlCol="0">
            <a:spAutoFit/>
          </a:bodyPr>
          <a:lstStyle/>
          <a:p>
            <a:r>
              <a:rPr lang="pt-BR" sz="2800" b="1" dirty="0" smtClean="0"/>
              <a:t>2022</a:t>
            </a:r>
            <a:endParaRPr lang="pt-BR" sz="2800" b="1" dirty="0"/>
          </a:p>
        </p:txBody>
      </p:sp>
      <p:sp>
        <p:nvSpPr>
          <p:cNvPr id="8" name="CaixaDeTexto 7"/>
          <p:cNvSpPr txBox="1"/>
          <p:nvPr/>
        </p:nvSpPr>
        <p:spPr>
          <a:xfrm>
            <a:off x="5868144" y="71046"/>
            <a:ext cx="1053302" cy="523220"/>
          </a:xfrm>
          <a:prstGeom prst="rect">
            <a:avLst/>
          </a:prstGeom>
          <a:noFill/>
        </p:spPr>
        <p:txBody>
          <a:bodyPr wrap="square" rtlCol="0">
            <a:spAutoFit/>
          </a:bodyPr>
          <a:lstStyle/>
          <a:p>
            <a:r>
              <a:rPr lang="pt-BR" sz="2800" b="1" dirty="0" smtClean="0"/>
              <a:t>2023</a:t>
            </a:r>
            <a:endParaRPr lang="pt-BR" sz="2800" b="1"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7</a:t>
            </a:fld>
            <a:endParaRPr lang="pt-BR"/>
          </a:p>
        </p:txBody>
      </p:sp>
    </p:spTree>
    <p:extLst>
      <p:ext uri="{BB962C8B-B14F-4D97-AF65-F5344CB8AC3E}">
        <p14:creationId xmlns:p14="http://schemas.microsoft.com/office/powerpoint/2010/main" val="95646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305524" cy="658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3059832" y="5229200"/>
            <a:ext cx="200621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5220072" y="260648"/>
            <a:ext cx="1053302" cy="523220"/>
          </a:xfrm>
          <a:prstGeom prst="rect">
            <a:avLst/>
          </a:prstGeom>
          <a:noFill/>
        </p:spPr>
        <p:txBody>
          <a:bodyPr wrap="square" rtlCol="0">
            <a:spAutoFit/>
          </a:bodyPr>
          <a:lstStyle/>
          <a:p>
            <a:r>
              <a:rPr lang="pt-BR" sz="2800" b="1" dirty="0" smtClean="0"/>
              <a:t>2025</a:t>
            </a:r>
            <a:endParaRPr lang="pt-BR" sz="2800" b="1" dirty="0"/>
          </a:p>
        </p:txBody>
      </p:sp>
      <p:sp>
        <p:nvSpPr>
          <p:cNvPr id="2" name="Espaço Reservado para Número de Slide 1"/>
          <p:cNvSpPr>
            <a:spLocks noGrp="1"/>
          </p:cNvSpPr>
          <p:nvPr>
            <p:ph type="sldNum" sz="quarter" idx="12"/>
          </p:nvPr>
        </p:nvSpPr>
        <p:spPr/>
        <p:txBody>
          <a:bodyPr/>
          <a:lstStyle/>
          <a:p>
            <a:fld id="{C8C3FB6F-A263-475A-9FA4-ABFBE1CA5DAD}" type="slidenum">
              <a:rPr lang="pt-BR" smtClean="0"/>
              <a:t>8</a:t>
            </a:fld>
            <a:endParaRPr lang="pt-BR"/>
          </a:p>
        </p:txBody>
      </p:sp>
    </p:spTree>
    <p:extLst>
      <p:ext uri="{BB962C8B-B14F-4D97-AF65-F5344CB8AC3E}">
        <p14:creationId xmlns:p14="http://schemas.microsoft.com/office/powerpoint/2010/main" val="564003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792088"/>
          </a:xfrm>
        </p:spPr>
        <p:txBody>
          <a:bodyPr>
            <a:normAutofit fontScale="90000"/>
          </a:bodyPr>
          <a:lstStyle/>
          <a:p>
            <a:r>
              <a:rPr lang="pt-BR" dirty="0" smtClean="0"/>
              <a:t>Histórico de recomendação para café pelo Eng. Agrônomo Douglas.</a:t>
            </a:r>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 y="2132856"/>
            <a:ext cx="9184780" cy="307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ta para baixo 3"/>
          <p:cNvSpPr/>
          <p:nvPr/>
        </p:nvSpPr>
        <p:spPr>
          <a:xfrm>
            <a:off x="107504" y="1844824"/>
            <a:ext cx="360040" cy="79208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403648" y="2924944"/>
            <a:ext cx="208823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7236296" y="2902607"/>
            <a:ext cx="86409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3131840" y="4725144"/>
            <a:ext cx="3240360" cy="57606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3347864" y="5733256"/>
            <a:ext cx="2736304" cy="923330"/>
          </a:xfrm>
          <a:prstGeom prst="rect">
            <a:avLst/>
          </a:prstGeom>
          <a:noFill/>
        </p:spPr>
        <p:txBody>
          <a:bodyPr wrap="square" rtlCol="0">
            <a:spAutoFit/>
          </a:bodyPr>
          <a:lstStyle/>
          <a:p>
            <a:r>
              <a:rPr lang="pt-BR" dirty="0" smtClean="0"/>
              <a:t>Total de 19 recomendações para Cultura do Café desde o ano de 2017.</a:t>
            </a:r>
            <a:endParaRPr lang="pt-BR" dirty="0"/>
          </a:p>
        </p:txBody>
      </p:sp>
      <p:sp>
        <p:nvSpPr>
          <p:cNvPr id="3" name="Espaço Reservado para Número de Slide 2"/>
          <p:cNvSpPr>
            <a:spLocks noGrp="1"/>
          </p:cNvSpPr>
          <p:nvPr>
            <p:ph type="sldNum" sz="quarter" idx="12"/>
          </p:nvPr>
        </p:nvSpPr>
        <p:spPr/>
        <p:txBody>
          <a:bodyPr/>
          <a:lstStyle/>
          <a:p>
            <a:fld id="{C8C3FB6F-A263-475A-9FA4-ABFBE1CA5DAD}" type="slidenum">
              <a:rPr lang="pt-BR" smtClean="0"/>
              <a:t>9</a:t>
            </a:fld>
            <a:endParaRPr lang="pt-BR"/>
          </a:p>
        </p:txBody>
      </p:sp>
    </p:spTree>
    <p:extLst>
      <p:ext uri="{BB962C8B-B14F-4D97-AF65-F5344CB8AC3E}">
        <p14:creationId xmlns:p14="http://schemas.microsoft.com/office/powerpoint/2010/main" val="2878325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TotalTime>
  <Words>911</Words>
  <Application>Microsoft Office PowerPoint</Application>
  <PresentationFormat>Apresentação na tela (4:3)</PresentationFormat>
  <Paragraphs>156</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 Receituário Agronômico: finalidades e responsabilidade  Ação fiscalizatória da SEAPI</vt:lpstr>
      <vt:lpstr>Competências</vt:lpstr>
      <vt:lpstr>E a fiscalização da receita agronômica?</vt:lpstr>
      <vt:lpstr>Receita Agronômica- Fiscalização da SEAPI</vt:lpstr>
      <vt:lpstr>Receita Agronômica- Fiscalização da SEAPI</vt:lpstr>
      <vt:lpstr>Exemplos de autuações</vt:lpstr>
      <vt:lpstr>Apresentação do PowerPoint</vt:lpstr>
      <vt:lpstr>Apresentação do PowerPoint</vt:lpstr>
      <vt:lpstr>Histórico de recomendação para café pelo Eng. Agrônomo Douglas.</vt:lpstr>
      <vt:lpstr>Assinatura Digital (sem rastreabilidade) e seus problemas</vt:lpstr>
      <vt:lpstr>O que disse a defesa?</vt:lpstr>
      <vt:lpstr>Cliente dela tem “ errado bastante”</vt:lpstr>
      <vt:lpstr>Outro Exemplo</vt:lpstr>
      <vt:lpstr>Apresentação do PowerPoint</vt:lpstr>
      <vt:lpstr>Apresentação do PowerPoint</vt:lpstr>
      <vt:lpstr>Apresentação do PowerPoint</vt:lpstr>
      <vt:lpstr>Autuação por comercializar sem receita</vt:lpstr>
      <vt:lpstr>Números de autuações para o profissional Ano de 2025 </vt:lpstr>
      <vt:lpstr>Painel de Agrotóxicos</vt:lpstr>
      <vt:lpstr>Apresentação do PowerPoint</vt:lpstr>
      <vt:lpstr>Apresentação do PowerPoint</vt:lpstr>
      <vt:lpstr>Apresentação do PowerPoint</vt:lpstr>
      <vt:lpstr>Apresentação do PowerPoint</vt:lpstr>
      <vt:lpstr>Quantidade recomendada por cada profissional</vt:lpstr>
      <vt:lpstr>Conclusões preliminares sobre a recomendação por Nível Superior</vt:lpstr>
      <vt:lpstr>Desafios</vt:lpstr>
      <vt:lpstr>Proposições</vt:lpstr>
      <vt:lpstr>Preventivo quanto tempo antes?</vt:lpstr>
      <vt:lpstr>Proposições</vt:lpstr>
      <vt:lpstr>Proposições</vt:lpstr>
      <vt:lpstr>Considerações Finais</vt:lpstr>
      <vt:lpstr>Muito Obrigado</vt:lpstr>
      <vt:lpstr>Apresentação do PowerPoint</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Ação fiscalizatória da SEAPI</dc:title>
  <dc:creator>Rafael Friedrich de lima</dc:creator>
  <cp:lastModifiedBy>Rafael Friedrich de lima</cp:lastModifiedBy>
  <cp:revision>56</cp:revision>
  <dcterms:created xsi:type="dcterms:W3CDTF">2026-03-11T12:55:08Z</dcterms:created>
  <dcterms:modified xsi:type="dcterms:W3CDTF">2026-03-19T17:13:07Z</dcterms:modified>
</cp:coreProperties>
</file>