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61" r:id="rId3"/>
    <p:sldId id="257" r:id="rId4"/>
    <p:sldId id="258" r:id="rId5"/>
    <p:sldId id="259" r:id="rId6"/>
    <p:sldId id="260" r:id="rId7"/>
    <p:sldId id="266" r:id="rId8"/>
    <p:sldId id="267" r:id="rId9"/>
    <p:sldId id="275" r:id="rId10"/>
    <p:sldId id="272" r:id="rId11"/>
    <p:sldId id="268" r:id="rId12"/>
    <p:sldId id="262" r:id="rId13"/>
    <p:sldId id="271" r:id="rId14"/>
    <p:sldId id="269" r:id="rId15"/>
    <p:sldId id="270" r:id="rId16"/>
    <p:sldId id="274" r:id="rId17"/>
    <p:sldId id="273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8" d="100"/>
          <a:sy n="158" d="100"/>
        </p:scale>
        <p:origin x="26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651511648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651511648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2D203D7A-1B6C-EC48-936A-9EB4F2F43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515116480_2_17:notes">
            <a:extLst>
              <a:ext uri="{FF2B5EF4-FFF2-40B4-BE49-F238E27FC236}">
                <a16:creationId xmlns:a16="http://schemas.microsoft.com/office/drawing/2014/main" id="{2F5FA673-9FC8-3C8C-C6C7-F5247E15AE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515116480_2_17:notes">
            <a:extLst>
              <a:ext uri="{FF2B5EF4-FFF2-40B4-BE49-F238E27FC236}">
                <a16:creationId xmlns:a16="http://schemas.microsoft.com/office/drawing/2014/main" id="{2C9D5318-68E8-D82D-8BBE-75C0E799A4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1078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02D34493-CD4A-5636-99A6-EDA4F29F9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515116480_2_17:notes">
            <a:extLst>
              <a:ext uri="{FF2B5EF4-FFF2-40B4-BE49-F238E27FC236}">
                <a16:creationId xmlns:a16="http://schemas.microsoft.com/office/drawing/2014/main" id="{45DE4842-F453-CB27-6A86-983BDBA7BE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515116480_2_17:notes">
            <a:extLst>
              <a:ext uri="{FF2B5EF4-FFF2-40B4-BE49-F238E27FC236}">
                <a16:creationId xmlns:a16="http://schemas.microsoft.com/office/drawing/2014/main" id="{8A9FC40F-27D7-147C-C3FC-DEC13D1741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8453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515116480_2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6515116480_2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264A2D47-A027-887A-F4C8-F1C6063EB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515116480_2_17:notes">
            <a:extLst>
              <a:ext uri="{FF2B5EF4-FFF2-40B4-BE49-F238E27FC236}">
                <a16:creationId xmlns:a16="http://schemas.microsoft.com/office/drawing/2014/main" id="{AD7A2071-AF3B-7D57-7290-FC4CDA6661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515116480_2_17:notes">
            <a:extLst>
              <a:ext uri="{FF2B5EF4-FFF2-40B4-BE49-F238E27FC236}">
                <a16:creationId xmlns:a16="http://schemas.microsoft.com/office/drawing/2014/main" id="{17CFCE21-E43B-F7EF-E18D-66CAE2B595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079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73B6A4B2-4834-8FB4-0A73-A19E8F97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515116480_2_17:notes">
            <a:extLst>
              <a:ext uri="{FF2B5EF4-FFF2-40B4-BE49-F238E27FC236}">
                <a16:creationId xmlns:a16="http://schemas.microsoft.com/office/drawing/2014/main" id="{7861A4FA-4D07-18F6-F361-98E1DCC869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515116480_2_17:notes">
            <a:extLst>
              <a:ext uri="{FF2B5EF4-FFF2-40B4-BE49-F238E27FC236}">
                <a16:creationId xmlns:a16="http://schemas.microsoft.com/office/drawing/2014/main" id="{E76A7FA6-CCB5-79C2-0A1D-EC379BD52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835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3CB32619-B477-2A13-C85C-5DC6D2C37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515116480_2_17:notes">
            <a:extLst>
              <a:ext uri="{FF2B5EF4-FFF2-40B4-BE49-F238E27FC236}">
                <a16:creationId xmlns:a16="http://schemas.microsoft.com/office/drawing/2014/main" id="{1F04E9F7-1689-9C02-1B12-D9287D3175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515116480_2_17:notes">
            <a:extLst>
              <a:ext uri="{FF2B5EF4-FFF2-40B4-BE49-F238E27FC236}">
                <a16:creationId xmlns:a16="http://schemas.microsoft.com/office/drawing/2014/main" id="{C1012234-671A-4968-FEF3-052DF5CD7E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0065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DFC843AA-8020-E4ED-49C2-4948B453B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515116480_2_17:notes">
            <a:extLst>
              <a:ext uri="{FF2B5EF4-FFF2-40B4-BE49-F238E27FC236}">
                <a16:creationId xmlns:a16="http://schemas.microsoft.com/office/drawing/2014/main" id="{1810DD47-90E6-A099-639E-F2352C49F5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515116480_2_17:notes">
            <a:extLst>
              <a:ext uri="{FF2B5EF4-FFF2-40B4-BE49-F238E27FC236}">
                <a16:creationId xmlns:a16="http://schemas.microsoft.com/office/drawing/2014/main" id="{B39062CF-0214-D1F7-33D5-89B681DDD4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7285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184E1B93-C790-984C-B6C0-88DFBB3A7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515116480_2_17:notes">
            <a:extLst>
              <a:ext uri="{FF2B5EF4-FFF2-40B4-BE49-F238E27FC236}">
                <a16:creationId xmlns:a16="http://schemas.microsoft.com/office/drawing/2014/main" id="{12D28958-803A-F70E-E47D-BC5CD6FBC3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515116480_2_17:notes">
            <a:extLst>
              <a:ext uri="{FF2B5EF4-FFF2-40B4-BE49-F238E27FC236}">
                <a16:creationId xmlns:a16="http://schemas.microsoft.com/office/drawing/2014/main" id="{C756A635-435E-27C1-AFAF-3B03960C07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160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6515116480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6515116480_2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6515116480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6515116480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515116480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515116480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6515116480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6515116480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515116480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6515116480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01387687-7569-1CBE-9521-DAE7A33C1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515116480_2_17:notes">
            <a:extLst>
              <a:ext uri="{FF2B5EF4-FFF2-40B4-BE49-F238E27FC236}">
                <a16:creationId xmlns:a16="http://schemas.microsoft.com/office/drawing/2014/main" id="{7CECB834-04D9-C065-6D46-62F84AEAEB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515116480_2_17:notes">
            <a:extLst>
              <a:ext uri="{FF2B5EF4-FFF2-40B4-BE49-F238E27FC236}">
                <a16:creationId xmlns:a16="http://schemas.microsoft.com/office/drawing/2014/main" id="{A2F2DEA0-B7E7-2E56-9B93-E4D756C35F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205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C7DCAF7F-9586-F8B0-EEA4-912EA498B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515116480_2_17:notes">
            <a:extLst>
              <a:ext uri="{FF2B5EF4-FFF2-40B4-BE49-F238E27FC236}">
                <a16:creationId xmlns:a16="http://schemas.microsoft.com/office/drawing/2014/main" id="{5117351A-D900-82C5-22D9-EDD93B1893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515116480_2_17:notes">
            <a:extLst>
              <a:ext uri="{FF2B5EF4-FFF2-40B4-BE49-F238E27FC236}">
                <a16:creationId xmlns:a16="http://schemas.microsoft.com/office/drawing/2014/main" id="{A3B2E518-9984-431E-16C2-8041A4A350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850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8C3F77FE-885C-8C2E-DB1D-6985B5978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515116480_2_17:notes">
            <a:extLst>
              <a:ext uri="{FF2B5EF4-FFF2-40B4-BE49-F238E27FC236}">
                <a16:creationId xmlns:a16="http://schemas.microsoft.com/office/drawing/2014/main" id="{7AF5973D-CA4C-FEE4-2837-CBCD6FA31C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515116480_2_17:notes">
            <a:extLst>
              <a:ext uri="{FF2B5EF4-FFF2-40B4-BE49-F238E27FC236}">
                <a16:creationId xmlns:a16="http://schemas.microsoft.com/office/drawing/2014/main" id="{30361D8C-6F77-080E-1FEA-839387BFDA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85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61307" y="1694400"/>
            <a:ext cx="7641772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400" dirty="0">
                <a:solidFill>
                  <a:schemeClr val="lt1"/>
                </a:solidFill>
              </a:rPr>
              <a:t>– Receituário Agronômico –                Um breve Histórico</a:t>
            </a:r>
            <a:endParaRPr sz="3400" dirty="0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991850" y="4233475"/>
            <a:ext cx="516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</a:rPr>
              <a:t>Operação Tatu | Fundação | Receituário | Dias atuais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636" y="278847"/>
            <a:ext cx="2853138" cy="89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>
          <a:extLst>
            <a:ext uri="{FF2B5EF4-FFF2-40B4-BE49-F238E27FC236}">
              <a16:creationId xmlns:a16="http://schemas.microsoft.com/office/drawing/2014/main" id="{6B566C5D-F08A-C8F2-ADB0-2CD96C666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64F3348-E1E9-62A8-A506-9EAF1AC7C02D}"/>
              </a:ext>
            </a:extLst>
          </p:cNvPr>
          <p:cNvSpPr txBox="1"/>
          <p:nvPr/>
        </p:nvSpPr>
        <p:spPr>
          <a:xfrm>
            <a:off x="6131380" y="204108"/>
            <a:ext cx="301262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lt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pt-BR" sz="1600" dirty="0">
                <a:solidFill>
                  <a:schemeClr val="lt1"/>
                </a:solidFill>
              </a:rPr>
              <a:t>A experiência prática iniciada em 1975 em Santa Rosa – RS ganhou visibilidade nacional em 1977, ao ser apresentada no X Congresso Brasileiro de Agronomia.</a:t>
            </a:r>
          </a:p>
          <a:p>
            <a:pPr lvl="0" algn="just">
              <a:lnSpc>
                <a:spcPct val="150000"/>
              </a:lnSpc>
            </a:pPr>
            <a:endParaRPr lang="pt-BR" sz="1600" dirty="0">
              <a:solidFill>
                <a:schemeClr val="lt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pt-BR" sz="1600" dirty="0">
                <a:solidFill>
                  <a:schemeClr val="lt1"/>
                </a:solidFill>
              </a:rPr>
              <a:t>Um movimento que conectou prática de campo com reconhecimento técnico institucional.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dirty="0">
              <a:solidFill>
                <a:schemeClr val="lt1"/>
              </a:solidFill>
            </a:endParaRPr>
          </a:p>
        </p:txBody>
      </p:sp>
      <p:pic>
        <p:nvPicPr>
          <p:cNvPr id="2" name="Google Shape;65;p14">
            <a:extLst>
              <a:ext uri="{FF2B5EF4-FFF2-40B4-BE49-F238E27FC236}">
                <a16:creationId xmlns:a16="http://schemas.microsoft.com/office/drawing/2014/main" id="{6D43CE36-C4DF-CE96-FD27-000E096F3AE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5875" y="4328525"/>
            <a:ext cx="1308896" cy="43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39EC52-3981-DD59-DCF2-7CA8C3ADC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8" y="96620"/>
            <a:ext cx="6041572" cy="49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25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>
          <a:extLst>
            <a:ext uri="{FF2B5EF4-FFF2-40B4-BE49-F238E27FC236}">
              <a16:creationId xmlns:a16="http://schemas.microsoft.com/office/drawing/2014/main" id="{A144CF65-9E88-6E18-3A8F-82467895B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DEEB634-85ED-32B1-E400-C9551F10CC4E}"/>
              </a:ext>
            </a:extLst>
          </p:cNvPr>
          <p:cNvSpPr txBox="1"/>
          <p:nvPr/>
        </p:nvSpPr>
        <p:spPr>
          <a:xfrm>
            <a:off x="155122" y="195944"/>
            <a:ext cx="8719457" cy="6498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1978 – O Banco do Brasil informou que a partir de janeiro, a superintendência do estado do RS implementaria a norma para a necessidade de receituários agronômicos nos financiamentos de custeios bancários.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pt-BR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Polos de uso de Defensivos Agrícolas na época: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pt-BR" sz="20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Viticultura – Serra Gaúcha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Fruticultura – Região Sul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Arroz – Campanha e Centro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Trigo e Soja – Região Noroeste</a:t>
            </a:r>
          </a:p>
          <a:p>
            <a:pPr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pt-BR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Debates em ambas regiões e culturas.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solidFill>
                <a:schemeClr val="lt1"/>
              </a:solidFill>
            </a:endParaRPr>
          </a:p>
        </p:txBody>
      </p:sp>
      <p:pic>
        <p:nvPicPr>
          <p:cNvPr id="2" name="Google Shape;65;p14">
            <a:extLst>
              <a:ext uri="{FF2B5EF4-FFF2-40B4-BE49-F238E27FC236}">
                <a16:creationId xmlns:a16="http://schemas.microsoft.com/office/drawing/2014/main" id="{FB5B728D-0F17-1BD1-003C-40CAF9B1FB9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5875" y="4328525"/>
            <a:ext cx="1308896" cy="439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866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5;p14">
            <a:extLst>
              <a:ext uri="{FF2B5EF4-FFF2-40B4-BE49-F238E27FC236}">
                <a16:creationId xmlns:a16="http://schemas.microsoft.com/office/drawing/2014/main" id="{43BC5D4C-8B29-7D95-6992-63454FE6D4E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9161" y="4614275"/>
            <a:ext cx="1308896" cy="439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>
          <a:extLst>
            <a:ext uri="{FF2B5EF4-FFF2-40B4-BE49-F238E27FC236}">
              <a16:creationId xmlns:a16="http://schemas.microsoft.com/office/drawing/2014/main" id="{CDEFD72F-F9D5-4AA8-5B22-36651F9A3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C19AAB7-DBB4-E56B-CD8E-E0B82B2CEAE5}"/>
              </a:ext>
            </a:extLst>
          </p:cNvPr>
          <p:cNvSpPr txBox="1"/>
          <p:nvPr/>
        </p:nvSpPr>
        <p:spPr>
          <a:xfrm>
            <a:off x="562131" y="32593"/>
            <a:ext cx="83263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pt-BR" sz="2800" b="1" dirty="0">
                <a:solidFill>
                  <a:schemeClr val="lt1"/>
                </a:solidFill>
                <a:latin typeface="+mj-lt"/>
              </a:rPr>
              <a:t>Composição do Receituário</a:t>
            </a:r>
          </a:p>
          <a:p>
            <a:pPr marL="285750" indent="-28575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pt-BR" sz="2800" b="1" dirty="0">
              <a:solidFill>
                <a:schemeClr val="lt1"/>
              </a:solidFill>
              <a:latin typeface="+mj-l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pt-BR" sz="1800" dirty="0">
              <a:solidFill>
                <a:schemeClr val="lt1"/>
              </a:solidFill>
              <a:latin typeface="+mj-l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pt-BR" sz="1800" dirty="0">
              <a:solidFill>
                <a:schemeClr val="lt1"/>
              </a:solidFill>
              <a:latin typeface="+mj-lt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800" dirty="0">
                <a:solidFill>
                  <a:schemeClr val="lt1"/>
                </a:solidFill>
                <a:latin typeface="+mj-lt"/>
              </a:rPr>
              <a:t>Identificação do produtor e propriedade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800" dirty="0">
                <a:solidFill>
                  <a:schemeClr val="lt1"/>
                </a:solidFill>
                <a:latin typeface="+mj-lt"/>
              </a:rPr>
              <a:t>Cultura e área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800" dirty="0">
                <a:solidFill>
                  <a:schemeClr val="lt1"/>
                </a:solidFill>
                <a:latin typeface="+mj-lt"/>
              </a:rPr>
              <a:t>Diagnóstico técnico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800" dirty="0">
                <a:solidFill>
                  <a:schemeClr val="lt1"/>
                </a:solidFill>
                <a:latin typeface="+mj-lt"/>
              </a:rPr>
              <a:t>Produto, dose e aplicação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800" dirty="0">
                <a:solidFill>
                  <a:schemeClr val="lt1"/>
                </a:solidFill>
                <a:latin typeface="+mj-lt"/>
              </a:rPr>
              <a:t>Intervalo de segurança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800" dirty="0">
                <a:solidFill>
                  <a:schemeClr val="lt1"/>
                </a:solidFill>
                <a:latin typeface="+mj-lt"/>
              </a:rPr>
              <a:t>Rastreabilidade pelo SIGA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dirty="0">
              <a:solidFill>
                <a:schemeClr val="lt1"/>
              </a:solidFill>
            </a:endParaRPr>
          </a:p>
        </p:txBody>
      </p:sp>
      <p:pic>
        <p:nvPicPr>
          <p:cNvPr id="2" name="Google Shape;65;p14">
            <a:extLst>
              <a:ext uri="{FF2B5EF4-FFF2-40B4-BE49-F238E27FC236}">
                <a16:creationId xmlns:a16="http://schemas.microsoft.com/office/drawing/2014/main" id="{9A045BAB-7C0C-777F-B48D-14F3A878982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5875" y="4328525"/>
            <a:ext cx="1308896" cy="439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346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>
          <a:extLst>
            <a:ext uri="{FF2B5EF4-FFF2-40B4-BE49-F238E27FC236}">
              <a16:creationId xmlns:a16="http://schemas.microsoft.com/office/drawing/2014/main" id="{CEFF682A-E6C7-E66D-332D-E72E81B9B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ADE5332-08C1-A312-13D1-8B890C6F51BE}"/>
              </a:ext>
            </a:extLst>
          </p:cNvPr>
          <p:cNvSpPr txBox="1"/>
          <p:nvPr/>
        </p:nvSpPr>
        <p:spPr>
          <a:xfrm>
            <a:off x="112426" y="163286"/>
            <a:ext cx="8904158" cy="481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  <a:latin typeface="+mj-lt"/>
              </a:rPr>
              <a:t>Receituário agronômico atual</a:t>
            </a:r>
            <a:r>
              <a:rPr lang="pt-BR" sz="2800" dirty="0">
                <a:solidFill>
                  <a:schemeClr val="lt1"/>
                </a:solidFill>
                <a:latin typeface="+mj-lt"/>
              </a:rPr>
              <a:t>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lt1"/>
              </a:solidFill>
              <a:latin typeface="+mj-lt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altLang="pt-BR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Minimização de impactos ambientais;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Assistência técnica;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Extensão Rural;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Acompanhamento de culturas, soja, milho, canola, aveia, trigo...</a:t>
            </a:r>
            <a:endParaRPr lang="pt-BR" altLang="pt-BR" sz="18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altLang="pt-BR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Boas práticas agrícolas;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altLang="pt-BR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 alimentar;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altLang="pt-BR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Responsabilidade produtiva e socioambiental;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 a credibilidade da agronomia;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no sistema CONFEA/CREA.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6" name="Google Shape;65;p14">
            <a:extLst>
              <a:ext uri="{FF2B5EF4-FFF2-40B4-BE49-F238E27FC236}">
                <a16:creationId xmlns:a16="http://schemas.microsoft.com/office/drawing/2014/main" id="{077B1EAE-72D9-4F16-73C2-A6538FB2064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5875" y="4328525"/>
            <a:ext cx="1308896" cy="439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48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>
          <a:extLst>
            <a:ext uri="{FF2B5EF4-FFF2-40B4-BE49-F238E27FC236}">
              <a16:creationId xmlns:a16="http://schemas.microsoft.com/office/drawing/2014/main" id="{1D6E8771-C024-F2F0-F522-68A4A2AC4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2DA2344-3161-5B11-3B64-A0A5E40CA54F}"/>
              </a:ext>
            </a:extLst>
          </p:cNvPr>
          <p:cNvSpPr txBox="1"/>
          <p:nvPr/>
        </p:nvSpPr>
        <p:spPr>
          <a:xfrm>
            <a:off x="183696" y="375557"/>
            <a:ext cx="8776607" cy="481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</a:rPr>
              <a:t>Conclusão Receituário Agronômico</a:t>
            </a:r>
          </a:p>
          <a:p>
            <a:pPr algn="ctr">
              <a:lnSpc>
                <a:spcPct val="150000"/>
              </a:lnSpc>
            </a:pPr>
            <a:endParaRPr lang="pt-BR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pt-BR" sz="1800" b="1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pt-BR" sz="1800" dirty="0">
                <a:solidFill>
                  <a:schemeClr val="bg1"/>
                </a:solidFill>
              </a:rPr>
              <a:t>Receituário como ferramenta estratégica;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pt-BR" sz="1800" dirty="0">
                <a:solidFill>
                  <a:schemeClr val="bg1"/>
                </a:solidFill>
              </a:rPr>
              <a:t>Integra técnica, legalidade e sustentabilidade;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pt-BR" sz="1800" dirty="0">
                <a:solidFill>
                  <a:schemeClr val="bg1"/>
                </a:solidFill>
              </a:rPr>
              <a:t>Papel central do Eng. Agrônomo;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pt-BR" sz="1800" dirty="0">
                <a:solidFill>
                  <a:schemeClr val="bg1"/>
                </a:solidFill>
              </a:rPr>
              <a:t>Essencial para o futuro do agro.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dirty="0">
              <a:solidFill>
                <a:schemeClr val="lt1"/>
              </a:solidFill>
            </a:endParaRPr>
          </a:p>
        </p:txBody>
      </p:sp>
      <p:pic>
        <p:nvPicPr>
          <p:cNvPr id="2" name="Google Shape;65;p14">
            <a:extLst>
              <a:ext uri="{FF2B5EF4-FFF2-40B4-BE49-F238E27FC236}">
                <a16:creationId xmlns:a16="http://schemas.microsoft.com/office/drawing/2014/main" id="{36EA6170-8052-C3D5-5EEF-81DF231DA74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5875" y="4328525"/>
            <a:ext cx="1308896" cy="439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331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69">
          <a:extLst>
            <a:ext uri="{FF2B5EF4-FFF2-40B4-BE49-F238E27FC236}">
              <a16:creationId xmlns:a16="http://schemas.microsoft.com/office/drawing/2014/main" id="{77597812-2DB2-DF4F-6BA9-260DB7E91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5;p14">
            <a:extLst>
              <a:ext uri="{FF2B5EF4-FFF2-40B4-BE49-F238E27FC236}">
                <a16:creationId xmlns:a16="http://schemas.microsoft.com/office/drawing/2014/main" id="{4125F142-4E55-142C-C929-A37A197303A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7369" y="4652628"/>
            <a:ext cx="1184625" cy="42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696AAF6-8DB5-7F9B-BBFC-0A4D9A5E1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624" y="589359"/>
            <a:ext cx="5286376" cy="3964782"/>
          </a:xfrm>
          <a:prstGeom prst="rect">
            <a:avLst/>
          </a:prstGeom>
        </p:spPr>
      </p:pic>
      <p:pic>
        <p:nvPicPr>
          <p:cNvPr id="7" name="WhatsApp Video 2026-03-19 at 22.15.43">
            <a:hlinkClick r:id="" action="ppaction://media"/>
            <a:extLst>
              <a:ext uri="{FF2B5EF4-FFF2-40B4-BE49-F238E27FC236}">
                <a16:creationId xmlns:a16="http://schemas.microsoft.com/office/drawing/2014/main" id="{22B240E4-7B9A-69C7-34B0-A00980558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" y="0"/>
            <a:ext cx="3857626" cy="51435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D50AFF1-8735-48E3-59B4-BA2C883A2C07}"/>
              </a:ext>
            </a:extLst>
          </p:cNvPr>
          <p:cNvSpPr txBox="1"/>
          <p:nvPr/>
        </p:nvSpPr>
        <p:spPr>
          <a:xfrm>
            <a:off x="5690508" y="4688398"/>
            <a:ext cx="228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</a:rPr>
              <a:t> 08/12/2022</a:t>
            </a:r>
          </a:p>
        </p:txBody>
      </p:sp>
    </p:spTree>
    <p:extLst>
      <p:ext uri="{BB962C8B-B14F-4D97-AF65-F5344CB8AC3E}">
        <p14:creationId xmlns:p14="http://schemas.microsoft.com/office/powerpoint/2010/main" val="251413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>
          <a:extLst>
            <a:ext uri="{FF2B5EF4-FFF2-40B4-BE49-F238E27FC236}">
              <a16:creationId xmlns:a16="http://schemas.microsoft.com/office/drawing/2014/main" id="{6435F5D2-D582-81A1-C3F3-C07911133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AA4F729-1319-F690-B19D-9D49D30763DE}"/>
              </a:ext>
            </a:extLst>
          </p:cNvPr>
          <p:cNvSpPr txBox="1"/>
          <p:nvPr/>
        </p:nvSpPr>
        <p:spPr>
          <a:xfrm>
            <a:off x="6858000" y="204108"/>
            <a:ext cx="228600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</a:rPr>
              <a:t>Fortalecendo a Agronomia da Região Noroeste do RS a mais de 50 anos.</a:t>
            </a:r>
            <a:br>
              <a:rPr lang="pt-BR" sz="2400" dirty="0">
                <a:solidFill>
                  <a:schemeClr val="lt1"/>
                </a:solidFill>
              </a:rPr>
            </a:br>
            <a:endParaRPr lang="pt-BR" sz="2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400" dirty="0">
                <a:solidFill>
                  <a:schemeClr val="lt1"/>
                </a:solidFill>
              </a:rPr>
            </a:br>
            <a:r>
              <a:rPr lang="pt-BR" sz="2400" dirty="0">
                <a:solidFill>
                  <a:schemeClr val="lt1"/>
                </a:solidFill>
              </a:rPr>
              <a:t>MUITO OBRIGADO!</a:t>
            </a:r>
          </a:p>
        </p:txBody>
      </p:sp>
      <p:pic>
        <p:nvPicPr>
          <p:cNvPr id="4" name="Google Shape;65;p14">
            <a:extLst>
              <a:ext uri="{FF2B5EF4-FFF2-40B4-BE49-F238E27FC236}">
                <a16:creationId xmlns:a16="http://schemas.microsoft.com/office/drawing/2014/main" id="{C7B6F094-D35F-9A19-4617-04854737067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9160" y="4434661"/>
            <a:ext cx="1308896" cy="43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C2E6FAB-781C-D783-43EE-A687BCB5A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3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30821" y="1032134"/>
            <a:ext cx="4838702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324724" y="303125"/>
            <a:ext cx="901080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chemeClr val="lt1"/>
                </a:solidFill>
              </a:rPr>
              <a:t>Operação Tatu – </a:t>
            </a:r>
            <a:r>
              <a:rPr lang="pt-BR" sz="1800" dirty="0">
                <a:solidFill>
                  <a:schemeClr val="lt1"/>
                </a:solidFill>
              </a:rPr>
              <a:t>Final da Década de 60 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324725" y="1492550"/>
            <a:ext cx="38571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</a:rPr>
              <a:t>Um projeto que iria revolucionar 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</a:rPr>
              <a:t>a maneira como o agronegócio 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</a:rPr>
              <a:t>funcionaria no Brasil 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4671425" y="1492550"/>
            <a:ext cx="38571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b="1" dirty="0">
                <a:solidFill>
                  <a:schemeClr val="lt1"/>
                </a:solidFill>
              </a:rPr>
              <a:t>1.</a:t>
            </a:r>
            <a:r>
              <a:rPr lang="pt-BR" sz="2000" dirty="0">
                <a:solidFill>
                  <a:schemeClr val="lt1"/>
                </a:solidFill>
              </a:rPr>
              <a:t> Paulo Sergio </a:t>
            </a:r>
            <a:r>
              <a:rPr lang="pt-BR" sz="2000" dirty="0" err="1">
                <a:solidFill>
                  <a:schemeClr val="lt1"/>
                </a:solidFill>
              </a:rPr>
              <a:t>Kappel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</a:rPr>
              <a:t>  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b="1" dirty="0">
                <a:solidFill>
                  <a:schemeClr val="lt1"/>
                </a:solidFill>
              </a:rPr>
              <a:t>2.</a:t>
            </a:r>
            <a:r>
              <a:rPr lang="pt-BR" sz="2000" dirty="0">
                <a:solidFill>
                  <a:schemeClr val="lt1"/>
                </a:solidFill>
              </a:rPr>
              <a:t> Áreas degradadas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b="1" dirty="0">
                <a:solidFill>
                  <a:schemeClr val="lt1"/>
                </a:solidFill>
              </a:rPr>
              <a:t>3.</a:t>
            </a:r>
            <a:r>
              <a:rPr lang="pt-BR" sz="2000" dirty="0">
                <a:solidFill>
                  <a:schemeClr val="lt1"/>
                </a:solidFill>
              </a:rPr>
              <a:t> Êxodo rural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b="1" dirty="0">
                <a:solidFill>
                  <a:schemeClr val="lt1"/>
                </a:solidFill>
              </a:rPr>
              <a:t>4.</a:t>
            </a:r>
            <a:r>
              <a:rPr lang="pt-BR" sz="2000" dirty="0">
                <a:solidFill>
                  <a:schemeClr val="lt1"/>
                </a:solidFill>
              </a:rPr>
              <a:t> Recuperação das áreas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</a:rPr>
              <a:t>  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5875" y="4328525"/>
            <a:ext cx="1308896" cy="439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387816" y="286898"/>
            <a:ext cx="573442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chemeClr val="lt1"/>
                </a:solidFill>
              </a:rPr>
              <a:t>AENORGS - Fundação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195218" y="2016049"/>
            <a:ext cx="3857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</a:rPr>
              <a:t>Fundada para unir e enaltecer a 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</a:rPr>
              <a:t>classe, gerar e proporcionar atualização aos profissionais associados.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4232200" y="1248326"/>
            <a:ext cx="4791879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</a:rPr>
              <a:t> Fundação de fato </a:t>
            </a:r>
            <a:r>
              <a:rPr lang="pt-BR" sz="2000" i="1" dirty="0">
                <a:solidFill>
                  <a:schemeClr val="lt1"/>
                </a:solidFill>
              </a:rPr>
              <a:t>29/09/1973</a:t>
            </a:r>
            <a:endParaRPr sz="2000" i="1" dirty="0">
              <a:solidFill>
                <a:schemeClr val="lt1"/>
              </a:solidFill>
            </a:endParaRPr>
          </a:p>
          <a:p>
            <a:pPr marL="10160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pt-BR" sz="2000" dirty="0">
                <a:solidFill>
                  <a:schemeClr val="lt1"/>
                </a:solidFill>
              </a:rPr>
              <a:t>Promover a valorização</a:t>
            </a:r>
          </a:p>
          <a:p>
            <a:pPr marL="10160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pt-BR" sz="2000" dirty="0">
                <a:solidFill>
                  <a:schemeClr val="lt1"/>
                </a:solidFill>
              </a:rPr>
              <a:t>Aperfeiçoamento técnico e cultural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</a:rPr>
              <a:t>Fundação de Direito </a:t>
            </a:r>
            <a:r>
              <a:rPr lang="pt-BR" sz="2000" i="1" dirty="0">
                <a:solidFill>
                  <a:schemeClr val="lt1"/>
                </a:solidFill>
              </a:rPr>
              <a:t>30/09/1979</a:t>
            </a:r>
            <a:endParaRPr sz="2000" i="1" dirty="0">
              <a:solidFill>
                <a:schemeClr val="lt1"/>
              </a:solidFill>
            </a:endParaRPr>
          </a:p>
          <a:p>
            <a:pPr marL="10160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pt-BR" sz="2000" dirty="0">
                <a:solidFill>
                  <a:schemeClr val="lt1"/>
                </a:solidFill>
              </a:rPr>
              <a:t>Defender os interesses</a:t>
            </a:r>
            <a:endParaRPr sz="2000" dirty="0">
              <a:solidFill>
                <a:schemeClr val="lt1"/>
              </a:solidFill>
            </a:endParaRPr>
          </a:p>
          <a:p>
            <a:pPr marL="10160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pt-BR" sz="2000" dirty="0">
                <a:solidFill>
                  <a:schemeClr val="lt1"/>
                </a:solidFill>
              </a:rPr>
              <a:t>Zelar pelo cumprimento do código de ética</a:t>
            </a:r>
            <a:endParaRPr sz="2000" dirty="0">
              <a:solidFill>
                <a:schemeClr val="lt1"/>
              </a:solidFill>
            </a:endParaRPr>
          </a:p>
        </p:txBody>
      </p:sp>
      <p:pic>
        <p:nvPicPr>
          <p:cNvPr id="2" name="Google Shape;65;p14">
            <a:extLst>
              <a:ext uri="{FF2B5EF4-FFF2-40B4-BE49-F238E27FC236}">
                <a16:creationId xmlns:a16="http://schemas.microsoft.com/office/drawing/2014/main" id="{D2298C39-092C-9BC1-120E-FC1F8C90C42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5875" y="4328525"/>
            <a:ext cx="1308896" cy="439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42F91">
              <a:alpha val="5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107128" y="2958317"/>
            <a:ext cx="3461700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</a:rPr>
              <a:t>ABRANGÊNCIA DE 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</a:rPr>
              <a:t>19 MUNICÍPIOS DA 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</a:rPr>
              <a:t>REGIÃO NOROESTE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</a:rPr>
              <a:t>SEDE JUNTO A INSPETORIA DO CREA – SANTA ROSA</a:t>
            </a:r>
            <a:endParaRPr sz="1500" dirty="0">
              <a:solidFill>
                <a:schemeClr val="lt1"/>
              </a:solidFill>
            </a:endParaRPr>
          </a:p>
        </p:txBody>
      </p:sp>
      <p:pic>
        <p:nvPicPr>
          <p:cNvPr id="2" name="Google Shape;65;p14">
            <a:extLst>
              <a:ext uri="{FF2B5EF4-FFF2-40B4-BE49-F238E27FC236}">
                <a16:creationId xmlns:a16="http://schemas.microsoft.com/office/drawing/2014/main" id="{C439F946-FDC6-47B1-4ADF-93255E2E756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5529" y="4532632"/>
            <a:ext cx="1308896" cy="439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0" y="1694400"/>
            <a:ext cx="91440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</a:rPr>
              <a:t>Idealizadora na implantação do 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chemeClr val="lt1"/>
                </a:solidFill>
              </a:rPr>
              <a:t>Receituário Agronômico</a:t>
            </a:r>
            <a:endParaRPr sz="4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dirty="0">
              <a:solidFill>
                <a:schemeClr val="lt1"/>
              </a:solidFill>
            </a:endParaRPr>
          </a:p>
        </p:txBody>
      </p:sp>
      <p:pic>
        <p:nvPicPr>
          <p:cNvPr id="2" name="Google Shape;65;p14">
            <a:extLst>
              <a:ext uri="{FF2B5EF4-FFF2-40B4-BE49-F238E27FC236}">
                <a16:creationId xmlns:a16="http://schemas.microsoft.com/office/drawing/2014/main" id="{AADD2296-C4FF-45C1-5EDA-F02FD257152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5875" y="4328525"/>
            <a:ext cx="1308896" cy="439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>
          <a:extLst>
            <a:ext uri="{FF2B5EF4-FFF2-40B4-BE49-F238E27FC236}">
              <a16:creationId xmlns:a16="http://schemas.microsoft.com/office/drawing/2014/main" id="{18F47868-026B-B35A-2EBB-8C4C238B1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>
            <a:extLst>
              <a:ext uri="{FF2B5EF4-FFF2-40B4-BE49-F238E27FC236}">
                <a16:creationId xmlns:a16="http://schemas.microsoft.com/office/drawing/2014/main" id="{0F5E4ED0-642F-5014-7002-5B94B94E18F1}"/>
              </a:ext>
            </a:extLst>
          </p:cNvPr>
          <p:cNvSpPr txBox="1"/>
          <p:nvPr/>
        </p:nvSpPr>
        <p:spPr>
          <a:xfrm>
            <a:off x="195943" y="142794"/>
            <a:ext cx="8727621" cy="483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50000"/>
              </a:lnSpc>
              <a:buClr>
                <a:schemeClr val="bg1"/>
              </a:buClr>
            </a:pPr>
            <a:r>
              <a:rPr lang="pt-BR" sz="2800" b="1" dirty="0">
                <a:solidFill>
                  <a:schemeClr val="lt1"/>
                </a:solidFill>
                <a:latin typeface="+mj-lt"/>
              </a:rPr>
              <a:t>Década de 1960 e 1970 </a:t>
            </a:r>
          </a:p>
          <a:p>
            <a:pPr marL="342900" lvl="0" indent="-342900" algn="ctr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lt1"/>
              </a:solidFill>
            </a:endParaRPr>
          </a:p>
          <a:p>
            <a:pPr lvl="0">
              <a:lnSpc>
                <a:spcPct val="150000"/>
              </a:lnSpc>
              <a:buClr>
                <a:schemeClr val="bg1"/>
              </a:buClr>
            </a:pPr>
            <a:r>
              <a:rPr lang="pt-BR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Revolução verde – monocultivo de soja e Trigo.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pt-BR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 enfrentados pela região de Santa Rosa:</a:t>
            </a:r>
          </a:p>
          <a:p>
            <a:pPr lvl="5">
              <a:lnSpc>
                <a:spcPct val="150000"/>
              </a:lnSpc>
              <a:buClr>
                <a:schemeClr val="bg1"/>
              </a:buClr>
            </a:pPr>
            <a:r>
              <a:rPr lang="pt-BR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Falta de infraestrutura, estrada de chão, comunicação.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pt-BR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Surgimento de insetos (lagartas e percevejos).</a:t>
            </a:r>
          </a:p>
          <a:p>
            <a:pPr marL="3429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pt-BR" sz="2000" dirty="0">
                <a:solidFill>
                  <a:schemeClr val="lt1"/>
                </a:solidFill>
              </a:rPr>
              <a:t>A Associação se reuniu para pensar no que poderia ser feito.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pt-BR" sz="20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lt1"/>
              </a:solidFill>
            </a:endParaRPr>
          </a:p>
        </p:txBody>
      </p:sp>
      <p:pic>
        <p:nvPicPr>
          <p:cNvPr id="2" name="Google Shape;65;p14">
            <a:extLst>
              <a:ext uri="{FF2B5EF4-FFF2-40B4-BE49-F238E27FC236}">
                <a16:creationId xmlns:a16="http://schemas.microsoft.com/office/drawing/2014/main" id="{F3ED82D6-022E-A530-E189-55609E6606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5875" y="4328525"/>
            <a:ext cx="1308896" cy="439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99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>
          <a:extLst>
            <a:ext uri="{FF2B5EF4-FFF2-40B4-BE49-F238E27FC236}">
              <a16:creationId xmlns:a16="http://schemas.microsoft.com/office/drawing/2014/main" id="{519AC59E-C4DF-092D-DB2A-6E5805D83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442C0F5-6D12-4B0E-F097-6E2AE2569D0A}"/>
              </a:ext>
            </a:extLst>
          </p:cNvPr>
          <p:cNvSpPr txBox="1"/>
          <p:nvPr/>
        </p:nvSpPr>
        <p:spPr>
          <a:xfrm>
            <a:off x="114301" y="155121"/>
            <a:ext cx="894805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pt-BR" sz="2000" dirty="0">
                <a:solidFill>
                  <a:schemeClr val="lt1"/>
                </a:solidFill>
              </a:rPr>
              <a:t>Uso de Agrotóxicos(principal problema destacado)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pt-BR" sz="2000" dirty="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pt-BR" sz="1800" dirty="0">
                <a:solidFill>
                  <a:schemeClr val="lt1"/>
                </a:solidFill>
              </a:rPr>
              <a:t>- Em 1974 – 75 casos de intoxicação por defensivos em Santa Rosa.</a:t>
            </a:r>
          </a:p>
          <a:p>
            <a:pPr>
              <a:buClr>
                <a:schemeClr val="bg1"/>
              </a:buClr>
            </a:pPr>
            <a:r>
              <a:rPr lang="pt-BR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Utilização de 76% dos inseticidas da época utilizados eram DDT, Clorados e organoclorados e WP. Banidos em vários Países. </a:t>
            </a:r>
            <a:endParaRPr lang="pt-BR" sz="1800" dirty="0">
              <a:solidFill>
                <a:schemeClr val="lt1"/>
              </a:solidFill>
            </a:endParaRPr>
          </a:p>
          <a:p>
            <a:pPr>
              <a:buClr>
                <a:schemeClr val="bg1"/>
              </a:buClr>
            </a:pPr>
            <a:r>
              <a:rPr lang="pt-BR" sz="1800" dirty="0">
                <a:solidFill>
                  <a:schemeClr val="lt1"/>
                </a:solidFill>
              </a:rPr>
              <a:t>- Comercialização livre entre revendas e cooperativas.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pt-BR" sz="2000" dirty="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pt-BR" sz="2000" dirty="0">
                <a:solidFill>
                  <a:schemeClr val="lt1"/>
                </a:solidFill>
              </a:rPr>
              <a:t>Solução Elaborada: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pt-BR" sz="1800" dirty="0">
                <a:solidFill>
                  <a:schemeClr val="lt1"/>
                </a:solidFill>
              </a:rPr>
              <a:t>Criação e implantação do Receituário Agronômico, com o objetivo da utilização através de uma recomendação qualificada e com produtos menos tóxicos. </a:t>
            </a:r>
          </a:p>
          <a:p>
            <a:pPr>
              <a:buClr>
                <a:schemeClr val="bg1"/>
              </a:buClr>
            </a:pPr>
            <a:endParaRPr lang="pt-BR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pt-BR" sz="2000" dirty="0">
                <a:solidFill>
                  <a:schemeClr val="bg1"/>
                </a:solidFill>
              </a:rPr>
              <a:t>Estratégia - visitações – </a:t>
            </a:r>
            <a:r>
              <a:rPr lang="pt-BR" sz="1800" dirty="0">
                <a:solidFill>
                  <a:schemeClr val="bg1"/>
                </a:solidFill>
              </a:rPr>
              <a:t>Prefeitos municipais, Câmaras de  Vereadores, Cooperativas, Sindicatos Rurais , Clubes de Serviço Lyons e Rotary, Associação médica, Poder judiciário,  Ministério Público,   Reuniões com Agricultores, Agências Bancarias, Entidades religiosas, Jornais e Rádios</a:t>
            </a:r>
            <a:r>
              <a:rPr lang="pt-BR" sz="2000" dirty="0">
                <a:solidFill>
                  <a:schemeClr val="bg1"/>
                </a:solidFill>
              </a:rPr>
              <a:t>.</a:t>
            </a:r>
            <a:endParaRPr lang="pt-BR" sz="2000" dirty="0">
              <a:solidFill>
                <a:schemeClr val="bg1"/>
              </a:solidFill>
              <a:cs typeface="Calibri"/>
            </a:endParaRPr>
          </a:p>
          <a:p>
            <a:pPr lvl="0">
              <a:buClr>
                <a:schemeClr val="bg1"/>
              </a:buClr>
            </a:pPr>
            <a:endParaRPr lang="pt-BR" sz="2000" dirty="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pt-BR" sz="2000" dirty="0">
              <a:solidFill>
                <a:schemeClr val="lt1"/>
              </a:solidFill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lt1"/>
              </a:solidFill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lt1"/>
              </a:solidFill>
            </a:endParaRPr>
          </a:p>
        </p:txBody>
      </p:sp>
      <p:pic>
        <p:nvPicPr>
          <p:cNvPr id="4" name="Google Shape;65;p14">
            <a:extLst>
              <a:ext uri="{FF2B5EF4-FFF2-40B4-BE49-F238E27FC236}">
                <a16:creationId xmlns:a16="http://schemas.microsoft.com/office/drawing/2014/main" id="{472F0E66-6186-41CC-D8B3-1315C17A377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5875" y="4328525"/>
            <a:ext cx="1308896" cy="439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365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>
          <a:extLst>
            <a:ext uri="{FF2B5EF4-FFF2-40B4-BE49-F238E27FC236}">
              <a16:creationId xmlns:a16="http://schemas.microsoft.com/office/drawing/2014/main" id="{00B36BCF-F6EC-7E3B-FE29-D23F1BFF0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048ECC4-1D47-6923-8D2E-D98ECA51CBEC}"/>
              </a:ext>
            </a:extLst>
          </p:cNvPr>
          <p:cNvSpPr txBox="1"/>
          <p:nvPr/>
        </p:nvSpPr>
        <p:spPr>
          <a:xfrm>
            <a:off x="114301" y="155121"/>
            <a:ext cx="89480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lt1"/>
              </a:solidFill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lt1"/>
              </a:solidFill>
            </a:endParaRPr>
          </a:p>
        </p:txBody>
      </p:sp>
      <p:pic>
        <p:nvPicPr>
          <p:cNvPr id="4" name="Google Shape;65;p14">
            <a:extLst>
              <a:ext uri="{FF2B5EF4-FFF2-40B4-BE49-F238E27FC236}">
                <a16:creationId xmlns:a16="http://schemas.microsoft.com/office/drawing/2014/main" id="{D16D5264-1D67-91B3-FE90-5E2DEC8919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5875" y="4328524"/>
            <a:ext cx="1472182" cy="4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24CFBB-6082-533A-B54B-859A7AC265A6}"/>
              </a:ext>
            </a:extLst>
          </p:cNvPr>
          <p:cNvSpPr txBox="1"/>
          <p:nvPr/>
        </p:nvSpPr>
        <p:spPr>
          <a:xfrm>
            <a:off x="81642" y="1"/>
            <a:ext cx="8784772" cy="4036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000" dirty="0">
              <a:solidFill>
                <a:schemeClr val="bg1"/>
              </a:solidFill>
            </a:endParaRPr>
          </a:p>
          <a:p>
            <a:pPr algn="just"/>
            <a:r>
              <a:rPr lang="pt-BR" sz="2000" dirty="0">
                <a:solidFill>
                  <a:schemeClr val="bg1"/>
                </a:solidFill>
              </a:rPr>
              <a:t>04/09/1977 – AENORGS participa como convidada do Secretário da Agricultura, Getúlio Marcantonio na reunião do  CONSELHO DE DESENVOLVIMENTO AGROPECUÁRIO DO RIO GRANDE DO SUL – Participantes: Secr. da Agricultura RS, Banco do Brasil, Banrisul, BRDE, FARSUL, FETAG, IRGA, FECOTRIGO e outros. </a:t>
            </a:r>
          </a:p>
          <a:p>
            <a:pPr algn="just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 algn="just"/>
            <a:r>
              <a:rPr lang="pt-BR" sz="2000" dirty="0">
                <a:solidFill>
                  <a:schemeClr val="bg1"/>
                </a:solidFill>
              </a:rPr>
              <a:t>Na ocasião, foi aprovado a título de  RECOMENDAÇÃO,  a utilização do  RECEITUÁRIO AGRONÔMICO visando  a redução e uso dos agrotóxicos clorados, organoclorados e fosforados altamente tóxico  e o uso adequado de agrotóxicos nas lavouras do RS.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3860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632</Words>
  <Application>Microsoft Office PowerPoint</Application>
  <PresentationFormat>Apresentação na tela (16:9)</PresentationFormat>
  <Paragraphs>112</Paragraphs>
  <Slides>17</Slides>
  <Notes>17</Notes>
  <HiddenSlides>0</HiddenSlides>
  <MMClips>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Arial</vt:lpstr>
      <vt:lpstr>Calibri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Joao Gabriel Dias</dc:creator>
  <cp:lastModifiedBy>Office365 Sede</cp:lastModifiedBy>
  <cp:revision>27</cp:revision>
  <dcterms:modified xsi:type="dcterms:W3CDTF">2026-03-20T17:57:50Z</dcterms:modified>
</cp:coreProperties>
</file>