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7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8" r:id="rId19"/>
    <p:sldId id="267" r:id="rId20"/>
    <p:sldId id="286" r:id="rId21"/>
    <p:sldId id="273" r:id="rId22"/>
    <p:sldId id="274" r:id="rId23"/>
    <p:sldId id="275" r:id="rId24"/>
    <p:sldId id="276" r:id="rId25"/>
    <p:sldId id="279" r:id="rId26"/>
    <p:sldId id="280" r:id="rId27"/>
    <p:sldId id="281" r:id="rId28"/>
    <p:sldId id="282" r:id="rId29"/>
    <p:sldId id="283" r:id="rId30"/>
    <p:sldId id="285" r:id="rId31"/>
    <p:sldId id="288" r:id="rId3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9344A-9556-4251-A5DC-8E4E3657922B}" type="datetimeFigureOut">
              <a:rPr lang="pt-BR" smtClean="0"/>
              <a:t>01/10/2015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C0354A-C2EE-4983-A566-A3FEFB8D97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894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613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A44B05-4D66-4942-9B11-66B5128E4B1B}" type="datetimeFigureOut">
              <a:rPr lang="pt-BR" smtClean="0"/>
              <a:t>01/10/2015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55D9-7AFF-4C9C-B6B7-6A776F731F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9689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A44B05-4D66-4942-9B11-66B5128E4B1B}" type="datetimeFigureOut">
              <a:rPr lang="pt-BR" smtClean="0"/>
              <a:t>01/10/2015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55D9-7AFF-4C9C-B6B7-6A776F731F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5783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A44B05-4D66-4942-9B11-66B5128E4B1B}" type="datetimeFigureOut">
              <a:rPr lang="pt-BR" smtClean="0"/>
              <a:t>01/10/2015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55D9-7AFF-4C9C-B6B7-6A776F731F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6657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A44B05-4D66-4942-9B11-66B5128E4B1B}" type="datetimeFigureOut">
              <a:rPr lang="pt-BR" smtClean="0"/>
              <a:t>01/10/2015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55D9-7AFF-4C9C-B6B7-6A776F731F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894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A44B05-4D66-4942-9B11-66B5128E4B1B}" type="datetimeFigureOut">
              <a:rPr lang="pt-BR" smtClean="0"/>
              <a:t>01/10/2015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55D9-7AFF-4C9C-B6B7-6A776F731F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304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A44B05-4D66-4942-9B11-66B5128E4B1B}" type="datetimeFigureOut">
              <a:rPr lang="pt-BR" smtClean="0"/>
              <a:t>01/10/2015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55D9-7AFF-4C9C-B6B7-6A776F731F18}" type="slidenum">
              <a:rPr lang="pt-BR" smtClean="0"/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41" t="41103" r="1278" b="40107"/>
          <a:stretch/>
        </p:blipFill>
        <p:spPr bwMode="auto">
          <a:xfrm>
            <a:off x="4283968" y="6021288"/>
            <a:ext cx="4709057" cy="748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366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A44B05-4D66-4942-9B11-66B5128E4B1B}" type="datetimeFigureOut">
              <a:rPr lang="pt-BR" smtClean="0"/>
              <a:t>01/10/2015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55D9-7AFF-4C9C-B6B7-6A776F731F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6115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A44B05-4D66-4942-9B11-66B5128E4B1B}" type="datetimeFigureOut">
              <a:rPr lang="pt-BR" smtClean="0"/>
              <a:t>01/10/2015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55D9-7AFF-4C9C-B6B7-6A776F731F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0453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A44B05-4D66-4942-9B11-66B5128E4B1B}" type="datetimeFigureOut">
              <a:rPr lang="pt-BR" smtClean="0"/>
              <a:t>01/10/2015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55D9-7AFF-4C9C-B6B7-6A776F731F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0704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A44B05-4D66-4942-9B11-66B5128E4B1B}" type="datetimeFigureOut">
              <a:rPr lang="pt-BR" smtClean="0"/>
              <a:t>01/10/2015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55D9-7AFF-4C9C-B6B7-6A776F731F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9809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100392" y="0"/>
            <a:ext cx="1043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C55D9-7AFF-4C9C-B6B7-6A776F731F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941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mailto:contato@aearv.com.b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0"/>
            <a:ext cx="91440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pt-BR" sz="6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AEARV</a:t>
            </a:r>
          </a:p>
          <a:p>
            <a:pPr algn="ctr"/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ASSOCIAÇÃO DOS ENGENHEIROS, ARQUITETOS E AGRÔNOMOS DA REGIÃO DOS VINHEDOS</a:t>
            </a:r>
          </a:p>
          <a:p>
            <a:pPr algn="ctr"/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pt-B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XV EESEC – OUTUBRO / 2015</a:t>
            </a:r>
          </a:p>
          <a:p>
            <a:pPr algn="r"/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ENG. VINICIUS PERUFFO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75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APRESENTAÇÃO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9694" y="836712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pt-B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ENTIDADE COM 37 ANOS DE HISTÓRIA</a:t>
            </a:r>
            <a:r>
              <a:rPr lang="pt-BR" sz="32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pt-BR" sz="32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CRIADA</a:t>
            </a:r>
            <a:r>
              <a:rPr lang="pt-BR" sz="32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t-B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EM 1978</a:t>
            </a:r>
          </a:p>
          <a:p>
            <a:pPr marL="457200" indent="-457200">
              <a:buFontTx/>
              <a:buChar char="-"/>
            </a:pPr>
            <a:r>
              <a:rPr lang="pt-B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271 ASSOCIADOS PROFISSIONAIS</a:t>
            </a:r>
          </a:p>
          <a:p>
            <a:pPr marL="457200" indent="-457200">
              <a:buFontTx/>
              <a:buChar char="-"/>
            </a:pPr>
            <a:r>
              <a:rPr lang="pt-B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500 PROFISSIONAIS ATINGIDOS</a:t>
            </a:r>
          </a:p>
          <a:p>
            <a:pPr marL="457200" indent="-457200">
              <a:buFontTx/>
              <a:buChar char="-"/>
            </a:pPr>
            <a:r>
              <a:rPr lang="pt-B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173 ASSOCIADOS ACADÊMICOS</a:t>
            </a:r>
          </a:p>
          <a:p>
            <a:pPr marL="457200" indent="-457200">
              <a:buFontTx/>
              <a:buChar char="-"/>
            </a:pPr>
            <a:endParaRPr lang="pt-BR" sz="3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267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APRESENTAÇÃO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9694" y="83671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pt-B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Representa os municípios:</a:t>
            </a:r>
          </a:p>
          <a:p>
            <a:endParaRPr lang="pt-BR" sz="3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Tx/>
              <a:buChar char="-"/>
            </a:pPr>
            <a:endParaRPr lang="pt-BR" sz="3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19336" y="1268760"/>
            <a:ext cx="38884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2800" dirty="0" smtClean="0"/>
              <a:t>ANDRÉ DA ROCHA</a:t>
            </a:r>
          </a:p>
          <a:p>
            <a:pPr marL="285750" indent="-285750">
              <a:buFontTx/>
              <a:buChar char="-"/>
            </a:pPr>
            <a:r>
              <a:rPr lang="pt-BR" sz="2800" b="1" dirty="0" smtClean="0"/>
              <a:t>BENTO GONÇALVES</a:t>
            </a:r>
          </a:p>
          <a:p>
            <a:pPr marL="285750" indent="-285750">
              <a:buFontTx/>
              <a:buChar char="-"/>
            </a:pPr>
            <a:r>
              <a:rPr lang="pt-BR" sz="2800" dirty="0" smtClean="0"/>
              <a:t>BOA VISTA DO  SUL</a:t>
            </a:r>
          </a:p>
          <a:p>
            <a:pPr marL="285750" indent="-285750">
              <a:buFontTx/>
              <a:buChar char="-"/>
            </a:pPr>
            <a:r>
              <a:rPr lang="pt-BR" sz="2800" b="1" dirty="0" smtClean="0"/>
              <a:t>CARLOS BARBOSA</a:t>
            </a:r>
          </a:p>
          <a:p>
            <a:pPr marL="285750" indent="-285750">
              <a:buFontTx/>
              <a:buChar char="-"/>
            </a:pPr>
            <a:r>
              <a:rPr lang="pt-BR" sz="2800" dirty="0" smtClean="0"/>
              <a:t>CORONEL PILAR</a:t>
            </a:r>
          </a:p>
          <a:p>
            <a:pPr marL="285750" indent="-285750">
              <a:buFontTx/>
              <a:buChar char="-"/>
            </a:pPr>
            <a:r>
              <a:rPr lang="pt-BR" sz="2800" dirty="0" smtClean="0"/>
              <a:t>COTIPORÃ</a:t>
            </a:r>
          </a:p>
          <a:p>
            <a:pPr marL="285750" indent="-285750">
              <a:buFontTx/>
              <a:buChar char="-"/>
            </a:pPr>
            <a:r>
              <a:rPr lang="pt-BR" sz="2800" dirty="0" smtClean="0"/>
              <a:t>DOIS LAJEADOS</a:t>
            </a:r>
          </a:p>
          <a:p>
            <a:pPr marL="285750" indent="-285750">
              <a:buFontTx/>
              <a:buChar char="-"/>
            </a:pPr>
            <a:r>
              <a:rPr lang="pt-BR" sz="2800" dirty="0" smtClean="0"/>
              <a:t>FAGUNDE VARELA</a:t>
            </a:r>
          </a:p>
          <a:p>
            <a:pPr marL="285750" indent="-285750">
              <a:buFontTx/>
              <a:buChar char="-"/>
            </a:pPr>
            <a:r>
              <a:rPr lang="pt-BR" sz="2800" b="1" dirty="0" smtClean="0"/>
              <a:t>GARIBALDI</a:t>
            </a:r>
          </a:p>
          <a:p>
            <a:pPr marL="285750" indent="-285750">
              <a:buFontTx/>
              <a:buChar char="-"/>
            </a:pPr>
            <a:r>
              <a:rPr lang="pt-BR" sz="2800" dirty="0" smtClean="0"/>
              <a:t>GUAPORÉ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788024" y="1268760"/>
            <a:ext cx="417646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2800" dirty="0" smtClean="0"/>
              <a:t>MONTE BELO DO SUL</a:t>
            </a:r>
          </a:p>
          <a:p>
            <a:pPr marL="285750" indent="-285750">
              <a:buFontTx/>
              <a:buChar char="-"/>
            </a:pPr>
            <a:r>
              <a:rPr lang="pt-BR" sz="2800" dirty="0" smtClean="0"/>
              <a:t>NOVA BASSANO</a:t>
            </a:r>
          </a:p>
          <a:p>
            <a:pPr marL="285750" indent="-285750">
              <a:buFontTx/>
              <a:buChar char="-"/>
            </a:pPr>
            <a:r>
              <a:rPr lang="pt-BR" sz="2800" b="1" dirty="0" smtClean="0"/>
              <a:t>NOVA PRATA</a:t>
            </a:r>
          </a:p>
          <a:p>
            <a:pPr marL="285750" indent="-285750">
              <a:buFontTx/>
              <a:buChar char="-"/>
            </a:pPr>
            <a:r>
              <a:rPr lang="pt-BR" sz="2800" dirty="0" smtClean="0"/>
              <a:t>PROTÁSIO ALVES</a:t>
            </a:r>
          </a:p>
          <a:p>
            <a:pPr marL="285750" indent="-285750">
              <a:buFontTx/>
              <a:buChar char="-"/>
            </a:pPr>
            <a:r>
              <a:rPr lang="pt-BR" sz="2800" dirty="0" smtClean="0"/>
              <a:t>SÃO VALENTIM DO SUL</a:t>
            </a:r>
          </a:p>
          <a:p>
            <a:pPr marL="285750" indent="-285750">
              <a:buFontTx/>
              <a:buChar char="-"/>
            </a:pPr>
            <a:r>
              <a:rPr lang="pt-BR" sz="2800" dirty="0" smtClean="0"/>
              <a:t>SERAFINA CORREA</a:t>
            </a:r>
          </a:p>
          <a:p>
            <a:pPr marL="285750" indent="-285750">
              <a:buFontTx/>
              <a:buChar char="-"/>
            </a:pPr>
            <a:r>
              <a:rPr lang="pt-BR" sz="2800" dirty="0" smtClean="0"/>
              <a:t>SANTA TEREZA</a:t>
            </a:r>
          </a:p>
          <a:p>
            <a:pPr marL="285750" indent="-285750">
              <a:buFontTx/>
              <a:buChar char="-"/>
            </a:pPr>
            <a:r>
              <a:rPr lang="pt-BR" sz="2800" dirty="0" smtClean="0"/>
              <a:t>UNIÃO DA SERRA</a:t>
            </a:r>
          </a:p>
          <a:p>
            <a:pPr marL="285750" indent="-285750">
              <a:buFontTx/>
              <a:buChar char="-"/>
            </a:pPr>
            <a:r>
              <a:rPr lang="pt-BR" sz="2800" b="1" dirty="0" smtClean="0"/>
              <a:t>VERANÓPOLIS</a:t>
            </a:r>
          </a:p>
          <a:p>
            <a:pPr marL="285750" indent="-285750">
              <a:buFontTx/>
              <a:buChar char="-"/>
            </a:pPr>
            <a:r>
              <a:rPr lang="pt-BR" sz="2800" dirty="0" smtClean="0"/>
              <a:t>VILA FLORES</a:t>
            </a:r>
          </a:p>
          <a:p>
            <a:pPr marL="285750" indent="-285750">
              <a:buFontTx/>
              <a:buChar char="-"/>
            </a:pPr>
            <a:r>
              <a:rPr lang="pt-BR" sz="2800" dirty="0" smtClean="0"/>
              <a:t>VISTA ALEGRE DO PRATA</a:t>
            </a:r>
          </a:p>
        </p:txBody>
      </p:sp>
    </p:spTree>
    <p:extLst>
      <p:ext uri="{BB962C8B-B14F-4D97-AF65-F5344CB8AC3E}">
        <p14:creationId xmlns:p14="http://schemas.microsoft.com/office/powerpoint/2010/main" val="127375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097360" y="476086"/>
            <a:ext cx="6859016" cy="3600986"/>
          </a:xfrm>
          <a:prstGeom prst="rect">
            <a:avLst/>
          </a:prstGeom>
          <a:solidFill>
            <a:schemeClr val="tx2">
              <a:lumMod val="50000"/>
            </a:schemeClr>
          </a:solidFill>
          <a:ln w="76200" cap="rnd"/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9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ymap" panose="00000400000000000000" pitchFamily="2" charset="0"/>
                <a:cs typeface="Symap" panose="00000400000000000000" pitchFamily="2" charset="0"/>
              </a:rPr>
              <a:t>“</a:t>
            </a:r>
            <a:r>
              <a:rPr lang="pt-BR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 panose="020B0606020202030204" pitchFamily="34" charset="0"/>
              </a:rPr>
              <a:t>Não espere a mudança, seja a mudança.</a:t>
            </a:r>
            <a:r>
              <a:rPr lang="pt-BR" sz="9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ymap" panose="00000400000000000000" pitchFamily="2" charset="0"/>
                <a:cs typeface="Symap" panose="00000400000000000000" pitchFamily="2" charset="0"/>
              </a:rPr>
              <a:t>”</a:t>
            </a:r>
          </a:p>
          <a:p>
            <a:pPr algn="ctr"/>
            <a:endParaRPr lang="pt-BR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64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PLANEJAMENTO ESTRATÉGICO AEARV 2015 - 2020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9694" y="836712"/>
            <a:ext cx="9144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pt-B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APLICAR O CONCEITO DE EMPREENDEDORISNO NA ASSOCIAÇÃO</a:t>
            </a:r>
          </a:p>
          <a:p>
            <a:pPr marL="457200" indent="-457200">
              <a:buFontTx/>
              <a:buChar char="-"/>
            </a:pPr>
            <a:r>
              <a:rPr lang="pt-B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PLANEJAR E MONITORAR AÇÕES QUE ESTEJAM EXPLÍCITAS NOS PILARES ESTRATÉGICOS</a:t>
            </a:r>
          </a:p>
          <a:p>
            <a:pPr marL="457200" indent="-457200">
              <a:buFontTx/>
              <a:buChar char="-"/>
            </a:pPr>
            <a:r>
              <a:rPr lang="pt-B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PENSAR NA ENTIDADE PARA O FUTURO</a:t>
            </a:r>
          </a:p>
          <a:p>
            <a:pPr marL="457200" indent="-457200">
              <a:buFontTx/>
              <a:buChar char="-"/>
            </a:pPr>
            <a:r>
              <a:rPr lang="pt-B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DEIXAR UM LEGADO</a:t>
            </a:r>
          </a:p>
          <a:p>
            <a:pPr marL="457200" indent="-457200">
              <a:buFontTx/>
              <a:buChar char="-"/>
            </a:pPr>
            <a:r>
              <a:rPr lang="pt-B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APRESENTAR QUAL É O NEGÓCIO, MISSÃO, PRINCÍPIOS E VISÃO.</a:t>
            </a:r>
          </a:p>
          <a:p>
            <a:pPr marL="457200" indent="-457200">
              <a:buFontTx/>
              <a:buChar char="-"/>
            </a:pPr>
            <a:endParaRPr lang="pt-BR" sz="3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Tx/>
              <a:buChar char="-"/>
            </a:pPr>
            <a:endParaRPr lang="pt-BR" sz="3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707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PLANEJAMENTO ESTRATÉGICO AEARV 2015 - 2020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84" y="902255"/>
            <a:ext cx="8460432" cy="475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70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PLANEJAMENTO ESTRATÉGICO AEARV 2015 - 2020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259632" y="908720"/>
            <a:ext cx="6624736" cy="483209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400" b="1" dirty="0" smtClean="0"/>
              <a:t>NEGÓCIO</a:t>
            </a:r>
          </a:p>
          <a:p>
            <a:pPr algn="ctr"/>
            <a:endParaRPr lang="pt-BR" sz="4400" dirty="0" smtClean="0"/>
          </a:p>
          <a:p>
            <a:pPr algn="ctr"/>
            <a:endParaRPr lang="pt-BR" sz="4400" dirty="0" smtClean="0"/>
          </a:p>
          <a:p>
            <a:pPr algn="ctr"/>
            <a:r>
              <a:rPr lang="pt-BR" sz="4400" dirty="0" err="1" smtClean="0"/>
              <a:t>Co-criando</a:t>
            </a:r>
            <a:r>
              <a:rPr lang="pt-BR" sz="4400" dirty="0" smtClean="0"/>
              <a:t> Ideais</a:t>
            </a:r>
          </a:p>
          <a:p>
            <a:pPr algn="ctr"/>
            <a:endParaRPr lang="pt-BR" sz="4400" dirty="0"/>
          </a:p>
          <a:p>
            <a:pPr algn="ctr"/>
            <a:endParaRPr lang="pt-BR" sz="4400" dirty="0" smtClean="0"/>
          </a:p>
          <a:p>
            <a:pPr algn="ctr"/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9294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PLANEJAMENTO ESTRATÉGICO AEARV 2015 - 2020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259632" y="908720"/>
            <a:ext cx="6624736" cy="483209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400" b="1" dirty="0" smtClean="0"/>
              <a:t>MISSÃO</a:t>
            </a:r>
          </a:p>
          <a:p>
            <a:pPr algn="ctr"/>
            <a:endParaRPr lang="pt-BR" sz="4400" dirty="0" smtClean="0"/>
          </a:p>
          <a:p>
            <a:pPr algn="just"/>
            <a:r>
              <a:rPr lang="pt-BR" sz="4400" dirty="0" err="1">
                <a:solidFill>
                  <a:schemeClr val="bg1"/>
                </a:solidFill>
              </a:rPr>
              <a:t>Co-criando</a:t>
            </a:r>
            <a:r>
              <a:rPr lang="pt-BR" sz="4400" dirty="0">
                <a:solidFill>
                  <a:schemeClr val="bg1"/>
                </a:solidFill>
              </a:rPr>
              <a:t> Ideais, </a:t>
            </a:r>
            <a:r>
              <a:rPr lang="pt-BR" sz="4400" dirty="0" err="1" smtClean="0">
                <a:solidFill>
                  <a:schemeClr val="bg1"/>
                </a:solidFill>
              </a:rPr>
              <a:t>promo-vendo</a:t>
            </a:r>
            <a:r>
              <a:rPr lang="pt-BR" sz="4400" dirty="0" smtClean="0">
                <a:solidFill>
                  <a:schemeClr val="bg1"/>
                </a:solidFill>
              </a:rPr>
              <a:t> </a:t>
            </a:r>
            <a:r>
              <a:rPr lang="pt-BR" sz="4400" dirty="0">
                <a:solidFill>
                  <a:schemeClr val="bg1"/>
                </a:solidFill>
              </a:rPr>
              <a:t>a evolução do </a:t>
            </a:r>
            <a:r>
              <a:rPr lang="pt-BR" sz="4400" dirty="0" err="1" smtClean="0">
                <a:solidFill>
                  <a:schemeClr val="bg1"/>
                </a:solidFill>
              </a:rPr>
              <a:t>pro-fissional</a:t>
            </a:r>
            <a:r>
              <a:rPr lang="pt-BR" sz="4400" dirty="0" smtClean="0">
                <a:solidFill>
                  <a:schemeClr val="bg1"/>
                </a:solidFill>
              </a:rPr>
              <a:t> </a:t>
            </a:r>
            <a:r>
              <a:rPr lang="pt-BR" sz="4400" dirty="0">
                <a:solidFill>
                  <a:schemeClr val="bg1"/>
                </a:solidFill>
              </a:rPr>
              <a:t>e o seu </a:t>
            </a:r>
            <a:r>
              <a:rPr lang="pt-BR" sz="4400" dirty="0" err="1" smtClean="0">
                <a:solidFill>
                  <a:schemeClr val="bg1"/>
                </a:solidFill>
              </a:rPr>
              <a:t>fortale-cimento</a:t>
            </a:r>
            <a:r>
              <a:rPr lang="pt-BR" sz="4400" dirty="0" smtClean="0">
                <a:solidFill>
                  <a:schemeClr val="bg1"/>
                </a:solidFill>
              </a:rPr>
              <a:t> </a:t>
            </a:r>
            <a:r>
              <a:rPr lang="pt-BR" sz="4400" dirty="0">
                <a:solidFill>
                  <a:schemeClr val="bg1"/>
                </a:solidFill>
              </a:rPr>
              <a:t>na sociedade</a:t>
            </a:r>
            <a:r>
              <a:rPr lang="pt-BR" sz="44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37846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PLANEJAMENTO ESTRATÉGICO AEARV 2015 - 2020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259632" y="908720"/>
            <a:ext cx="6624736" cy="483209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400" b="1" dirty="0" smtClean="0"/>
              <a:t>PRINCÍPIOS</a:t>
            </a:r>
          </a:p>
          <a:p>
            <a:pPr algn="ctr"/>
            <a:endParaRPr lang="pt-BR" sz="4400" dirty="0" smtClean="0"/>
          </a:p>
          <a:p>
            <a:pPr marL="571500" indent="-571500" algn="just">
              <a:buFontTx/>
              <a:buChar char="-"/>
            </a:pPr>
            <a:r>
              <a:rPr lang="pt-BR" sz="4400" dirty="0" smtClean="0"/>
              <a:t>Incitar a Participação;</a:t>
            </a:r>
          </a:p>
          <a:p>
            <a:pPr marL="571500" indent="-571500" algn="just">
              <a:buFontTx/>
              <a:buChar char="-"/>
            </a:pPr>
            <a:r>
              <a:rPr lang="pt-BR" sz="4400" dirty="0" smtClean="0"/>
              <a:t>Fomentar Alianças;</a:t>
            </a:r>
          </a:p>
          <a:p>
            <a:pPr marL="571500" indent="-571500" algn="just">
              <a:buFontTx/>
              <a:buChar char="-"/>
            </a:pPr>
            <a:r>
              <a:rPr lang="pt-BR" sz="4400" dirty="0" smtClean="0"/>
              <a:t>Pensamento Criativo;</a:t>
            </a:r>
          </a:p>
          <a:p>
            <a:pPr marL="571500" indent="-571500" algn="just">
              <a:buFontTx/>
              <a:buChar char="-"/>
            </a:pPr>
            <a:r>
              <a:rPr lang="pt-BR" sz="4400" dirty="0" smtClean="0"/>
              <a:t>Pró-atividade;</a:t>
            </a:r>
          </a:p>
          <a:p>
            <a:pPr marL="571500" indent="-571500" algn="just">
              <a:buFontTx/>
              <a:buChar char="-"/>
            </a:pPr>
            <a:r>
              <a:rPr lang="pt-BR" sz="4400" dirty="0" smtClean="0"/>
              <a:t>Sinergia.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98012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PLANEJAMENTO ESTRATÉGICO AEARV 2015 - 2020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259632" y="908720"/>
            <a:ext cx="6624736" cy="483209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400" b="1" dirty="0" smtClean="0"/>
              <a:t>VISÃO</a:t>
            </a:r>
          </a:p>
          <a:p>
            <a:pPr algn="ctr"/>
            <a:endParaRPr lang="pt-BR" sz="4400" dirty="0" smtClean="0"/>
          </a:p>
          <a:p>
            <a:pPr algn="ctr"/>
            <a:r>
              <a:rPr lang="pt-BR" sz="4400" dirty="0" smtClean="0"/>
              <a:t>Ser reconhecida como entidade atuante e inovadora.</a:t>
            </a:r>
          </a:p>
          <a:p>
            <a:pPr algn="ctr"/>
            <a:endParaRPr lang="pt-BR" sz="4400" dirty="0"/>
          </a:p>
          <a:p>
            <a:pPr algn="ctr"/>
            <a:endParaRPr lang="pt-BR" sz="4400" dirty="0" smtClean="0"/>
          </a:p>
        </p:txBody>
      </p:sp>
    </p:spTree>
    <p:extLst>
      <p:ext uri="{BB962C8B-B14F-4D97-AF65-F5344CB8AC3E}">
        <p14:creationId xmlns:p14="http://schemas.microsoft.com/office/powerpoint/2010/main" val="395869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PLANEJAMENTO ESTRATÉGICO AEARV 2015 - 2020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259632" y="908720"/>
            <a:ext cx="6624736" cy="483209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4400" b="1" dirty="0" smtClean="0"/>
              <a:t>OBJETIVOS ESTRATÉCICOS</a:t>
            </a:r>
            <a:endParaRPr lang="pt-BR" sz="4400" dirty="0" smtClean="0"/>
          </a:p>
          <a:p>
            <a:pPr marL="457200" indent="-457200">
              <a:buFontTx/>
              <a:buChar char="-"/>
            </a:pPr>
            <a:r>
              <a:rPr lang="pt-BR" sz="2400" b="1" dirty="0" smtClean="0">
                <a:solidFill>
                  <a:schemeClr val="bg1"/>
                </a:solidFill>
              </a:rPr>
              <a:t>Monitorar </a:t>
            </a:r>
            <a:r>
              <a:rPr lang="pt-BR" sz="2400" b="1" dirty="0">
                <a:solidFill>
                  <a:schemeClr val="bg1"/>
                </a:solidFill>
              </a:rPr>
              <a:t>Conselhos / Comissões </a:t>
            </a:r>
            <a:r>
              <a:rPr lang="pt-BR" sz="2400" b="1" dirty="0" smtClean="0">
                <a:solidFill>
                  <a:schemeClr val="bg1"/>
                </a:solidFill>
              </a:rPr>
              <a:t>Técnicas;</a:t>
            </a:r>
          </a:p>
          <a:p>
            <a:pPr marL="457200" indent="-457200">
              <a:buFontTx/>
              <a:buChar char="-"/>
            </a:pPr>
            <a:r>
              <a:rPr lang="pt-BR" sz="2400" b="1" dirty="0" smtClean="0">
                <a:solidFill>
                  <a:schemeClr val="bg1"/>
                </a:solidFill>
              </a:rPr>
              <a:t>Melhorar </a:t>
            </a:r>
            <a:r>
              <a:rPr lang="pt-BR" sz="2400" b="1" dirty="0">
                <a:solidFill>
                  <a:schemeClr val="bg1"/>
                </a:solidFill>
              </a:rPr>
              <a:t>a </a:t>
            </a:r>
            <a:r>
              <a:rPr lang="pt-BR" sz="2400" b="1" dirty="0" smtClean="0">
                <a:solidFill>
                  <a:schemeClr val="bg1"/>
                </a:solidFill>
              </a:rPr>
              <a:t>comunicação;</a:t>
            </a:r>
          </a:p>
          <a:p>
            <a:pPr marL="457200" indent="-457200">
              <a:buFontTx/>
              <a:buChar char="-"/>
            </a:pPr>
            <a:r>
              <a:rPr lang="pt-BR" sz="2400" b="1" dirty="0" smtClean="0">
                <a:solidFill>
                  <a:schemeClr val="bg1"/>
                </a:solidFill>
              </a:rPr>
              <a:t>Eventos;</a:t>
            </a:r>
          </a:p>
          <a:p>
            <a:pPr marL="457200" indent="-457200">
              <a:buFontTx/>
              <a:buChar char="-"/>
            </a:pPr>
            <a:r>
              <a:rPr lang="pt-BR" sz="2400" b="1" dirty="0" smtClean="0">
                <a:solidFill>
                  <a:schemeClr val="bg1"/>
                </a:solidFill>
              </a:rPr>
              <a:t>Parcerias;</a:t>
            </a:r>
          </a:p>
          <a:p>
            <a:pPr marL="457200" indent="-457200">
              <a:buFontTx/>
              <a:buChar char="-"/>
            </a:pPr>
            <a:r>
              <a:rPr lang="pt-BR" sz="2400" b="1" dirty="0" smtClean="0">
                <a:solidFill>
                  <a:schemeClr val="bg1"/>
                </a:solidFill>
              </a:rPr>
              <a:t>Atuação </a:t>
            </a:r>
            <a:r>
              <a:rPr lang="pt-BR" sz="2400" b="1" dirty="0">
                <a:solidFill>
                  <a:schemeClr val="bg1"/>
                </a:solidFill>
              </a:rPr>
              <a:t>na </a:t>
            </a:r>
            <a:r>
              <a:rPr lang="pt-BR" sz="2400" b="1" dirty="0" smtClean="0">
                <a:solidFill>
                  <a:schemeClr val="bg1"/>
                </a:solidFill>
              </a:rPr>
              <a:t>comunidade;</a:t>
            </a:r>
          </a:p>
          <a:p>
            <a:pPr marL="457200" indent="-457200">
              <a:buFontTx/>
              <a:buChar char="-"/>
            </a:pPr>
            <a:r>
              <a:rPr lang="pt-BR" sz="2400" b="1" dirty="0" smtClean="0">
                <a:solidFill>
                  <a:schemeClr val="bg1"/>
                </a:solidFill>
              </a:rPr>
              <a:t>MKT </a:t>
            </a:r>
            <a:r>
              <a:rPr lang="pt-BR" sz="2400" b="1" dirty="0">
                <a:solidFill>
                  <a:schemeClr val="bg1"/>
                </a:solidFill>
              </a:rPr>
              <a:t>(Imprensa / Mídia</a:t>
            </a:r>
            <a:r>
              <a:rPr lang="pt-BR" sz="2400" b="1" dirty="0" smtClean="0">
                <a:solidFill>
                  <a:schemeClr val="bg1"/>
                </a:solidFill>
              </a:rPr>
              <a:t>);</a:t>
            </a:r>
          </a:p>
          <a:p>
            <a:pPr marL="457200" indent="-457200">
              <a:buFontTx/>
              <a:buChar char="-"/>
            </a:pPr>
            <a:r>
              <a:rPr lang="pt-BR" sz="2400" b="1" dirty="0" smtClean="0">
                <a:solidFill>
                  <a:schemeClr val="bg1"/>
                </a:solidFill>
              </a:rPr>
              <a:t>Gestão </a:t>
            </a:r>
            <a:r>
              <a:rPr lang="pt-BR" sz="2400" b="1" dirty="0">
                <a:solidFill>
                  <a:schemeClr val="bg1"/>
                </a:solidFill>
              </a:rPr>
              <a:t>do Associado / Não </a:t>
            </a:r>
            <a:r>
              <a:rPr lang="pt-BR" sz="2400" b="1" dirty="0" smtClean="0">
                <a:solidFill>
                  <a:schemeClr val="bg1"/>
                </a:solidFill>
              </a:rPr>
              <a:t>Associado;</a:t>
            </a:r>
          </a:p>
          <a:p>
            <a:pPr marL="457200" indent="-457200">
              <a:buFontTx/>
              <a:buChar char="-"/>
            </a:pPr>
            <a:r>
              <a:rPr lang="pt-BR" sz="2400" b="1" dirty="0" smtClean="0">
                <a:solidFill>
                  <a:schemeClr val="bg1"/>
                </a:solidFill>
              </a:rPr>
              <a:t>Atuação Política;</a:t>
            </a:r>
          </a:p>
          <a:p>
            <a:pPr marL="457200" indent="-457200">
              <a:buFontTx/>
              <a:buChar char="-"/>
            </a:pPr>
            <a:r>
              <a:rPr lang="pt-BR" sz="2400" b="1" dirty="0" smtClean="0">
                <a:solidFill>
                  <a:schemeClr val="bg1"/>
                </a:solidFill>
              </a:rPr>
              <a:t>Gestão </a:t>
            </a:r>
            <a:r>
              <a:rPr lang="pt-BR" sz="2400" b="1" dirty="0">
                <a:solidFill>
                  <a:schemeClr val="bg1"/>
                </a:solidFill>
              </a:rPr>
              <a:t>Administrativa e Financeira (orçamento</a:t>
            </a:r>
            <a:r>
              <a:rPr lang="pt-BR" sz="2400" b="1" dirty="0" smtClean="0">
                <a:solidFill>
                  <a:schemeClr val="bg1"/>
                </a:solidFill>
              </a:rPr>
              <a:t>);</a:t>
            </a:r>
          </a:p>
          <a:p>
            <a:pPr marL="457200" indent="-457200">
              <a:buFontTx/>
              <a:buChar char="-"/>
            </a:pPr>
            <a:r>
              <a:rPr lang="pt-BR" sz="2400" b="1" dirty="0" smtClean="0">
                <a:solidFill>
                  <a:schemeClr val="bg1"/>
                </a:solidFill>
              </a:rPr>
              <a:t>Cursos</a:t>
            </a:r>
            <a:r>
              <a:rPr lang="pt-BR" sz="2400" b="1" dirty="0">
                <a:solidFill>
                  <a:schemeClr val="bg1"/>
                </a:solidFill>
              </a:rPr>
              <a:t>. </a:t>
            </a:r>
            <a:endParaRPr lang="pt-BR" sz="4400" b="1" dirty="0" smtClean="0"/>
          </a:p>
        </p:txBody>
      </p:sp>
    </p:spTree>
    <p:extLst>
      <p:ext uri="{BB962C8B-B14F-4D97-AF65-F5344CB8AC3E}">
        <p14:creationId xmlns:p14="http://schemas.microsoft.com/office/powerpoint/2010/main" val="102742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AÇÕES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9694" y="836712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endParaRPr lang="pt-BR" sz="3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pt-BR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Todas as ações da AEARV tem como objetivo atender aos pilares estratégicos.</a:t>
            </a:r>
          </a:p>
          <a:p>
            <a:pPr marL="457200" indent="-457200">
              <a:buFontTx/>
              <a:buChar char="-"/>
            </a:pPr>
            <a:endParaRPr lang="pt-BR" sz="3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819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CARTÃO DO ASSOCIADO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9694" y="836712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 Cartão do Associado proporciona benefícios aos associados, inclusive estudantes.</a:t>
            </a:r>
          </a:p>
          <a:p>
            <a:pPr marL="457200" indent="-457200">
              <a:buFontTx/>
              <a:buChar char="-"/>
            </a:pPr>
            <a:endParaRPr lang="pt-BR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Tx/>
              <a:buChar char="-"/>
            </a:pPr>
            <a:endParaRPr lang="pt-BR" sz="3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81" y="2675544"/>
            <a:ext cx="4200903" cy="21044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817" y="2675544"/>
            <a:ext cx="4201200" cy="210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26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55" r="6767"/>
          <a:stretch/>
        </p:blipFill>
        <p:spPr>
          <a:xfrm>
            <a:off x="1475656" y="-68063"/>
            <a:ext cx="5760640" cy="596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82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PARCERIAS COM INSTITUIÇÕES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9694" y="836712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endParaRPr lang="pt-BR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Tx/>
              <a:buChar char="-"/>
            </a:pPr>
            <a:endParaRPr lang="pt-BR" sz="3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59" y="3789040"/>
            <a:ext cx="2736304" cy="147760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724227"/>
            <a:ext cx="3585180" cy="234466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8760"/>
            <a:ext cx="3662305" cy="182311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207407"/>
            <a:ext cx="2485238" cy="252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7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PROJETO IR ALÉM – PARCEIRA COM SEBRAE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9694" y="836712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Tx/>
              <a:buChar char="-"/>
            </a:pPr>
            <a:endParaRPr lang="pt-BR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Tx/>
              <a:buChar char="-"/>
            </a:pPr>
            <a:endParaRPr lang="pt-BR" sz="3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" y="620688"/>
            <a:ext cx="3415711" cy="5328592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779912" y="994970"/>
            <a:ext cx="51125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“Projeto que visa orientar os profissionais na gestão de seu negócio e transformar o olhar, abrir os horizontes, organizar para crescer.”</a:t>
            </a:r>
          </a:p>
          <a:p>
            <a:pPr marL="457200" indent="-457200" algn="ctr">
              <a:buFontTx/>
              <a:buChar char="-"/>
            </a:pPr>
            <a:endParaRPr lang="pt-BR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pt-BR" sz="3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AEARV + SEBRAE</a:t>
            </a:r>
            <a:endParaRPr lang="pt-BR" sz="40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073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PROJETO IR ALÉM – PARCEIRA COM SEBRAE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9694" y="836712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Tx/>
              <a:buChar char="-"/>
            </a:pPr>
            <a:endParaRPr lang="pt-BR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Tx/>
              <a:buChar char="-"/>
            </a:pPr>
            <a:endParaRPr lang="pt-BR" sz="3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699594"/>
            <a:ext cx="3927239" cy="294543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231" y="2852936"/>
            <a:ext cx="5340085" cy="300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26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REPESENTATIVIDADE EM CONSELHOS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9694" y="836712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AEARV possui representantes nos seguintes conselhos:</a:t>
            </a:r>
          </a:p>
          <a:p>
            <a:pPr marL="457200" indent="-457200">
              <a:buFontTx/>
              <a:buChar char="-"/>
            </a:pPr>
            <a:r>
              <a:rPr lang="pt-BR" sz="2800" b="1" dirty="0" smtClean="0"/>
              <a:t>COMPLAN </a:t>
            </a:r>
            <a:r>
              <a:rPr lang="pt-BR" sz="2800" dirty="0" smtClean="0"/>
              <a:t>- </a:t>
            </a:r>
            <a:r>
              <a:rPr lang="pt-BR" sz="2800" b="1" dirty="0" smtClean="0"/>
              <a:t>CONSELHO</a:t>
            </a:r>
            <a:r>
              <a:rPr lang="pt-BR" sz="2800" dirty="0"/>
              <a:t> </a:t>
            </a:r>
            <a:r>
              <a:rPr lang="pt-BR" sz="2800" b="1" dirty="0"/>
              <a:t>MUNICIPAL DE </a:t>
            </a:r>
            <a:r>
              <a:rPr lang="pt-BR" sz="2800" b="1" dirty="0" smtClean="0"/>
              <a:t>PLANEJAMENTO</a:t>
            </a:r>
          </a:p>
          <a:p>
            <a:pPr marL="457200" indent="-457200">
              <a:buFontTx/>
              <a:buChar char="-"/>
            </a:pPr>
            <a:r>
              <a:rPr lang="pt-BR" sz="2800" b="1" dirty="0" smtClean="0"/>
              <a:t>COMUDEF </a:t>
            </a:r>
            <a:r>
              <a:rPr lang="pt-BR" sz="2800" dirty="0" smtClean="0"/>
              <a:t>- </a:t>
            </a:r>
            <a:r>
              <a:rPr lang="pt-BR" sz="2800" b="1" dirty="0" smtClean="0"/>
              <a:t>CONSELHO </a:t>
            </a:r>
            <a:r>
              <a:rPr lang="pt-BR" sz="2800" b="1" dirty="0"/>
              <a:t>MUNICIPAL DOS DIREITOS DA PESSOA COM </a:t>
            </a:r>
            <a:r>
              <a:rPr lang="pt-BR" sz="2800" b="1" dirty="0" smtClean="0"/>
              <a:t>DEFICIÊNCIA</a:t>
            </a:r>
          </a:p>
          <a:p>
            <a:pPr marL="457200" indent="-457200">
              <a:buFontTx/>
              <a:buChar char="-"/>
            </a:pPr>
            <a:r>
              <a:rPr lang="pt-BR" sz="2800" b="1" dirty="0" smtClean="0"/>
              <a:t>COMPAHC </a:t>
            </a:r>
            <a:r>
              <a:rPr lang="pt-BR" sz="2800" dirty="0" smtClean="0"/>
              <a:t>- </a:t>
            </a:r>
            <a:r>
              <a:rPr lang="pt-BR" sz="2800" b="1" dirty="0" smtClean="0"/>
              <a:t>CONSELHO </a:t>
            </a:r>
            <a:r>
              <a:rPr lang="pt-BR" sz="2800" b="1" dirty="0"/>
              <a:t>MUNICIPAL DO PATRIMONIO </a:t>
            </a:r>
            <a:r>
              <a:rPr lang="pt-BR" sz="2800" b="1" dirty="0" smtClean="0"/>
              <a:t>HISTÓRICO CULTURAL</a:t>
            </a:r>
          </a:p>
          <a:p>
            <a:pPr marL="457200" indent="-457200">
              <a:buFontTx/>
              <a:buChar char="-"/>
            </a:pPr>
            <a:r>
              <a:rPr lang="pt-BR" sz="2800" b="1" dirty="0" smtClean="0"/>
              <a:t>COMDEMA - CONSELHO </a:t>
            </a:r>
            <a:r>
              <a:rPr lang="pt-BR" sz="2800" b="1" dirty="0"/>
              <a:t>MUNICIPAL DE DEFESA AO MEIO </a:t>
            </a:r>
            <a:r>
              <a:rPr lang="pt-BR" sz="2800" b="1" dirty="0" smtClean="0"/>
              <a:t>AMBIENTE</a:t>
            </a:r>
          </a:p>
          <a:p>
            <a:pPr marL="457200" indent="-457200">
              <a:buFontTx/>
              <a:buChar char="-"/>
            </a:pPr>
            <a:r>
              <a:rPr lang="pt-BR" sz="2800" b="1" dirty="0" smtClean="0"/>
              <a:t>COMUHIS </a:t>
            </a:r>
            <a:r>
              <a:rPr lang="pt-BR" sz="2800" b="1" dirty="0"/>
              <a:t>- CONSELHO MUNICIPAL DE HABITAÇÃO DE INTERESSE </a:t>
            </a:r>
            <a:r>
              <a:rPr lang="pt-BR" sz="2800" b="1" dirty="0" smtClean="0"/>
              <a:t>SOCIAL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80798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REPESENTATIVIDADE EM CONSELHOS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9694" y="836712"/>
            <a:ext cx="933422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pt-BR" sz="2800" b="1" dirty="0" smtClean="0"/>
              <a:t>COMUDES</a:t>
            </a:r>
            <a:r>
              <a:rPr lang="pt-BR" sz="2800" b="1" dirty="0"/>
              <a:t> - CONSELHO MUNICIPAL DE </a:t>
            </a:r>
            <a:r>
              <a:rPr lang="pt-BR" sz="2800" b="1" dirty="0" smtClean="0"/>
              <a:t>DESENVOLVIMEN-TO</a:t>
            </a:r>
            <a:r>
              <a:rPr lang="pt-BR" sz="2800" b="1" dirty="0"/>
              <a:t> </a:t>
            </a:r>
            <a:endParaRPr lang="pt-BR" sz="2800" b="1" dirty="0" smtClean="0"/>
          </a:p>
          <a:p>
            <a:pPr marL="457200" indent="-457200">
              <a:buFontTx/>
              <a:buChar char="-"/>
            </a:pPr>
            <a:r>
              <a:rPr lang="pt-BR" sz="2800" b="1" dirty="0" smtClean="0"/>
              <a:t>CONTRAN - CONSELHO </a:t>
            </a:r>
            <a:r>
              <a:rPr lang="pt-BR" sz="2800" b="1" dirty="0"/>
              <a:t>MUNICIPAL DE TRÂNSITO </a:t>
            </a:r>
            <a:endParaRPr lang="pt-BR" sz="2800" b="1" dirty="0" smtClean="0"/>
          </a:p>
          <a:p>
            <a:pPr marL="457200" indent="-457200">
              <a:buFontTx/>
              <a:buChar char="-"/>
            </a:pPr>
            <a:r>
              <a:rPr lang="pt-BR" sz="2800" b="1" dirty="0" smtClean="0"/>
              <a:t>COMISSÃO </a:t>
            </a:r>
            <a:r>
              <a:rPr lang="pt-BR" sz="2800" b="1" dirty="0"/>
              <a:t>DE ACOMPANHAMENTO DA AUDITAGEM TÉCNICA DO </a:t>
            </a:r>
            <a:r>
              <a:rPr lang="pt-BR" sz="2800" b="1" dirty="0" smtClean="0"/>
              <a:t>IPURB</a:t>
            </a:r>
          </a:p>
          <a:p>
            <a:pPr marL="457200" indent="-457200">
              <a:buFontTx/>
              <a:buChar char="-"/>
            </a:pPr>
            <a:r>
              <a:rPr lang="pt-BR" sz="2800" b="1" dirty="0" smtClean="0"/>
              <a:t>CAMARA </a:t>
            </a:r>
            <a:r>
              <a:rPr lang="pt-BR" sz="2800" b="1" dirty="0"/>
              <a:t>ESPECIALIZADA DE ENGENHARIA </a:t>
            </a:r>
            <a:r>
              <a:rPr lang="pt-BR" sz="2800" b="1" dirty="0" smtClean="0"/>
              <a:t>CIVIL–CREA RS</a:t>
            </a:r>
          </a:p>
          <a:p>
            <a:pPr marL="457200" indent="-457200">
              <a:buFontTx/>
              <a:buChar char="-"/>
            </a:pPr>
            <a:r>
              <a:rPr lang="pt-BR" sz="2800" b="1" dirty="0" smtClean="0"/>
              <a:t>FÓRUM </a:t>
            </a:r>
            <a:r>
              <a:rPr lang="pt-BR" sz="2800" b="1" dirty="0"/>
              <a:t>DE POLÍTICAS </a:t>
            </a:r>
            <a:r>
              <a:rPr lang="pt-BR" sz="2800" b="1" dirty="0" smtClean="0"/>
              <a:t>PÚBLICAS</a:t>
            </a:r>
          </a:p>
          <a:p>
            <a:pPr marL="457200" indent="-457200">
              <a:buFontTx/>
              <a:buChar char="-"/>
            </a:pPr>
            <a:r>
              <a:rPr lang="pt-BR" sz="2800" b="1" dirty="0" smtClean="0"/>
              <a:t>FORUM </a:t>
            </a:r>
            <a:r>
              <a:rPr lang="pt-BR" sz="2800" b="1" dirty="0"/>
              <a:t>DAS ENTIDADES POR BENTO </a:t>
            </a:r>
            <a:r>
              <a:rPr lang="pt-BR" sz="2800" b="1" dirty="0" smtClean="0"/>
              <a:t>GONÇALVES</a:t>
            </a:r>
          </a:p>
          <a:p>
            <a:pPr marL="457200" indent="-457200">
              <a:buFontTx/>
              <a:buChar char="-"/>
            </a:pPr>
            <a:r>
              <a:rPr lang="pt-BR" sz="2800" b="1" dirty="0" smtClean="0"/>
              <a:t>COMISSÃO </a:t>
            </a:r>
            <a:r>
              <a:rPr lang="pt-BR" sz="2800" b="1" dirty="0"/>
              <a:t>VIVA BENTO </a:t>
            </a:r>
            <a:endParaRPr lang="pt-BR" sz="2800" b="1" dirty="0" smtClean="0"/>
          </a:p>
          <a:p>
            <a:pPr marL="457200" indent="-457200">
              <a:buFontTx/>
              <a:buChar char="-"/>
            </a:pPr>
            <a:r>
              <a:rPr lang="pt-BR" sz="2800" b="1" dirty="0" smtClean="0"/>
              <a:t>COMISSÃO </a:t>
            </a:r>
            <a:r>
              <a:rPr lang="pt-BR" sz="2800" b="1" dirty="0"/>
              <a:t>CAU - CONSELHO DE ARQUITETURA E URBANISMO.</a:t>
            </a:r>
            <a:endParaRPr lang="pt-BR" sz="2800" dirty="0"/>
          </a:p>
          <a:p>
            <a:pPr marL="457200" indent="-457200">
              <a:buFontTx/>
              <a:buChar char="-"/>
            </a:pPr>
            <a:endParaRPr lang="pt-BR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Tx/>
              <a:buChar char="-"/>
            </a:pPr>
            <a:endParaRPr lang="pt-BR" sz="24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921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PLANO DIRETOR BENTO GONÇALVES	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-12964" y="836712"/>
            <a:ext cx="9144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entidade tem um papel importante na discussão e analise da revisão do Plano Diretor</a:t>
            </a:r>
          </a:p>
          <a:p>
            <a:pPr marL="457200" indent="-457200">
              <a:buFontTx/>
              <a:buChar char="-"/>
            </a:pPr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Além da analise crítica do plano, ações que apresentam os princípios da AEARV</a:t>
            </a:r>
          </a:p>
          <a:p>
            <a:pPr marL="457200" indent="-457200">
              <a:buFontTx/>
              <a:buChar char="-"/>
            </a:pPr>
            <a:endParaRPr lang="pt-BR" sz="3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620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PARKING DAY AEARV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9694" y="836712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endParaRPr lang="pt-BR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Tx/>
              <a:buChar char="-"/>
            </a:pPr>
            <a:endParaRPr lang="pt-BR" sz="3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603174"/>
            <a:ext cx="6588732" cy="511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4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PARKING DAY AEARV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9694" y="836712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endParaRPr lang="pt-BR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Tx/>
              <a:buChar char="-"/>
            </a:pPr>
            <a:endParaRPr lang="pt-BR" sz="3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2" y="648442"/>
            <a:ext cx="6712176" cy="520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24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PARKING DAY AEARV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9694" y="836712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endParaRPr lang="pt-BR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Tx/>
              <a:buChar char="-"/>
            </a:pPr>
            <a:endParaRPr lang="pt-BR" sz="3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Novo conceito de praça agrada moradores de Bento Gonçalve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96245"/>
            <a:ext cx="9108504" cy="508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8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CONGRESSO ESTADUAL DE SUSTENTABILIDADE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9694" y="836712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endParaRPr lang="pt-BR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Tx/>
              <a:buChar char="-"/>
            </a:pPr>
            <a:endParaRPr lang="pt-BR" sz="3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58" y="664423"/>
            <a:ext cx="7567495" cy="504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83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CONGRESSO ESTADUAL DE SUSTENTABILIDADE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12964" y="836712"/>
            <a:ext cx="9144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Parcerias público e privado</a:t>
            </a:r>
          </a:p>
          <a:p>
            <a:pPr marL="457200" indent="-457200">
              <a:buFontTx/>
              <a:buChar char="-"/>
            </a:pPr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Ofertar contrapartida aos apoiadores</a:t>
            </a:r>
          </a:p>
          <a:p>
            <a:pPr marL="457200" indent="-457200">
              <a:buFontTx/>
              <a:buChar char="-"/>
            </a:pPr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Valorização dos associados</a:t>
            </a:r>
          </a:p>
          <a:p>
            <a:pPr marL="457200" indent="-457200">
              <a:buFontTx/>
              <a:buChar char="-"/>
            </a:pPr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Valorização dos futuros associados potenciais</a:t>
            </a:r>
          </a:p>
          <a:p>
            <a:pPr marL="457200" indent="-457200">
              <a:buFontTx/>
              <a:buChar char="-"/>
            </a:pPr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Busca de profissionais referência nos assuntos de interesse</a:t>
            </a:r>
          </a:p>
          <a:p>
            <a:pPr marL="457200" indent="-457200">
              <a:buFontTx/>
              <a:buChar char="-"/>
            </a:pPr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Impactar</a:t>
            </a:r>
          </a:p>
          <a:p>
            <a:pPr marL="457200" indent="-457200">
              <a:buFontTx/>
              <a:buChar char="-"/>
            </a:pPr>
            <a:endParaRPr lang="pt-BR" sz="3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148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CONGRESSO ESTADUAL DE SUSTENTABILIDADE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12964" y="836712"/>
            <a:ext cx="9144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 dias de evento</a:t>
            </a:r>
          </a:p>
          <a:p>
            <a:pPr marL="457200" indent="-457200">
              <a:buFontTx/>
              <a:buChar char="-"/>
            </a:pPr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Mais de 200 participantes</a:t>
            </a:r>
          </a:p>
          <a:p>
            <a:pPr marL="457200" indent="-457200">
              <a:buFontTx/>
              <a:buChar char="-"/>
            </a:pPr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10 apoiadores</a:t>
            </a:r>
          </a:p>
          <a:p>
            <a:pPr marL="457200" indent="-457200">
              <a:buFontTx/>
              <a:buChar char="-"/>
            </a:pPr>
            <a:r>
              <a:rPr lang="pt-BR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9 palestrantes</a:t>
            </a:r>
          </a:p>
          <a:p>
            <a:pPr marL="457200" indent="-457200">
              <a:buFontTx/>
              <a:buChar char="-"/>
            </a:pPr>
            <a:endParaRPr lang="pt-BR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Tx/>
              <a:buChar char="-"/>
            </a:pPr>
            <a:endParaRPr lang="pt-BR" sz="32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794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316416" cy="554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4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64" y="188640"/>
            <a:ext cx="8316000" cy="55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78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4712421" cy="4712421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509" y="2712189"/>
            <a:ext cx="4499576" cy="299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79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8" y="29344"/>
            <a:ext cx="4883460" cy="325564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564904"/>
            <a:ext cx="4896036" cy="326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84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097360" y="476086"/>
            <a:ext cx="6859016" cy="3600986"/>
          </a:xfrm>
          <a:prstGeom prst="rect">
            <a:avLst/>
          </a:prstGeom>
          <a:solidFill>
            <a:schemeClr val="tx2">
              <a:lumMod val="50000"/>
            </a:schemeClr>
          </a:solidFill>
          <a:ln w="76200" cap="rnd"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9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ymap" panose="00000400000000000000" pitchFamily="2" charset="0"/>
                <a:cs typeface="Symap" panose="00000400000000000000" pitchFamily="2" charset="0"/>
              </a:rPr>
              <a:t>“</a:t>
            </a:r>
            <a:r>
              <a:rPr lang="pt-BR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 panose="020B0606020202030204" pitchFamily="34" charset="0"/>
              </a:rPr>
              <a:t>Não espere a mudança, seja a mudança.</a:t>
            </a:r>
            <a:r>
              <a:rPr lang="pt-BR" sz="9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ymap" panose="00000400000000000000" pitchFamily="2" charset="0"/>
                <a:cs typeface="Symap" panose="00000400000000000000" pitchFamily="2" charset="0"/>
              </a:rPr>
              <a:t>”</a:t>
            </a:r>
          </a:p>
          <a:p>
            <a:pPr algn="ctr"/>
            <a:endParaRPr lang="pt-BR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771800" y="4401763"/>
            <a:ext cx="61561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dirty="0" smtClean="0"/>
              <a:t>AEARV</a:t>
            </a:r>
          </a:p>
          <a:p>
            <a:pPr algn="r"/>
            <a:r>
              <a:rPr lang="pt-BR" sz="2800" dirty="0" smtClean="0">
                <a:hlinkClick r:id="rId2"/>
              </a:rPr>
              <a:t>contato@aearv.com.br</a:t>
            </a:r>
            <a:endParaRPr lang="pt-BR" sz="2800" dirty="0" smtClean="0"/>
          </a:p>
          <a:p>
            <a:pPr algn="r"/>
            <a:r>
              <a:rPr lang="pt-BR" sz="2800" dirty="0" smtClean="0"/>
              <a:t>(54)3451-9533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19608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4065</TotalTime>
  <Words>461</Words>
  <Application>Microsoft Office PowerPoint</Application>
  <PresentationFormat>Apresentação na tela (4:3)</PresentationFormat>
  <Paragraphs>131</Paragraphs>
  <Slides>31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2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Renato Hansen</dc:creator>
  <cp:lastModifiedBy>Adminsitradoro</cp:lastModifiedBy>
  <cp:revision>71</cp:revision>
  <dcterms:created xsi:type="dcterms:W3CDTF">2014-12-22T23:06:24Z</dcterms:created>
  <dcterms:modified xsi:type="dcterms:W3CDTF">2015-10-01T16:32:23Z</dcterms:modified>
</cp:coreProperties>
</file>