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4" r:id="rId3"/>
    <p:sldId id="281" r:id="rId4"/>
    <p:sldId id="282" r:id="rId5"/>
    <p:sldId id="283" r:id="rId6"/>
    <p:sldId id="258" r:id="rId7"/>
    <p:sldId id="267" r:id="rId8"/>
    <p:sldId id="262" r:id="rId9"/>
    <p:sldId id="266" r:id="rId10"/>
    <p:sldId id="264" r:id="rId11"/>
    <p:sldId id="265" r:id="rId12"/>
    <p:sldId id="285" r:id="rId13"/>
    <p:sldId id="259" r:id="rId14"/>
    <p:sldId id="260" r:id="rId15"/>
    <p:sldId id="261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6" r:id="rId24"/>
    <p:sldId id="278" r:id="rId25"/>
    <p:sldId id="279" r:id="rId26"/>
    <p:sldId id="280" r:id="rId27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10" autoAdjust="0"/>
    <p:restoredTop sz="94660"/>
  </p:normalViewPr>
  <p:slideViewPr>
    <p:cSldViewPr>
      <p:cViewPr varScale="1">
        <p:scale>
          <a:sx n="52" d="100"/>
          <a:sy n="52" d="100"/>
        </p:scale>
        <p:origin x="-1027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50AD1-D63C-4F4E-B61E-9254A685132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28209-697D-40CA-AA0F-29881FDB7AC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0EEEF-2F0E-4143-91EF-DB8897B2B19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3F48C-BD23-4425-9BD2-864E92E9122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B7EAB2-03C8-4185-9C18-E3DB955871F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5F50C1-F359-42F9-BA9F-4EE80927E99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5FABDD-059C-4977-BC7D-26DD4B59E22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37D76-840F-4AB8-A04E-A784551CC87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A5384-78FC-4710-BDEE-473580717A7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B1087-A60B-4F00-81B8-586C1ABE12A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BA6B7-F172-42D9-83DD-189D11BC296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7722279-02F5-4B9B-ADE3-BF85182ADC0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ea-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94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1022350" y="1268413"/>
            <a:ext cx="8229600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endParaRPr lang="pt-BR" sz="2000">
              <a:solidFill>
                <a:schemeClr val="bg1"/>
              </a:solidFill>
            </a:endParaRPr>
          </a:p>
        </p:txBody>
      </p:sp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1187450" y="274638"/>
            <a:ext cx="7705725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3600" b="1">
                <a:solidFill>
                  <a:srgbClr val="FFC000"/>
                </a:solidFill>
              </a:rPr>
              <a:t>Controle Fitossanitário</a:t>
            </a: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611188" y="2205038"/>
            <a:ext cx="87852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3600" b="1">
                <a:solidFill>
                  <a:schemeClr val="bg1"/>
                </a:solidFill>
              </a:rPr>
              <a:t>Receituário Agronômico</a:t>
            </a:r>
          </a:p>
          <a:p>
            <a:pPr algn="ctr"/>
            <a:endParaRPr lang="pt-BR" sz="3600" b="1">
              <a:solidFill>
                <a:schemeClr val="bg1"/>
              </a:solidFill>
            </a:endParaRPr>
          </a:p>
          <a:p>
            <a:pPr algn="ctr"/>
            <a:r>
              <a:rPr lang="pt-BR" sz="2400" b="1">
                <a:solidFill>
                  <a:schemeClr val="bg1"/>
                </a:solidFill>
              </a:rPr>
              <a:t>Demandas Técnicas X  Exigências Legais</a:t>
            </a:r>
          </a:p>
        </p:txBody>
      </p:sp>
      <p:sp>
        <p:nvSpPr>
          <p:cNvPr id="13317" name="Rectangle 6"/>
          <p:cNvSpPr>
            <a:spLocks noChangeArrowheads="1"/>
          </p:cNvSpPr>
          <p:nvPr/>
        </p:nvSpPr>
        <p:spPr bwMode="auto">
          <a:xfrm>
            <a:off x="5221288" y="4508500"/>
            <a:ext cx="4319587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1600" b="1" i="1">
                <a:solidFill>
                  <a:schemeClr val="bg1"/>
                </a:solidFill>
              </a:rPr>
              <a:t>Engº Agrº Irineu Zambaldi</a:t>
            </a:r>
          </a:p>
          <a:p>
            <a:r>
              <a:rPr lang="pt-BR" sz="1600" b="1" i="1">
                <a:solidFill>
                  <a:schemeClr val="bg1"/>
                </a:solidFill>
              </a:rPr>
              <a:t>Conselheiro CREA-PR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94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1022350" y="1268413"/>
            <a:ext cx="8229600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endParaRPr lang="pt-BR" sz="2000">
              <a:solidFill>
                <a:schemeClr val="bg1"/>
              </a:solidFill>
            </a:endParaRP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1187450" y="274638"/>
            <a:ext cx="7705725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3600" b="1">
                <a:solidFill>
                  <a:srgbClr val="FFC000"/>
                </a:solidFill>
              </a:rPr>
              <a:t>SIAGRO</a:t>
            </a: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116013" y="1700213"/>
            <a:ext cx="7705725" cy="424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pt-BR" sz="2400" b="1">
              <a:solidFill>
                <a:schemeClr val="bg1"/>
              </a:solidFill>
            </a:endParaRPr>
          </a:p>
          <a:p>
            <a:pPr algn="ctr"/>
            <a:endParaRPr lang="pt-BR" sz="2400" b="1">
              <a:solidFill>
                <a:schemeClr val="bg1"/>
              </a:solidFill>
            </a:endParaRPr>
          </a:p>
          <a:p>
            <a:pPr algn="ctr"/>
            <a:endParaRPr lang="pt-BR" sz="2400" b="1">
              <a:solidFill>
                <a:schemeClr val="bg1"/>
              </a:solidFill>
            </a:endParaRPr>
          </a:p>
          <a:p>
            <a:pPr algn="ctr"/>
            <a:r>
              <a:rPr lang="pt-BR" sz="2400" b="1">
                <a:solidFill>
                  <a:schemeClr val="bg1"/>
                </a:solidFill>
              </a:rPr>
              <a:t>Convênio SEAB  / ADAPAR  e  CREA-PR</a:t>
            </a:r>
          </a:p>
          <a:p>
            <a:pPr algn="ctr"/>
            <a:endParaRPr lang="pt-BR" sz="2400" b="1">
              <a:solidFill>
                <a:schemeClr val="bg1"/>
              </a:solidFill>
            </a:endParaRPr>
          </a:p>
          <a:p>
            <a:pPr algn="ctr"/>
            <a:r>
              <a:rPr lang="pt-BR" sz="2400" b="1">
                <a:solidFill>
                  <a:srgbClr val="FF0000"/>
                </a:solidFill>
              </a:rPr>
              <a:t>VERIFICAÇÕES:</a:t>
            </a:r>
          </a:p>
          <a:p>
            <a:pPr algn="ctr"/>
            <a:endParaRPr lang="pt-BR" sz="2400" b="1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pt-BR" sz="2800" b="1">
                <a:solidFill>
                  <a:schemeClr val="bg1"/>
                </a:solidFill>
              </a:rPr>
              <a:t>  Habilitação do profissional</a:t>
            </a:r>
          </a:p>
          <a:p>
            <a:pPr>
              <a:buFontTx/>
              <a:buChar char="-"/>
            </a:pPr>
            <a:r>
              <a:rPr lang="pt-BR" sz="2800" b="1">
                <a:solidFill>
                  <a:schemeClr val="bg1"/>
                </a:solidFill>
              </a:rPr>
              <a:t>  Conteúdo da receita </a:t>
            </a:r>
          </a:p>
          <a:p>
            <a:pPr>
              <a:buFontTx/>
              <a:buChar char="-"/>
            </a:pPr>
            <a:r>
              <a:rPr lang="pt-BR" sz="2800" b="1">
                <a:solidFill>
                  <a:schemeClr val="bg1"/>
                </a:solidFill>
              </a:rPr>
              <a:t>  ART - Projeto da cultura</a:t>
            </a:r>
          </a:p>
          <a:p>
            <a:pPr>
              <a:buFontTx/>
              <a:buChar char="-"/>
            </a:pPr>
            <a:r>
              <a:rPr lang="pt-BR" sz="2800" b="1">
                <a:solidFill>
                  <a:schemeClr val="bg1"/>
                </a:solidFill>
              </a:rPr>
              <a:t>  ART da receita – outro profissional</a:t>
            </a:r>
          </a:p>
          <a:p>
            <a:pPr>
              <a:buFontTx/>
              <a:buChar char="-"/>
            </a:pPr>
            <a:r>
              <a:rPr lang="pt-BR" sz="2800" b="1">
                <a:solidFill>
                  <a:schemeClr val="bg1"/>
                </a:solidFill>
              </a:rPr>
              <a:t>  Área da propriedade</a:t>
            </a:r>
          </a:p>
          <a:p>
            <a:pPr>
              <a:buFontTx/>
              <a:buChar char="-"/>
            </a:pPr>
            <a:r>
              <a:rPr lang="pt-BR" sz="2800" b="1">
                <a:solidFill>
                  <a:schemeClr val="bg1"/>
                </a:solidFill>
              </a:rPr>
              <a:t>  Época </a:t>
            </a:r>
          </a:p>
          <a:p>
            <a:pPr>
              <a:buFontTx/>
              <a:buChar char="-"/>
            </a:pPr>
            <a:r>
              <a:rPr lang="pt-BR" sz="2800" b="1">
                <a:solidFill>
                  <a:schemeClr val="bg1"/>
                </a:solidFill>
              </a:rPr>
              <a:t>  Outras</a:t>
            </a:r>
          </a:p>
          <a:p>
            <a:pPr algn="ctr"/>
            <a:endParaRPr lang="pt-BR" sz="3600" b="1">
              <a:solidFill>
                <a:schemeClr val="bg1"/>
              </a:solidFill>
            </a:endParaRPr>
          </a:p>
          <a:p>
            <a:pPr algn="ctr"/>
            <a:endParaRPr lang="pt-BR" sz="3600" b="1">
              <a:solidFill>
                <a:schemeClr val="bg1"/>
              </a:solidFill>
            </a:endParaRPr>
          </a:p>
          <a:p>
            <a:pPr algn="ctr"/>
            <a:endParaRPr lang="pt-BR" sz="3600" b="1">
              <a:solidFill>
                <a:schemeClr val="bg1"/>
              </a:solidFill>
            </a:endParaRPr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1116013" y="4797425"/>
            <a:ext cx="77057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pt-BR" sz="1600" b="1" i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94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1022350" y="1268413"/>
            <a:ext cx="8229600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endParaRPr lang="pt-BR" sz="2000">
              <a:solidFill>
                <a:schemeClr val="bg1"/>
              </a:solidFill>
            </a:endParaRPr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1187450" y="274638"/>
            <a:ext cx="7705725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3600" b="1">
                <a:solidFill>
                  <a:srgbClr val="FFC000"/>
                </a:solidFill>
              </a:rPr>
              <a:t>SITUAÇÃO NO PR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1116013" y="1268413"/>
            <a:ext cx="770572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pt-BR" sz="3600" b="1">
              <a:solidFill>
                <a:schemeClr val="bg1"/>
              </a:solidFill>
            </a:endParaRPr>
          </a:p>
        </p:txBody>
      </p:sp>
      <p:sp>
        <p:nvSpPr>
          <p:cNvPr id="15365" name="Rectangle 6"/>
          <p:cNvSpPr>
            <a:spLocks noChangeArrowheads="1"/>
          </p:cNvSpPr>
          <p:nvPr/>
        </p:nvSpPr>
        <p:spPr bwMode="auto">
          <a:xfrm>
            <a:off x="1116013" y="1125538"/>
            <a:ext cx="7705725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pt-BR" sz="1600" b="1" i="1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331913" y="1196975"/>
            <a:ext cx="6985000" cy="38115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Tx/>
              <a:buChar char="-"/>
            </a:pPr>
            <a:endParaRPr lang="pt-BR">
              <a:solidFill>
                <a:srgbClr val="F2F2F2"/>
              </a:solidFill>
            </a:endParaRPr>
          </a:p>
          <a:p>
            <a:pPr algn="ctr"/>
            <a:r>
              <a:rPr lang="pt-BR" sz="2800" b="1">
                <a:solidFill>
                  <a:srgbClr val="F2F2F2"/>
                </a:solidFill>
              </a:rPr>
              <a:t>CREA-PR -  01/03/12  a  31/08/12</a:t>
            </a:r>
          </a:p>
          <a:p>
            <a:pPr>
              <a:buFontTx/>
              <a:buChar char="-"/>
            </a:pPr>
            <a:endParaRPr lang="pt-BR">
              <a:solidFill>
                <a:srgbClr val="F2F2F2"/>
              </a:solidFill>
            </a:endParaRPr>
          </a:p>
          <a:p>
            <a:pPr>
              <a:buFontTx/>
              <a:buChar char="-"/>
            </a:pPr>
            <a:endParaRPr lang="pt-BR">
              <a:solidFill>
                <a:srgbClr val="F2F2F2"/>
              </a:solidFill>
            </a:endParaRPr>
          </a:p>
          <a:p>
            <a:pPr>
              <a:buFontTx/>
              <a:buChar char="-"/>
            </a:pPr>
            <a:endParaRPr lang="pt-BR">
              <a:solidFill>
                <a:srgbClr val="F2F2F2"/>
              </a:solidFill>
            </a:endParaRPr>
          </a:p>
          <a:p>
            <a:pPr>
              <a:buFontTx/>
              <a:buChar char="-"/>
            </a:pPr>
            <a:r>
              <a:rPr lang="pt-BR" sz="2400" b="1">
                <a:solidFill>
                  <a:srgbClr val="F2F2F2"/>
                </a:solidFill>
              </a:rPr>
              <a:t>Nº PROFISSIONAIS EMISSORES  = 7.897</a:t>
            </a:r>
          </a:p>
          <a:p>
            <a:endParaRPr lang="pt-BR">
              <a:solidFill>
                <a:srgbClr val="F2F2F2"/>
              </a:solidFill>
            </a:endParaRPr>
          </a:p>
          <a:p>
            <a:endParaRPr lang="pt-BR">
              <a:solidFill>
                <a:srgbClr val="F2F2F2"/>
              </a:solidFill>
            </a:endParaRPr>
          </a:p>
          <a:p>
            <a:pPr>
              <a:buFontTx/>
              <a:buChar char="-"/>
            </a:pPr>
            <a:r>
              <a:rPr lang="pt-BR" sz="2400" b="1">
                <a:solidFill>
                  <a:srgbClr val="F2F2F2"/>
                </a:solidFill>
              </a:rPr>
              <a:t> Nº ARTs                                          = 7.898</a:t>
            </a:r>
          </a:p>
          <a:p>
            <a:pPr>
              <a:buFontTx/>
              <a:buChar char="-"/>
            </a:pPr>
            <a:endParaRPr lang="pt-BR">
              <a:solidFill>
                <a:srgbClr val="F2F2F2"/>
              </a:solidFill>
            </a:endParaRPr>
          </a:p>
          <a:p>
            <a:pPr>
              <a:buFontTx/>
              <a:buChar char="-"/>
            </a:pPr>
            <a:endParaRPr lang="pt-BR">
              <a:solidFill>
                <a:srgbClr val="F2F2F2"/>
              </a:solidFill>
            </a:endParaRPr>
          </a:p>
          <a:p>
            <a:pPr>
              <a:buFontTx/>
              <a:buChar char="-"/>
            </a:pPr>
            <a:r>
              <a:rPr lang="pt-BR" sz="2400" b="1">
                <a:solidFill>
                  <a:srgbClr val="F2F2F2"/>
                </a:solidFill>
              </a:rPr>
              <a:t>  Nº DE RECEITAS                           = 1.338.041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94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1022350" y="1268413"/>
            <a:ext cx="8229600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endParaRPr lang="pt-BR" sz="2000">
              <a:solidFill>
                <a:schemeClr val="bg1"/>
              </a:solidFill>
            </a:endParaRP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1187450" y="274638"/>
            <a:ext cx="7705725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3600" b="1">
                <a:solidFill>
                  <a:srgbClr val="FFC000"/>
                </a:solidFill>
              </a:rPr>
              <a:t>SITUAÇÃO NO PR</a:t>
            </a:r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1116013" y="1268413"/>
            <a:ext cx="770572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pt-BR" sz="3600" b="1">
              <a:solidFill>
                <a:schemeClr val="bg1"/>
              </a:solidFill>
            </a:endParaRPr>
          </a:p>
        </p:txBody>
      </p:sp>
      <p:sp>
        <p:nvSpPr>
          <p:cNvPr id="16389" name="Rectangle 6"/>
          <p:cNvSpPr>
            <a:spLocks noChangeArrowheads="1"/>
          </p:cNvSpPr>
          <p:nvPr/>
        </p:nvSpPr>
        <p:spPr bwMode="auto">
          <a:xfrm>
            <a:off x="1116013" y="1125538"/>
            <a:ext cx="7705725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pt-BR" sz="1600" b="1" i="1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331913" y="1238250"/>
            <a:ext cx="7993062" cy="3630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Tx/>
              <a:buChar char="-"/>
            </a:pPr>
            <a:endParaRPr lang="pt-BR">
              <a:solidFill>
                <a:srgbClr val="F2F2F2"/>
              </a:solidFill>
            </a:endParaRPr>
          </a:p>
          <a:p>
            <a:pPr algn="ctr"/>
            <a:r>
              <a:rPr lang="pt-BR" sz="2800" b="1">
                <a:solidFill>
                  <a:srgbClr val="F2F2F2"/>
                </a:solidFill>
              </a:rPr>
              <a:t>CREA-PR -  01/03/12  a  31/08/12</a:t>
            </a:r>
          </a:p>
          <a:p>
            <a:pPr>
              <a:buFontTx/>
              <a:buChar char="-"/>
            </a:pPr>
            <a:endParaRPr lang="pt-BR">
              <a:solidFill>
                <a:srgbClr val="F2F2F2"/>
              </a:solidFill>
            </a:endParaRPr>
          </a:p>
          <a:p>
            <a:r>
              <a:rPr lang="pt-BR" b="1">
                <a:solidFill>
                  <a:srgbClr val="F2F2F2"/>
                </a:solidFill>
              </a:rPr>
              <a:t>       </a:t>
            </a:r>
            <a:r>
              <a:rPr lang="pt-BR" sz="2800" b="1">
                <a:solidFill>
                  <a:srgbClr val="F2F2F2"/>
                </a:solidFill>
              </a:rPr>
              <a:t>TÍTULO                                      Nº  </a:t>
            </a:r>
          </a:p>
          <a:p>
            <a:endParaRPr lang="pt-BR" b="1">
              <a:solidFill>
                <a:srgbClr val="F2F2F2"/>
              </a:solidFill>
            </a:endParaRPr>
          </a:p>
          <a:p>
            <a:pPr>
              <a:buFontTx/>
              <a:buChar char="-"/>
            </a:pPr>
            <a:r>
              <a:rPr lang="pt-BR" b="1">
                <a:solidFill>
                  <a:srgbClr val="F2F2F2"/>
                </a:solidFill>
              </a:rPr>
              <a:t>ENGENHEIRA AGRÔNOMA .....................................    245 </a:t>
            </a:r>
          </a:p>
          <a:p>
            <a:pPr>
              <a:buFontTx/>
              <a:buChar char="-"/>
            </a:pPr>
            <a:r>
              <a:rPr lang="pt-BR" b="1">
                <a:solidFill>
                  <a:srgbClr val="F2F2F2"/>
                </a:solidFill>
              </a:rPr>
              <a:t>ENGENHEIRO AGRÔNOMO .......................................6.097 </a:t>
            </a:r>
          </a:p>
          <a:p>
            <a:endParaRPr lang="pt-BR" b="1">
              <a:solidFill>
                <a:srgbClr val="F2F2F2"/>
              </a:solidFill>
            </a:endParaRPr>
          </a:p>
          <a:p>
            <a:pPr>
              <a:buFontTx/>
              <a:buChar char="-"/>
            </a:pPr>
            <a:r>
              <a:rPr lang="pt-BR" b="1">
                <a:solidFill>
                  <a:srgbClr val="F2F2F2"/>
                </a:solidFill>
              </a:rPr>
              <a:t>TÉCNICO 2.GRAU AGRIC/AGROPEC .......................1.555</a:t>
            </a:r>
          </a:p>
          <a:p>
            <a:endParaRPr lang="pt-BR" b="1">
              <a:solidFill>
                <a:srgbClr val="F2F2F2"/>
              </a:solidFill>
            </a:endParaRPr>
          </a:p>
          <a:p>
            <a:r>
              <a:rPr lang="pt-BR" b="1">
                <a:solidFill>
                  <a:srgbClr val="F2F2F2"/>
                </a:solidFill>
              </a:rPr>
              <a:t>                                                            </a:t>
            </a:r>
            <a:r>
              <a:rPr lang="pt-BR" sz="3200" b="1">
                <a:solidFill>
                  <a:srgbClr val="F2F2F2"/>
                </a:solidFill>
              </a:rPr>
              <a:t>TOTAL 7.897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94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1022350" y="1268413"/>
            <a:ext cx="8229600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rabicPeriod"/>
            </a:pPr>
            <a:endParaRPr lang="pt-BR" sz="2000">
              <a:solidFill>
                <a:schemeClr val="bg1"/>
              </a:solidFill>
            </a:endParaRP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1187450" y="274638"/>
            <a:ext cx="7705725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3600" b="1">
                <a:solidFill>
                  <a:srgbClr val="FFC000"/>
                </a:solidFill>
              </a:rPr>
              <a:t>SITUAÇÃO NO PR</a:t>
            </a: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116013" y="1268413"/>
            <a:ext cx="770572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pt-BR" sz="3600" b="1">
              <a:solidFill>
                <a:schemeClr val="bg1"/>
              </a:solidFill>
            </a:endParaRP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1116013" y="1125538"/>
            <a:ext cx="7705725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pt-BR" sz="1600" b="1" i="1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331913" y="836613"/>
            <a:ext cx="7993062" cy="544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pt-BR">
                <a:solidFill>
                  <a:srgbClr val="F2F2F2"/>
                </a:solidFill>
              </a:rPr>
              <a:t>                                    </a:t>
            </a:r>
          </a:p>
          <a:p>
            <a:r>
              <a:rPr lang="pt-BR" sz="2800" b="1">
                <a:solidFill>
                  <a:srgbClr val="F2F2F2"/>
                </a:solidFill>
              </a:rPr>
              <a:t>                        CREA-PR </a:t>
            </a:r>
            <a:r>
              <a:rPr lang="pt-BR" b="1">
                <a:solidFill>
                  <a:srgbClr val="F2F2F2"/>
                </a:solidFill>
              </a:rPr>
              <a:t> </a:t>
            </a:r>
          </a:p>
          <a:p>
            <a:pPr algn="ctr"/>
            <a:endParaRPr lang="pt-BR" b="1">
              <a:solidFill>
                <a:srgbClr val="F2F2F2"/>
              </a:solidFill>
            </a:endParaRPr>
          </a:p>
          <a:p>
            <a:pPr>
              <a:buFontTx/>
              <a:buChar char="-"/>
            </a:pPr>
            <a:r>
              <a:rPr lang="pt-BR" b="1">
                <a:solidFill>
                  <a:srgbClr val="F2F2F2"/>
                </a:solidFill>
              </a:rPr>
              <a:t>        </a:t>
            </a:r>
            <a:r>
              <a:rPr lang="pt-BR" sz="2400" b="1">
                <a:solidFill>
                  <a:srgbClr val="F2F2F2"/>
                </a:solidFill>
              </a:rPr>
              <a:t>ANO                      Quant. de receitas </a:t>
            </a:r>
          </a:p>
          <a:p>
            <a:r>
              <a:rPr lang="pt-BR" sz="2400" b="1">
                <a:solidFill>
                  <a:srgbClr val="F2F2F2"/>
                </a:solidFill>
              </a:rPr>
              <a:t>     2002                            1.772.278 </a:t>
            </a:r>
          </a:p>
          <a:p>
            <a:r>
              <a:rPr lang="pt-BR" sz="2400" b="1">
                <a:solidFill>
                  <a:srgbClr val="F2F2F2"/>
                </a:solidFill>
              </a:rPr>
              <a:t>     2003                            2.137.749 </a:t>
            </a:r>
          </a:p>
          <a:p>
            <a:r>
              <a:rPr lang="pt-BR" sz="2400" b="1">
                <a:solidFill>
                  <a:srgbClr val="F2F2F2"/>
                </a:solidFill>
              </a:rPr>
              <a:t>     2004                            2.264.158 </a:t>
            </a:r>
          </a:p>
          <a:p>
            <a:r>
              <a:rPr lang="pt-BR" sz="2400" b="1">
                <a:solidFill>
                  <a:srgbClr val="F2F2F2"/>
                </a:solidFill>
              </a:rPr>
              <a:t>     2005                            2.217.708 </a:t>
            </a:r>
          </a:p>
          <a:p>
            <a:r>
              <a:rPr lang="pt-BR" sz="2400" b="1">
                <a:solidFill>
                  <a:srgbClr val="F2F2F2"/>
                </a:solidFill>
              </a:rPr>
              <a:t>     2006                            2.177.368 </a:t>
            </a:r>
          </a:p>
          <a:p>
            <a:r>
              <a:rPr lang="pt-BR" sz="2400" b="1">
                <a:solidFill>
                  <a:srgbClr val="F2F2F2"/>
                </a:solidFill>
              </a:rPr>
              <a:t>     2007                            2.300.836 </a:t>
            </a:r>
          </a:p>
          <a:p>
            <a:r>
              <a:rPr lang="pt-BR" sz="2400" b="1">
                <a:solidFill>
                  <a:srgbClr val="F2F2F2"/>
                </a:solidFill>
              </a:rPr>
              <a:t>     2008                            2.534.256 </a:t>
            </a:r>
          </a:p>
          <a:p>
            <a:r>
              <a:rPr lang="pt-BR" sz="2400" b="1">
                <a:solidFill>
                  <a:srgbClr val="F2F2F2"/>
                </a:solidFill>
              </a:rPr>
              <a:t>     2009                            2.560.629 </a:t>
            </a:r>
          </a:p>
          <a:p>
            <a:r>
              <a:rPr lang="pt-BR" sz="2400" b="1">
                <a:solidFill>
                  <a:srgbClr val="F2F2F2"/>
                </a:solidFill>
              </a:rPr>
              <a:t>     2010                            2.721.332        </a:t>
            </a:r>
          </a:p>
          <a:p>
            <a:r>
              <a:rPr lang="pt-BR" sz="2400" b="1">
                <a:solidFill>
                  <a:srgbClr val="F2F2F2"/>
                </a:solidFill>
              </a:rPr>
              <a:t>     2011                            2.877.901 </a:t>
            </a:r>
          </a:p>
          <a:p>
            <a:r>
              <a:rPr lang="pt-BR" sz="2400" b="1">
                <a:solidFill>
                  <a:srgbClr val="F2F2F2"/>
                </a:solidFill>
              </a:rPr>
              <a:t>     2012  </a:t>
            </a:r>
            <a:r>
              <a:rPr lang="pt-BR" sz="1600" b="1">
                <a:solidFill>
                  <a:srgbClr val="F2F2F2"/>
                </a:solidFill>
              </a:rPr>
              <a:t>até 31/08 </a:t>
            </a:r>
            <a:r>
              <a:rPr lang="pt-BR" sz="2400" b="1">
                <a:solidFill>
                  <a:srgbClr val="F2F2F2"/>
                </a:solidFill>
              </a:rPr>
              <a:t>               1.338.041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80645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400" b="1">
                <a:solidFill>
                  <a:srgbClr val="FFC000"/>
                </a:solidFill>
              </a:rPr>
              <a:t>Problemas no Paraná</a:t>
            </a: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914400" y="1341438"/>
            <a:ext cx="8229600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1. Falta de produtos registrados para diversas culturas 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000" b="1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2. Registro para a cultura e não para o alvo: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                 - pragas e doenças secundárias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000" b="1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3. Modalidades não previstas: Dessecação para vazio  sanitário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                                     Controle de insetos em palhada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                                     Manejo de banco de sementes out/inverno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                                     Manejo de resistência de plantas daninhas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000" b="1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4. Proibição de armazenagem de agrotóxicos em propriedades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000" b="1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6. Fiscalização “on line” x descompassos entre legislação e uso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                              - Multas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                              - Atuação do Ministério Público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                              - Processos de ética no CREA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0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000" b="1">
                <a:solidFill>
                  <a:srgbClr val="FFC000"/>
                </a:solidFill>
              </a:rPr>
              <a:t>Controle de Pragas</a:t>
            </a:r>
          </a:p>
          <a:p>
            <a:pPr algn="ctr"/>
            <a:r>
              <a:rPr lang="pt-BR" sz="4000" b="1">
                <a:solidFill>
                  <a:srgbClr val="FFC000"/>
                </a:solidFill>
              </a:rPr>
              <a:t> em Pré-plantio</a:t>
            </a:r>
          </a:p>
        </p:txBody>
      </p:sp>
      <p:pic>
        <p:nvPicPr>
          <p:cNvPr id="28675" name="Picture 4" descr="ANd9GcSvW0uQEj5uJ5N_gql89PKaGeO1s-WWoYWb4Rc6QK1-WYh6f_Qkz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2275" y="1557338"/>
            <a:ext cx="2951163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5" descr="ANd9GcQkqW4tzQfi2HbQlQWyRaqumSeSc0thl52FIRdxuGtsqlHp9M2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9338" y="1557338"/>
            <a:ext cx="2881312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6" descr="ANd9GcSJb1R0dWXxTje8dnPaKTLnWZMDFMCCJqAU41nqOSsQTK9XgAXh5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9338" y="4292600"/>
            <a:ext cx="2881312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7" descr="ANd9GcRT9b840Tj87NW8z3q3ICoNiApmqtICF-i2bO5O9rc04jFo9Am0p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76375" y="4292600"/>
            <a:ext cx="3167063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400">
                <a:solidFill>
                  <a:schemeClr val="bg1"/>
                </a:solidFill>
              </a:rPr>
              <a:t>Problemas</a:t>
            </a:r>
          </a:p>
        </p:txBody>
      </p:sp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102235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pt-BR" sz="3200">
                <a:solidFill>
                  <a:schemeClr val="bg1"/>
                </a:solidFill>
              </a:rPr>
              <a:t>Inseticidas para aveia e outras minor crops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pt-BR" sz="3200">
                <a:solidFill>
                  <a:schemeClr val="bg1"/>
                </a:solidFill>
              </a:rPr>
              <a:t>Uso de graminicida específico em dessecação</a:t>
            </a:r>
          </a:p>
          <a:p>
            <a:pPr marL="342900" indent="-342900">
              <a:spcBef>
                <a:spcPct val="20000"/>
              </a:spcBef>
            </a:pPr>
            <a:endParaRPr lang="pt-BR" sz="3200">
              <a:solidFill>
                <a:schemeClr val="bg1"/>
              </a:solidFill>
            </a:endParaRPr>
          </a:p>
        </p:txBody>
      </p:sp>
      <p:pic>
        <p:nvPicPr>
          <p:cNvPr id="23555" name="Picture 4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000">
                <a:solidFill>
                  <a:srgbClr val="FFC000"/>
                </a:solidFill>
              </a:rPr>
              <a:t>Ma</a:t>
            </a:r>
            <a:r>
              <a:rPr lang="pt-BR" sz="4000" b="1">
                <a:solidFill>
                  <a:srgbClr val="FFC000"/>
                </a:solidFill>
              </a:rPr>
              <a:t>nejo de Resistência a Herbicidas</a:t>
            </a:r>
          </a:p>
        </p:txBody>
      </p:sp>
      <p:pic>
        <p:nvPicPr>
          <p:cNvPr id="23557" name="Picture 6" descr="ANd9GcTJI0O702wJIybYiTEVEIDj0roFcTkkEhigYgh-nVgIKmxJ9mJ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2020888"/>
            <a:ext cx="2376487" cy="2128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558" name="Rectangle 7"/>
          <p:cNvSpPr>
            <a:spLocks noChangeArrowheads="1"/>
          </p:cNvSpPr>
          <p:nvPr/>
        </p:nvSpPr>
        <p:spPr bwMode="auto">
          <a:xfrm>
            <a:off x="395288" y="4179888"/>
            <a:ext cx="280828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pt-BR">
                <a:solidFill>
                  <a:schemeClr val="bg1"/>
                </a:solidFill>
              </a:rPr>
              <a:t>            Capim amargoso</a:t>
            </a:r>
          </a:p>
        </p:txBody>
      </p:sp>
      <p:pic>
        <p:nvPicPr>
          <p:cNvPr id="23559" name="Picture 8" descr="ANd9GcQfG8EFteG7UtZfX41y7KE82xa9Oczve9F0qR7laOXy8Q9sCN1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1989138"/>
            <a:ext cx="2233613" cy="21605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067175" y="4179888"/>
            <a:ext cx="2808288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pt-BR">
                <a:solidFill>
                  <a:schemeClr val="bg1"/>
                </a:solidFill>
              </a:rPr>
              <a:t>Buva</a:t>
            </a:r>
          </a:p>
        </p:txBody>
      </p:sp>
      <p:pic>
        <p:nvPicPr>
          <p:cNvPr id="23561" name="Picture 10" descr="ANd9GcTnemhE8Segh09ppHi5DkXrm58rIiv4EjWA3i8HpxqgOZHBQc3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7763" y="2020888"/>
            <a:ext cx="2466975" cy="2128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562" name="Rectangle 11"/>
          <p:cNvSpPr>
            <a:spLocks noChangeArrowheads="1"/>
          </p:cNvSpPr>
          <p:nvPr/>
        </p:nvSpPr>
        <p:spPr bwMode="auto">
          <a:xfrm>
            <a:off x="6732588" y="4252913"/>
            <a:ext cx="280828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pt-BR">
                <a:solidFill>
                  <a:schemeClr val="bg1"/>
                </a:solidFill>
              </a:rPr>
              <a:t>Azevém</a:t>
            </a:r>
          </a:p>
        </p:txBody>
      </p:sp>
      <p:sp>
        <p:nvSpPr>
          <p:cNvPr id="23563" name="Rectangle 12"/>
          <p:cNvSpPr>
            <a:spLocks noChangeArrowheads="1"/>
          </p:cNvSpPr>
          <p:nvPr/>
        </p:nvSpPr>
        <p:spPr bwMode="auto">
          <a:xfrm>
            <a:off x="457200" y="4797425"/>
            <a:ext cx="8229600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solidFill>
                  <a:schemeClr val="bg1"/>
                </a:solidFill>
              </a:rPr>
              <a:t>Risco de resistência múltipla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solidFill>
                  <a:schemeClr val="bg1"/>
                </a:solidFill>
              </a:rPr>
              <a:t>Risco de resistência simultânea – buva + amargoso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solidFill>
                  <a:schemeClr val="bg1"/>
                </a:solidFill>
              </a:rPr>
              <a:t>Resgate de princípios ativos antigos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2400">
                <a:solidFill>
                  <a:schemeClr val="bg1"/>
                </a:solidFill>
              </a:rPr>
              <a:t>Maior longevidade dos princípios ativos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Rectangle 3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400">
                <a:solidFill>
                  <a:schemeClr val="bg1"/>
                </a:solidFill>
              </a:rPr>
              <a:t>    </a:t>
            </a:r>
            <a:r>
              <a:rPr lang="pt-BR" sz="4400" b="1">
                <a:solidFill>
                  <a:srgbClr val="FFC000"/>
                </a:solidFill>
              </a:rPr>
              <a:t>Estratégias Não Químicas</a:t>
            </a:r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95288" y="1600200"/>
            <a:ext cx="9145587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3200" b="1">
                <a:solidFill>
                  <a:schemeClr val="bg1"/>
                </a:solidFill>
              </a:rPr>
              <a:t>Rotação de culturas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3200" b="1">
                <a:solidFill>
                  <a:schemeClr val="bg1"/>
                </a:solidFill>
              </a:rPr>
              <a:t>Consórcio de culturas – Milho e Brachiaria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3200" b="1">
                <a:solidFill>
                  <a:schemeClr val="bg1"/>
                </a:solidFill>
              </a:rPr>
              <a:t>Alelopatia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3200" b="1">
                <a:solidFill>
                  <a:schemeClr val="bg1"/>
                </a:solidFill>
              </a:rPr>
              <a:t>Espaçamento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3200" b="1">
                <a:solidFill>
                  <a:schemeClr val="bg1"/>
                </a:solidFill>
              </a:rPr>
              <a:t>Aumento da cobertura morta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3200" b="1">
                <a:solidFill>
                  <a:schemeClr val="bg1"/>
                </a:solidFill>
              </a:rPr>
              <a:t>Manejo cultural – semente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3200" b="1">
                <a:solidFill>
                  <a:schemeClr val="bg1"/>
                </a:solidFill>
              </a:rPr>
              <a:t>Limpeza de máquinas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3200" b="1">
                <a:solidFill>
                  <a:schemeClr val="bg1"/>
                </a:solidFill>
              </a:rPr>
              <a:t>Capinas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3200" b="1">
                <a:solidFill>
                  <a:schemeClr val="bg1"/>
                </a:solidFill>
              </a:rPr>
              <a:t>Posicionamento de cultivares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pt-BR" sz="3200" b="1">
                <a:solidFill>
                  <a:schemeClr val="bg1"/>
                </a:solidFill>
              </a:rPr>
              <a:t>Uso da dose correta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pt-BR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400" b="1">
                <a:solidFill>
                  <a:srgbClr val="FFC000"/>
                </a:solidFill>
              </a:rPr>
              <a:t>Desafios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755650" y="1700213"/>
            <a:ext cx="838835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ts val="4500"/>
              </a:lnSpc>
              <a:spcBef>
                <a:spcPct val="20000"/>
              </a:spcBef>
              <a:buFontTx/>
              <a:buChar char="•"/>
              <a:defRPr/>
            </a:pPr>
            <a:r>
              <a:rPr lang="pt-BR" sz="3200" b="1" dirty="0">
                <a:solidFill>
                  <a:schemeClr val="bg1">
                    <a:lumMod val="95000"/>
                  </a:schemeClr>
                </a:solidFill>
              </a:rPr>
              <a:t>Bus</a:t>
            </a:r>
            <a:r>
              <a:rPr lang="pt-BR" sz="2800" b="1" dirty="0">
                <a:solidFill>
                  <a:schemeClr val="bg1">
                    <a:lumMod val="95000"/>
                  </a:schemeClr>
                </a:solidFill>
              </a:rPr>
              <a:t>ca por novos mecanismos de ação </a:t>
            </a:r>
            <a:endParaRPr lang="pt-BR" sz="2800" b="1" dirty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>
              <a:lnSpc>
                <a:spcPts val="4500"/>
              </a:lnSpc>
              <a:spcBef>
                <a:spcPct val="20000"/>
              </a:spcBef>
              <a:buFontTx/>
              <a:buChar char="•"/>
              <a:defRPr/>
            </a:pPr>
            <a:r>
              <a:rPr lang="pt-BR" sz="2800" b="1" dirty="0">
                <a:solidFill>
                  <a:schemeClr val="bg1">
                    <a:lumMod val="95000"/>
                  </a:schemeClr>
                </a:solidFill>
              </a:rPr>
              <a:t>Pouco </a:t>
            </a:r>
            <a:r>
              <a:rPr lang="pt-BR" sz="2800" b="1" dirty="0">
                <a:solidFill>
                  <a:schemeClr val="bg1">
                    <a:lumMod val="95000"/>
                  </a:schemeClr>
                </a:solidFill>
              </a:rPr>
              <a:t>investimento das empresas em novos  princípios ativos. Tempo para lançamento (10 a 12 anos)  e custos elevados</a:t>
            </a:r>
            <a:r>
              <a:rPr lang="pt-BR" sz="2800" b="1" dirty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  <a:p>
            <a:pPr marL="342900" indent="-342900">
              <a:lnSpc>
                <a:spcPts val="4500"/>
              </a:lnSpc>
              <a:spcBef>
                <a:spcPct val="20000"/>
              </a:spcBef>
              <a:buFontTx/>
              <a:buChar char="•"/>
              <a:defRPr/>
            </a:pPr>
            <a:r>
              <a:rPr lang="pt-BR" sz="2800" b="1" dirty="0">
                <a:solidFill>
                  <a:schemeClr val="bg1">
                    <a:lumMod val="95000"/>
                  </a:schemeClr>
                </a:solidFill>
              </a:rPr>
              <a:t>Necessidade </a:t>
            </a:r>
            <a:r>
              <a:rPr lang="pt-BR" sz="2800" b="1" dirty="0">
                <a:solidFill>
                  <a:schemeClr val="bg1">
                    <a:lumMod val="95000"/>
                  </a:schemeClr>
                </a:solidFill>
              </a:rPr>
              <a:t>de conhecimento profissional </a:t>
            </a:r>
            <a:endParaRPr lang="pt-BR" sz="2800" b="1" dirty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>
              <a:lnSpc>
                <a:spcPts val="4500"/>
              </a:lnSpc>
              <a:spcBef>
                <a:spcPct val="20000"/>
              </a:spcBef>
              <a:buFontTx/>
              <a:buChar char="•"/>
              <a:defRPr/>
            </a:pPr>
            <a:r>
              <a:rPr lang="pt-BR" sz="2800" b="1" dirty="0">
                <a:solidFill>
                  <a:schemeClr val="bg1">
                    <a:lumMod val="95000"/>
                  </a:schemeClr>
                </a:solidFill>
              </a:rPr>
              <a:t>Específico </a:t>
            </a:r>
            <a:r>
              <a:rPr lang="pt-BR" sz="2800" b="1" dirty="0">
                <a:solidFill>
                  <a:schemeClr val="bg1">
                    <a:lumMod val="95000"/>
                  </a:schemeClr>
                </a:solidFill>
              </a:rPr>
              <a:t>Ex carryover diclosulam 200 dias para a próxima cultura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Rectangle 3"/>
          <p:cNvSpPr>
            <a:spLocks noChangeArrowheads="1"/>
          </p:cNvSpPr>
          <p:nvPr/>
        </p:nvSpPr>
        <p:spPr bwMode="auto">
          <a:xfrm>
            <a:off x="457200" y="274638"/>
            <a:ext cx="82296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000" b="1">
                <a:solidFill>
                  <a:srgbClr val="FFC000"/>
                </a:solidFill>
              </a:rPr>
              <a:t>Manejo de Soja </a:t>
            </a:r>
          </a:p>
          <a:p>
            <a:pPr algn="ctr"/>
            <a:r>
              <a:rPr lang="pt-BR" sz="4000" b="1">
                <a:solidFill>
                  <a:srgbClr val="FFC000"/>
                </a:solidFill>
              </a:rPr>
              <a:t>e Milho Voluntários</a:t>
            </a:r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539750" y="2492375"/>
            <a:ext cx="8785225" cy="36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pt-BR" sz="3200" b="1">
                <a:solidFill>
                  <a:schemeClr val="bg1"/>
                </a:solidFill>
              </a:rPr>
              <a:t>Soja transgênico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pt-BR" sz="3200" b="1">
                <a:solidFill>
                  <a:schemeClr val="bg1"/>
                </a:solidFill>
              </a:rPr>
              <a:t>Milho transgênico expectativa de 100% rr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pt-BR" sz="3200" b="1">
                <a:solidFill>
                  <a:schemeClr val="bg1"/>
                </a:solidFill>
              </a:rPr>
              <a:t>Vazio sanitário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pt-BR" sz="3200" b="1">
                <a:solidFill>
                  <a:schemeClr val="bg1"/>
                </a:solidFill>
              </a:rPr>
              <a:t>Manejo em segunda safra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pt-BR" sz="3200" b="1">
                <a:solidFill>
                  <a:schemeClr val="bg1"/>
                </a:solidFill>
              </a:rPr>
              <a:t>Como manejar sem o paraquat?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80645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400" b="1">
                <a:solidFill>
                  <a:srgbClr val="FFC000"/>
                </a:solidFill>
              </a:rPr>
              <a:t>AÇÃO EDUCATIVA PR</a:t>
            </a: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914400" y="1341438"/>
            <a:ext cx="8229600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 </a:t>
            </a:r>
            <a:endParaRPr lang="pt-BR" sz="2000">
              <a:solidFill>
                <a:schemeClr val="bg1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116013" y="1196975"/>
            <a:ext cx="8027987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pt-BR" dirty="0"/>
          </a:p>
          <a:p>
            <a:pPr>
              <a:defRPr/>
            </a:pPr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pPr algn="ctr">
              <a:defRPr/>
            </a:pPr>
            <a:r>
              <a:rPr lang="pt-BR" sz="3200" b="1" dirty="0">
                <a:solidFill>
                  <a:schemeClr val="bg1">
                    <a:lumMod val="95000"/>
                  </a:schemeClr>
                </a:solidFill>
              </a:rPr>
              <a:t>M</a:t>
            </a:r>
            <a:r>
              <a:rPr lang="pt-BR" sz="2800" b="1" dirty="0">
                <a:solidFill>
                  <a:schemeClr val="bg1">
                    <a:lumMod val="95000"/>
                  </a:schemeClr>
                </a:solidFill>
              </a:rPr>
              <a:t>ANUAL DE ORIENTAÇÃO SOBRE RECEITUÁRIO AGRONÔMICO USO E COMÉRCIO DE AGROTÓXICOS</a:t>
            </a:r>
          </a:p>
          <a:p>
            <a:pPr>
              <a:defRPr/>
            </a:pPr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endParaRPr lang="pt-BR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Trabalho de vários anos – entidades – profissionais experientes</a:t>
            </a:r>
          </a:p>
          <a:p>
            <a:pPr>
              <a:defRPr/>
            </a:pPr>
            <a:endParaRPr lang="pt-BR" sz="24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Permite ao profissional melhor entendimento e evitar erros</a:t>
            </a:r>
            <a:r>
              <a:rPr lang="pt-BR" sz="2400" b="1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  <a:endParaRPr lang="pt-BR" sz="2400" b="1" dirty="0">
              <a:solidFill>
                <a:schemeClr val="accent2">
                  <a:lumMod val="60000"/>
                  <a:lumOff val="40000"/>
                </a:schemeClr>
              </a:solidFill>
              <a:hlinkClick r:id="rId3"/>
            </a:endParaRPr>
          </a:p>
          <a:p>
            <a:pPr algn="ctr">
              <a:defRPr/>
            </a:pPr>
            <a:r>
              <a:rPr lang="pt-BR" sz="2400" b="1" dirty="0">
                <a:solidFill>
                  <a:schemeClr val="bg1">
                    <a:lumMod val="95000"/>
                  </a:schemeClr>
                </a:solidFill>
                <a:hlinkClick r:id="rId3"/>
              </a:rPr>
              <a:t>http://www.crea-</a:t>
            </a:r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pr.org.br/index.</a:t>
            </a:r>
            <a:r>
              <a:rPr lang="pt-BR" sz="2400" b="1" dirty="0" err="1">
                <a:solidFill>
                  <a:schemeClr val="bg1">
                    <a:lumMod val="95000"/>
                  </a:schemeClr>
                </a:solidFill>
              </a:rPr>
              <a:t>php</a:t>
            </a:r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?</a:t>
            </a:r>
            <a:r>
              <a:rPr lang="pt-BR" sz="2400" b="1" dirty="0" err="1">
                <a:solidFill>
                  <a:schemeClr val="bg1">
                    <a:lumMod val="95000"/>
                  </a:schemeClr>
                </a:solidFill>
              </a:rPr>
              <a:t>option</a:t>
            </a:r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=</a:t>
            </a:r>
            <a:r>
              <a:rPr lang="pt-BR" sz="2400" b="1" dirty="0" err="1">
                <a:solidFill>
                  <a:schemeClr val="bg1">
                    <a:lumMod val="95000"/>
                  </a:schemeClr>
                </a:solidFill>
              </a:rPr>
              <a:t>com_phocadownload&amp;view</a:t>
            </a:r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=</a:t>
            </a:r>
            <a:r>
              <a:rPr lang="pt-BR" sz="2400" b="1" dirty="0" err="1">
                <a:solidFill>
                  <a:schemeClr val="bg1">
                    <a:lumMod val="95000"/>
                  </a:schemeClr>
                </a:solidFill>
              </a:rPr>
              <a:t>category&amp;id</a:t>
            </a:r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=42:</a:t>
            </a:r>
            <a:r>
              <a:rPr lang="pt-BR" sz="2400" b="1" dirty="0" err="1">
                <a:solidFill>
                  <a:schemeClr val="bg1">
                    <a:lumMod val="95000"/>
                  </a:schemeClr>
                </a:solidFill>
              </a:rPr>
              <a:t>manuais&amp;Itemid</a:t>
            </a:r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=95</a:t>
            </a:r>
            <a:endParaRPr lang="pt-BR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33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323850" y="1268413"/>
            <a:ext cx="82296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Grupo Cereais de Inverno</a:t>
            </a:r>
          </a:p>
        </p:txBody>
      </p:sp>
      <p:pic>
        <p:nvPicPr>
          <p:cNvPr id="20483" name="Picture 4" descr="ANd9GcTp2R3HBnzW9CoUlb0RHLjDvDMiu9jKxm1iXOh35H0HjrcSmIm-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1989138"/>
            <a:ext cx="2376488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5" descr="ANd9GcT5Ypku9d7_qZKDmsnkHV69b0V-um8g9Q6S-V5g68evF0Q9wRoNg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1987550"/>
            <a:ext cx="201612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6" descr="ANd9GcSXWKgfixFFF3emjp2b9ln5P8Xz4UWQjIjxPVhsr15kXBqE1RZwS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325" y="1989138"/>
            <a:ext cx="2160588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7" descr="ANd9GcQTgZzz-jdFI5SMwbY7sMyrJ0GksUvWiyTdTrh3VZBq8jTJamn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87450" y="4292600"/>
            <a:ext cx="240347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8" descr="ANd9GcRgjaGVPiXk_UpW-PeH0G_z0YdrvKlmfeAN5S2Apbd57i3TdQn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325" y="4437063"/>
            <a:ext cx="2303463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9" descr="ANd9GcTjqFQnbflCIAnI-awEaFuBS8l5ziPAqP0zXdsxbO8mOuWOJp9PW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79838" y="4365625"/>
            <a:ext cx="2087562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9" name="Rectangle 10"/>
          <p:cNvSpPr>
            <a:spLocks noChangeArrowheads="1"/>
          </p:cNvSpPr>
          <p:nvPr/>
        </p:nvSpPr>
        <p:spPr bwMode="auto">
          <a:xfrm>
            <a:off x="611188" y="0"/>
            <a:ext cx="8532812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3200" b="1">
                <a:solidFill>
                  <a:srgbClr val="FFC000"/>
                </a:solidFill>
              </a:rPr>
              <a:t>CSFI</a:t>
            </a:r>
          </a:p>
          <a:p>
            <a:pPr algn="ctr"/>
            <a:r>
              <a:rPr lang="pt-BR" sz="2800" b="1">
                <a:solidFill>
                  <a:srgbClr val="FFC000"/>
                </a:solidFill>
              </a:rPr>
              <a:t>  Culturas com Suporte Fitossanitário Insuficiente</a:t>
            </a:r>
            <a:r>
              <a:rPr lang="pt-BR" sz="2400" b="1">
                <a:solidFill>
                  <a:srgbClr val="FFC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1258888" y="3429000"/>
            <a:ext cx="2808287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pt-BR">
                <a:solidFill>
                  <a:schemeClr val="bg1"/>
                </a:solidFill>
              </a:rPr>
              <a:t>Nabo Forrageiro</a:t>
            </a:r>
          </a:p>
        </p:txBody>
      </p:sp>
      <p:pic>
        <p:nvPicPr>
          <p:cNvPr id="21507" name="Picture 4" descr="ANd9GcS_U83hF46QCf2iYChGbAc_Ss4M4uTK1EALbepxNB7u3EdxEC7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1700213"/>
            <a:ext cx="2451100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5" descr="ANd9GcQDVoNkHco6xBFsJXo_UmnbXVKX24uRXCMggOhi-n2FWeMV5wl24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1700213"/>
            <a:ext cx="2451100" cy="16573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3851275" y="3429000"/>
            <a:ext cx="28082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pt-BR">
                <a:solidFill>
                  <a:schemeClr val="bg1"/>
                </a:solidFill>
              </a:rPr>
              <a:t>Brachiária ruziziensis</a:t>
            </a:r>
          </a:p>
        </p:txBody>
      </p:sp>
      <p:pic>
        <p:nvPicPr>
          <p:cNvPr id="21510" name="Picture 7" descr="ANd9GcRRTqsOByyoXOxPdItTEoAerU8Ml4YVFrQlNgZC2751_6Valn4ZQ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4425" y="3933825"/>
            <a:ext cx="2451100" cy="21558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sp>
        <p:nvSpPr>
          <p:cNvPr id="21511" name="Rectangle 8"/>
          <p:cNvSpPr>
            <a:spLocks noChangeArrowheads="1"/>
          </p:cNvSpPr>
          <p:nvPr/>
        </p:nvSpPr>
        <p:spPr bwMode="auto">
          <a:xfrm>
            <a:off x="1185863" y="6165850"/>
            <a:ext cx="2808287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pt-BR">
                <a:solidFill>
                  <a:schemeClr val="bg1"/>
                </a:solidFill>
              </a:rPr>
              <a:t>Tremoço </a:t>
            </a:r>
          </a:p>
        </p:txBody>
      </p:sp>
      <p:pic>
        <p:nvPicPr>
          <p:cNvPr id="21512" name="Picture 9" descr="ervilhaca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1275" y="3933825"/>
            <a:ext cx="2451100" cy="2139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13" name="Rectangle 10"/>
          <p:cNvSpPr>
            <a:spLocks noChangeArrowheads="1"/>
          </p:cNvSpPr>
          <p:nvPr/>
        </p:nvSpPr>
        <p:spPr bwMode="auto">
          <a:xfrm>
            <a:off x="3419475" y="6165850"/>
            <a:ext cx="28082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pt-BR">
                <a:solidFill>
                  <a:schemeClr val="bg1"/>
                </a:solidFill>
              </a:rPr>
              <a:t>              Ervilhaca</a:t>
            </a:r>
          </a:p>
        </p:txBody>
      </p:sp>
      <p:sp>
        <p:nvSpPr>
          <p:cNvPr id="21514" name="Rectangle 11"/>
          <p:cNvSpPr>
            <a:spLocks noChangeArrowheads="1"/>
          </p:cNvSpPr>
          <p:nvPr/>
        </p:nvSpPr>
        <p:spPr bwMode="auto">
          <a:xfrm>
            <a:off x="80645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3600" b="1">
                <a:solidFill>
                  <a:srgbClr val="FFC000"/>
                </a:solidFill>
              </a:rPr>
              <a:t>Grupo Adubação de Cobertura</a:t>
            </a:r>
          </a:p>
        </p:txBody>
      </p:sp>
      <p:pic>
        <p:nvPicPr>
          <p:cNvPr id="21515" name="Picture 12" descr="ANd9GcStUudZAwSrwHq0ycvjuBMMK3eJNPSErnak8yHobjk9DrohpYI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125" y="1712913"/>
            <a:ext cx="2451100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6" name="Rectangle 13"/>
          <p:cNvSpPr>
            <a:spLocks noChangeArrowheads="1"/>
          </p:cNvSpPr>
          <p:nvPr/>
        </p:nvSpPr>
        <p:spPr bwMode="auto">
          <a:xfrm>
            <a:off x="7308850" y="3429000"/>
            <a:ext cx="12239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pt-BR">
                <a:solidFill>
                  <a:schemeClr val="bg1"/>
                </a:solidFill>
              </a:rPr>
              <a:t>Milheto</a:t>
            </a:r>
          </a:p>
        </p:txBody>
      </p:sp>
      <p:pic>
        <p:nvPicPr>
          <p:cNvPr id="21517" name="Picture 14" descr="ANd9GcRutWe5V2L5SnYYAg__R_DdfRHyouJvhbMJo13xZKQ9189YCX4z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59563" y="3933825"/>
            <a:ext cx="2451100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8" name="Rectangle 15"/>
          <p:cNvSpPr>
            <a:spLocks noChangeArrowheads="1"/>
          </p:cNvSpPr>
          <p:nvPr/>
        </p:nvSpPr>
        <p:spPr bwMode="auto">
          <a:xfrm>
            <a:off x="7092950" y="6175375"/>
            <a:ext cx="28082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pt-BR">
                <a:solidFill>
                  <a:schemeClr val="bg1"/>
                </a:solidFill>
              </a:rPr>
              <a:t>Crotalária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806450" y="0"/>
            <a:ext cx="82296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400" b="1">
                <a:solidFill>
                  <a:schemeClr val="bg1"/>
                </a:solidFill>
              </a:rPr>
              <a:t>CSFI</a:t>
            </a: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1022350" y="2492375"/>
            <a:ext cx="7942263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</a:rPr>
              <a:t>1.</a:t>
            </a:r>
            <a:r>
              <a:rPr lang="pt-BR" sz="2000" b="1">
                <a:solidFill>
                  <a:schemeClr val="bg1"/>
                </a:solidFill>
              </a:rPr>
              <a:t> </a:t>
            </a:r>
            <a:r>
              <a:rPr lang="pt-BR" sz="2400" b="1">
                <a:solidFill>
                  <a:schemeClr val="bg1"/>
                </a:solidFill>
              </a:rPr>
              <a:t>Câmara Setorial de Cereais de Inverno e Comitê Técnico de Assessoramento de Agrotóxicos - CTA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</a:rPr>
              <a:t>2. Criação do Grupo Cereais de Inverno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</a:rPr>
              <a:t>3. Criação do Grupo Adubação de Cobertura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</a:rPr>
              <a:t>4. Elaboração da Instrução Normativa Conjunta Nº 2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</a:rPr>
              <a:t>5. Associações de Produtores, Cooperativas – acionam empresas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</a:rPr>
              <a:t>6. Empresas solicitam inclusão da CSFI nos rótulos dos produtos</a:t>
            </a: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1116013" y="1052513"/>
            <a:ext cx="8424862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3600" b="1">
                <a:solidFill>
                  <a:srgbClr val="FFC000"/>
                </a:solidFill>
              </a:rPr>
              <a:t>Culturas com Suporte Fitossanitário         </a:t>
            </a:r>
          </a:p>
          <a:p>
            <a:r>
              <a:rPr lang="pt-BR" sz="3600" b="1">
                <a:solidFill>
                  <a:srgbClr val="FFC000"/>
                </a:solidFill>
              </a:rPr>
              <a:t>		Insuficiente - Grãos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9388" y="0"/>
            <a:ext cx="93233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1" y="1484313"/>
            <a:ext cx="91440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ts val="1700"/>
              </a:lnSpc>
              <a:spcBef>
                <a:spcPct val="20000"/>
              </a:spcBef>
              <a:buFontTx/>
              <a:buAutoNum type="arabicPeriod"/>
            </a:pPr>
            <a:r>
              <a:rPr lang="pt-BR" sz="2400" b="1" dirty="0">
                <a:solidFill>
                  <a:schemeClr val="bg1"/>
                </a:solidFill>
              </a:rPr>
              <a:t>O agricultor é incapaz</a:t>
            </a: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endParaRPr lang="pt-BR" sz="2400" b="1" dirty="0">
              <a:solidFill>
                <a:schemeClr val="bg1"/>
              </a:solidFill>
            </a:endParaRPr>
          </a:p>
          <a:p>
            <a:pPr marL="609600" indent="-609600">
              <a:lnSpc>
                <a:spcPts val="1700"/>
              </a:lnSpc>
              <a:spcBef>
                <a:spcPct val="20000"/>
              </a:spcBef>
              <a:buFontTx/>
              <a:buAutoNum type="arabicPeriod" startAt="2"/>
            </a:pPr>
            <a:r>
              <a:rPr lang="pt-BR" sz="2400" b="1" dirty="0" smtClean="0">
                <a:solidFill>
                  <a:schemeClr val="bg1"/>
                </a:solidFill>
              </a:rPr>
              <a:t>Receita é </a:t>
            </a:r>
            <a:r>
              <a:rPr lang="pt-BR" sz="2400" b="1" dirty="0">
                <a:solidFill>
                  <a:schemeClr val="bg1"/>
                </a:solidFill>
              </a:rPr>
              <a:t>tratada como se fosse o primeiro </a:t>
            </a:r>
            <a:r>
              <a:rPr lang="pt-BR" sz="2400" b="1" dirty="0" smtClean="0">
                <a:solidFill>
                  <a:schemeClr val="bg1"/>
                </a:solidFill>
              </a:rPr>
              <a:t>uso...</a:t>
            </a:r>
            <a:endParaRPr lang="pt-BR" sz="2400" b="1" dirty="0">
              <a:solidFill>
                <a:schemeClr val="bg1"/>
              </a:solidFill>
            </a:endParaRP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endParaRPr lang="pt-BR" sz="2400" b="1" dirty="0">
              <a:solidFill>
                <a:schemeClr val="bg1"/>
              </a:solidFill>
            </a:endParaRPr>
          </a:p>
          <a:p>
            <a:pPr marL="609600" indent="-609600">
              <a:lnSpc>
                <a:spcPts val="1700"/>
              </a:lnSpc>
              <a:spcBef>
                <a:spcPct val="20000"/>
              </a:spcBef>
              <a:buFontTx/>
              <a:buAutoNum type="arabicPeriod" startAt="4"/>
            </a:pPr>
            <a:r>
              <a:rPr lang="pt-BR" sz="2400" b="1" dirty="0">
                <a:solidFill>
                  <a:schemeClr val="bg1"/>
                </a:solidFill>
              </a:rPr>
              <a:t>Todo emissor é suspeito até prova em contrário</a:t>
            </a: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endParaRPr lang="pt-BR" sz="2400" b="1" dirty="0">
              <a:solidFill>
                <a:schemeClr val="bg1"/>
              </a:solidFill>
            </a:endParaRPr>
          </a:p>
          <a:p>
            <a:pPr marL="609600" indent="-609600">
              <a:lnSpc>
                <a:spcPts val="1700"/>
              </a:lnSpc>
              <a:spcBef>
                <a:spcPct val="20000"/>
              </a:spcBef>
              <a:buFontTx/>
              <a:buAutoNum type="arabicPeriod" startAt="5"/>
            </a:pPr>
            <a:r>
              <a:rPr lang="pt-BR" sz="2400" b="1" dirty="0">
                <a:solidFill>
                  <a:schemeClr val="bg1"/>
                </a:solidFill>
              </a:rPr>
              <a:t>A receita é para reduzir o uso</a:t>
            </a: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endParaRPr lang="pt-BR" sz="2400" b="1" dirty="0">
              <a:solidFill>
                <a:schemeClr val="bg1"/>
              </a:solidFill>
            </a:endParaRPr>
          </a:p>
          <a:p>
            <a:pPr marL="609600" indent="-609600">
              <a:lnSpc>
                <a:spcPts val="1700"/>
              </a:lnSpc>
              <a:spcBef>
                <a:spcPct val="20000"/>
              </a:spcBef>
              <a:buFontTx/>
              <a:buAutoNum type="arabicPeriod" startAt="6"/>
            </a:pPr>
            <a:r>
              <a:rPr lang="pt-BR" sz="2400" b="1" dirty="0">
                <a:solidFill>
                  <a:schemeClr val="bg1"/>
                </a:solidFill>
              </a:rPr>
              <a:t>Devemos focar na receita – ponto chave</a:t>
            </a: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endParaRPr lang="pt-BR" sz="2400" b="1" dirty="0">
              <a:solidFill>
                <a:schemeClr val="bg1"/>
              </a:solidFill>
            </a:endParaRPr>
          </a:p>
          <a:p>
            <a:pPr marL="609600" indent="-609600">
              <a:lnSpc>
                <a:spcPts val="1700"/>
              </a:lnSpc>
              <a:spcBef>
                <a:spcPct val="20000"/>
              </a:spcBef>
              <a:buFontTx/>
              <a:buAutoNum type="arabicPeriod" startAt="7"/>
            </a:pPr>
            <a:r>
              <a:rPr lang="pt-BR" sz="2400" b="1" dirty="0">
                <a:solidFill>
                  <a:schemeClr val="bg1"/>
                </a:solidFill>
              </a:rPr>
              <a:t>O conteúdo da receita deve ser padronizado</a:t>
            </a: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endParaRPr lang="pt-BR" sz="2400" b="1" dirty="0">
              <a:solidFill>
                <a:schemeClr val="bg1"/>
              </a:solidFill>
            </a:endParaRPr>
          </a:p>
          <a:p>
            <a:pPr marL="609600" indent="-609600">
              <a:lnSpc>
                <a:spcPts val="1700"/>
              </a:lnSpc>
              <a:spcBef>
                <a:spcPct val="20000"/>
              </a:spcBef>
              <a:buFontTx/>
              <a:buAutoNum type="arabicPeriod" startAt="8"/>
            </a:pPr>
            <a:r>
              <a:rPr lang="pt-BR" sz="2400" b="1" dirty="0">
                <a:solidFill>
                  <a:schemeClr val="bg1"/>
                </a:solidFill>
              </a:rPr>
              <a:t>O diagnóstico é impossível sem a cultura instalada</a:t>
            </a: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endParaRPr lang="pt-BR" sz="2400" b="1" dirty="0">
              <a:solidFill>
                <a:schemeClr val="bg1"/>
              </a:solidFill>
            </a:endParaRPr>
          </a:p>
          <a:p>
            <a:pPr marL="609600" indent="-609600">
              <a:lnSpc>
                <a:spcPts val="1700"/>
              </a:lnSpc>
              <a:spcBef>
                <a:spcPct val="20000"/>
              </a:spcBef>
              <a:buFontTx/>
              <a:buAutoNum type="arabicPeriod" startAt="9"/>
            </a:pPr>
            <a:r>
              <a:rPr lang="pt-BR" sz="2400" b="1" dirty="0">
                <a:solidFill>
                  <a:schemeClr val="bg1"/>
                </a:solidFill>
              </a:rPr>
              <a:t>A compra antecipada é um erro</a:t>
            </a: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endParaRPr lang="pt-BR" sz="2400" b="1" dirty="0">
              <a:solidFill>
                <a:schemeClr val="bg1"/>
              </a:solidFill>
            </a:endParaRP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r>
              <a:rPr lang="pt-BR" sz="2400" b="1" dirty="0">
                <a:solidFill>
                  <a:schemeClr val="bg1"/>
                </a:solidFill>
              </a:rPr>
              <a:t>10.    A dose  de registro é sagrada</a:t>
            </a: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1258888" y="274638"/>
            <a:ext cx="74168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000" b="1">
                <a:solidFill>
                  <a:srgbClr val="FFC000"/>
                </a:solidFill>
              </a:rPr>
              <a:t>Princípios Legalistas no Receituário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975" y="-171450"/>
            <a:ext cx="9324975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3"/>
          <p:cNvSpPr>
            <a:spLocks noChangeArrowheads="1"/>
          </p:cNvSpPr>
          <p:nvPr/>
        </p:nvSpPr>
        <p:spPr bwMode="auto">
          <a:xfrm>
            <a:off x="806450" y="0"/>
            <a:ext cx="82296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400" b="1">
                <a:solidFill>
                  <a:srgbClr val="FFC000"/>
                </a:solidFill>
              </a:rPr>
              <a:t>Consequências</a:t>
            </a:r>
          </a:p>
        </p:txBody>
      </p:sp>
      <p:sp>
        <p:nvSpPr>
          <p:cNvPr id="30723" name="Rectangle 4"/>
          <p:cNvSpPr>
            <a:spLocks noChangeArrowheads="1"/>
          </p:cNvSpPr>
          <p:nvPr/>
        </p:nvSpPr>
        <p:spPr bwMode="auto">
          <a:xfrm>
            <a:off x="684213" y="1412875"/>
            <a:ext cx="8459787" cy="154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r>
              <a:rPr lang="pt-BR" sz="2000" b="1" dirty="0">
                <a:solidFill>
                  <a:schemeClr val="bg1"/>
                </a:solidFill>
              </a:rPr>
              <a:t>1. </a:t>
            </a:r>
            <a:r>
              <a:rPr lang="pt-BR" sz="2400" b="1" dirty="0">
                <a:solidFill>
                  <a:schemeClr val="bg1"/>
                </a:solidFill>
              </a:rPr>
              <a:t>Insegurança dos emissores.</a:t>
            </a: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endParaRPr lang="pt-BR" sz="2400" dirty="0">
              <a:solidFill>
                <a:schemeClr val="bg1"/>
              </a:solidFill>
            </a:endParaRP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r>
              <a:rPr lang="pt-BR" sz="2400" b="1" dirty="0">
                <a:solidFill>
                  <a:schemeClr val="bg1"/>
                </a:solidFill>
              </a:rPr>
              <a:t>2. A receita tem que ser informatizada. </a:t>
            </a: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r>
              <a:rPr lang="pt-BR" sz="2400" b="1" dirty="0">
                <a:solidFill>
                  <a:schemeClr val="bg1"/>
                </a:solidFill>
              </a:rPr>
              <a:t>     </a:t>
            </a:r>
            <a:r>
              <a:rPr lang="pt-BR" sz="2400" b="1" i="1" dirty="0">
                <a:solidFill>
                  <a:schemeClr val="bg1"/>
                </a:solidFill>
              </a:rPr>
              <a:t>- A fiscalização é informatizada.</a:t>
            </a: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endParaRPr lang="pt-BR" sz="2400" dirty="0">
              <a:solidFill>
                <a:schemeClr val="bg1"/>
              </a:solidFill>
            </a:endParaRP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r>
              <a:rPr lang="pt-BR" sz="2400" b="1" dirty="0">
                <a:solidFill>
                  <a:schemeClr val="bg1"/>
                </a:solidFill>
              </a:rPr>
              <a:t>3. Redução de emissores ao mínimo </a:t>
            </a: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r>
              <a:rPr lang="pt-BR" sz="2400" b="1" dirty="0">
                <a:solidFill>
                  <a:schemeClr val="bg1"/>
                </a:solidFill>
              </a:rPr>
              <a:t>    – </a:t>
            </a:r>
            <a:r>
              <a:rPr lang="pt-BR" sz="2400" b="1" i="1" dirty="0">
                <a:solidFill>
                  <a:schemeClr val="bg1"/>
                </a:solidFill>
              </a:rPr>
              <a:t>Só emitem oficialmente aqueles  vinculados a comerciantes de insumos.</a:t>
            </a: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endParaRPr lang="pt-BR" sz="2400" b="1" dirty="0">
              <a:solidFill>
                <a:schemeClr val="bg1"/>
              </a:solidFill>
            </a:endParaRP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r>
              <a:rPr lang="pt-BR" sz="2400" b="1" dirty="0">
                <a:solidFill>
                  <a:schemeClr val="bg1"/>
                </a:solidFill>
              </a:rPr>
              <a:t>4. A receita só é emitida pela exigência da lei.</a:t>
            </a: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endParaRPr lang="pt-BR" sz="2400" b="1" dirty="0">
              <a:solidFill>
                <a:schemeClr val="bg1"/>
              </a:solidFill>
            </a:endParaRP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r>
              <a:rPr lang="pt-BR" sz="2400" b="1" dirty="0">
                <a:solidFill>
                  <a:schemeClr val="bg1"/>
                </a:solidFill>
              </a:rPr>
              <a:t>5. O conteúdo da receita é adaptado à lei e as exigências da fiscalização.</a:t>
            </a: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endParaRPr lang="pt-BR" sz="2400" b="1" dirty="0">
              <a:solidFill>
                <a:schemeClr val="bg1"/>
              </a:solidFill>
            </a:endParaRPr>
          </a:p>
          <a:p>
            <a:pPr marL="609600" indent="-609600">
              <a:lnSpc>
                <a:spcPts val="1700"/>
              </a:lnSpc>
              <a:spcBef>
                <a:spcPct val="20000"/>
              </a:spcBef>
            </a:pPr>
            <a:r>
              <a:rPr lang="pt-BR" sz="2400" b="1" dirty="0">
                <a:solidFill>
                  <a:schemeClr val="bg1"/>
                </a:solidFill>
              </a:rPr>
              <a:t>6. As instruções de uso adequadas a cada  problema, são feitas oralmente e/ou orientações por escrito não sistematizada</a:t>
            </a:r>
            <a:r>
              <a:rPr lang="pt-BR" sz="2000" b="1" dirty="0">
                <a:solidFill>
                  <a:schemeClr val="bg1"/>
                </a:solidFill>
              </a:rPr>
              <a:t>s.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dirty="0">
                <a:solidFill>
                  <a:schemeClr val="bg1"/>
                </a:solidFill>
              </a:rPr>
              <a:t>         </a:t>
            </a:r>
            <a:r>
              <a:rPr lang="pt-BR" sz="2000" i="1" dirty="0">
                <a:solidFill>
                  <a:schemeClr val="bg1"/>
                </a:solidFill>
              </a:rPr>
              <a:t>Ex  Dose engessada pela legislação x manejo de pragas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i="1" dirty="0">
                <a:solidFill>
                  <a:schemeClr val="bg1"/>
                </a:solidFill>
              </a:rPr>
              <a:t>      uso correto não autorizado – falta de registro para o alvo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Rectangle 3"/>
          <p:cNvSpPr>
            <a:spLocks noChangeArrowheads="1"/>
          </p:cNvSpPr>
          <p:nvPr/>
        </p:nvSpPr>
        <p:spPr bwMode="auto">
          <a:xfrm>
            <a:off x="1116013" y="1524000"/>
            <a:ext cx="8229600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</a:rPr>
              <a:t>1.  Projeto de Lei 3060/11 – 5 vias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400" b="1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</a:rPr>
              <a:t>2.  Projeto de Lei 2043 /2011 – Aviação agrícola / cópia de receita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400" b="1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</a:rPr>
              <a:t>3.  Decreto 2283/2009 – Guia de aplicação 17 itens/arquivar 2 anos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400" b="1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</a:rPr>
              <a:t>4.  Projeto de Lei 655/2011 – Pulverizadores multa após um ano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400" b="1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</a:rPr>
              <a:t>5.  PL 1950/2011 – Vigilância eletrônica de agrotóxicos 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400" b="1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</a:rPr>
              <a:t>6.  Leis municipais que proíbem o uso de 2,4 D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00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000">
              <a:solidFill>
                <a:schemeClr val="bg1"/>
              </a:solidFill>
            </a:endParaRPr>
          </a:p>
        </p:txBody>
      </p: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914400" y="188913"/>
            <a:ext cx="82296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000" b="1">
                <a:solidFill>
                  <a:srgbClr val="FFC000"/>
                </a:solidFill>
              </a:rPr>
              <a:t>Mudanças Equivocadas na Legislação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9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Rectangle 3"/>
          <p:cNvSpPr>
            <a:spLocks noChangeArrowheads="1"/>
          </p:cNvSpPr>
          <p:nvPr/>
        </p:nvSpPr>
        <p:spPr bwMode="auto">
          <a:xfrm>
            <a:off x="1116013" y="2708275"/>
            <a:ext cx="8229600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>
                <a:solidFill>
                  <a:schemeClr val="bg1"/>
                </a:solidFill>
              </a:rPr>
              <a:t>1. </a:t>
            </a:r>
            <a:r>
              <a:rPr lang="pt-BR" sz="2400" b="1">
                <a:solidFill>
                  <a:schemeClr val="bg1"/>
                </a:solidFill>
              </a:rPr>
              <a:t>Resolução 107 Cadastro de produtos no Paraná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400" b="1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</a:rPr>
              <a:t>2. Lei Estadual 16.082/2009 – agrotóxicos obsoletos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400" b="1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</a:rPr>
              <a:t>3. Instrução Normativa Conjunta Nº 1/2010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400" b="1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</a:rPr>
              <a:t>4. Instrução Normativa Conjunta Nº 2/2012</a:t>
            </a:r>
          </a:p>
        </p:txBody>
      </p:sp>
      <p:sp>
        <p:nvSpPr>
          <p:cNvPr id="32771" name="Rectangle 4"/>
          <p:cNvSpPr>
            <a:spLocks noChangeArrowheads="1"/>
          </p:cNvSpPr>
          <p:nvPr/>
        </p:nvSpPr>
        <p:spPr bwMode="auto">
          <a:xfrm>
            <a:off x="755650" y="260350"/>
            <a:ext cx="82296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000" b="1">
                <a:solidFill>
                  <a:srgbClr val="FFC000"/>
                </a:solidFill>
              </a:rPr>
              <a:t>Mudanças Positivas na Legislação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Rectangle 3"/>
          <p:cNvSpPr>
            <a:spLocks noChangeArrowheads="1"/>
          </p:cNvSpPr>
          <p:nvPr/>
        </p:nvSpPr>
        <p:spPr bwMode="auto">
          <a:xfrm>
            <a:off x="1042988" y="1628775"/>
            <a:ext cx="82296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1. Instrução Normativa Conjunta Nº 2/2012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00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2. Alterar Legislação Federal 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000" b="1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                    </a:t>
            </a:r>
            <a:r>
              <a:rPr lang="pt-BR" sz="2000">
                <a:solidFill>
                  <a:schemeClr val="bg1"/>
                </a:solidFill>
              </a:rPr>
              <a:t>–</a:t>
            </a:r>
            <a:r>
              <a:rPr lang="pt-BR" sz="2000" b="1">
                <a:solidFill>
                  <a:schemeClr val="bg1"/>
                </a:solidFill>
              </a:rPr>
              <a:t>Simplificar conteúdo da receita/campo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                    - Conteúdo adaptado à situação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                    - Diagnóstico – </a:t>
            </a:r>
            <a:r>
              <a:rPr lang="pt-BR" b="1">
                <a:solidFill>
                  <a:schemeClr val="bg1"/>
                </a:solidFill>
              </a:rPr>
              <a:t>porque colocamos só 1 alvo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                    - Modalidades de uso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                    - Disciplinar uso correto não autorizado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                    - Uso associado de produtos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000" b="1">
                <a:solidFill>
                  <a:schemeClr val="bg1"/>
                </a:solidFill>
              </a:rPr>
              <a:t>                    - Permitir embalagens menores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000" b="1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000" b="1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00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00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000">
              <a:solidFill>
                <a:schemeClr val="bg1"/>
              </a:solidFill>
            </a:endParaRP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1116013" y="0"/>
            <a:ext cx="822960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000" b="1">
                <a:solidFill>
                  <a:srgbClr val="FFC000"/>
                </a:solidFill>
              </a:rPr>
              <a:t>Sugestões de Mudanças  Legislação Federal</a:t>
            </a:r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1116013" y="5084763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2000" b="1">
                <a:solidFill>
                  <a:schemeClr val="bg1"/>
                </a:solidFill>
              </a:rPr>
              <a:t>   Objetivo das alterações</a:t>
            </a:r>
            <a:r>
              <a:rPr lang="pt-BR" sz="2400" b="1">
                <a:solidFill>
                  <a:schemeClr val="bg1"/>
                </a:solidFill>
              </a:rPr>
              <a:t> </a:t>
            </a:r>
            <a:r>
              <a:rPr lang="pt-BR" sz="240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2555875" y="5732463"/>
            <a:ext cx="6192838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2000" b="1">
                <a:solidFill>
                  <a:schemeClr val="bg1"/>
                </a:solidFill>
              </a:rPr>
              <a:t>  - Aumentar o número de emissores</a:t>
            </a:r>
            <a:endParaRPr lang="pt-BR" sz="2400" b="1">
              <a:solidFill>
                <a:schemeClr val="bg1"/>
              </a:solidFill>
            </a:endParaRPr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2700338" y="5445125"/>
            <a:ext cx="60483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2000">
                <a:solidFill>
                  <a:schemeClr val="bg1"/>
                </a:solidFill>
              </a:rPr>
              <a:t>-</a:t>
            </a:r>
            <a:r>
              <a:rPr lang="pt-BR" sz="2000" b="1">
                <a:solidFill>
                  <a:schemeClr val="bg1"/>
                </a:solidFill>
              </a:rPr>
              <a:t> Aumentar o número leitores</a:t>
            </a:r>
            <a:endParaRPr lang="pt-BR" sz="24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Rectangle 3"/>
          <p:cNvSpPr>
            <a:spLocks noChangeArrowheads="1"/>
          </p:cNvSpPr>
          <p:nvPr/>
        </p:nvSpPr>
        <p:spPr bwMode="auto">
          <a:xfrm>
            <a:off x="2771775" y="476250"/>
            <a:ext cx="44640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4000" b="1">
                <a:solidFill>
                  <a:srgbClr val="FFC000"/>
                </a:solidFill>
              </a:rPr>
              <a:t>Paradoxo ?</a:t>
            </a:r>
          </a:p>
        </p:txBody>
      </p:sp>
      <p:sp>
        <p:nvSpPr>
          <p:cNvPr id="34819" name="Rectangle 4"/>
          <p:cNvSpPr>
            <a:spLocks noChangeArrowheads="1"/>
          </p:cNvSpPr>
          <p:nvPr/>
        </p:nvSpPr>
        <p:spPr bwMode="auto">
          <a:xfrm>
            <a:off x="4356100" y="1557338"/>
            <a:ext cx="47879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2000" b="1">
                <a:solidFill>
                  <a:schemeClr val="bg1"/>
                </a:solidFill>
              </a:rPr>
              <a:t>      Conhecimento científico</a:t>
            </a:r>
            <a:endParaRPr lang="pt-BR" sz="2400" b="1">
              <a:solidFill>
                <a:schemeClr val="bg1"/>
              </a:solidFill>
            </a:endParaRP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1116013" y="1557338"/>
            <a:ext cx="446405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2000" b="1">
                <a:solidFill>
                  <a:schemeClr val="bg1"/>
                </a:solidFill>
              </a:rPr>
              <a:t>Princípio da precaução    x    </a:t>
            </a:r>
            <a:endParaRPr lang="pt-BR" sz="2400" b="1">
              <a:solidFill>
                <a:schemeClr val="bg1"/>
              </a:solidFill>
            </a:endParaRPr>
          </a:p>
        </p:txBody>
      </p:sp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1116013" y="1989138"/>
            <a:ext cx="619283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2000" b="1">
                <a:solidFill>
                  <a:schemeClr val="bg1"/>
                </a:solidFill>
              </a:rPr>
              <a:t>Alarmismo ambientalista e ideológico</a:t>
            </a:r>
            <a:endParaRPr lang="pt-BR" sz="2400" b="1">
              <a:solidFill>
                <a:schemeClr val="bg1"/>
              </a:solidFill>
            </a:endParaRPr>
          </a:p>
        </p:txBody>
      </p:sp>
      <p:sp>
        <p:nvSpPr>
          <p:cNvPr id="34822" name="Rectangle 7"/>
          <p:cNvSpPr>
            <a:spLocks noChangeArrowheads="1"/>
          </p:cNvSpPr>
          <p:nvPr/>
        </p:nvSpPr>
        <p:spPr bwMode="auto">
          <a:xfrm>
            <a:off x="1116013" y="2708275"/>
            <a:ext cx="44640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2000" b="1">
                <a:solidFill>
                  <a:schemeClr val="bg1"/>
                </a:solidFill>
              </a:rPr>
              <a:t>Retrocessos semente crioula</a:t>
            </a:r>
            <a:endParaRPr lang="pt-BR" sz="2400" b="1">
              <a:solidFill>
                <a:schemeClr val="bg1"/>
              </a:solidFill>
            </a:endParaRPr>
          </a:p>
        </p:txBody>
      </p:sp>
      <p:sp>
        <p:nvSpPr>
          <p:cNvPr id="34823" name="Rectangle 8"/>
          <p:cNvSpPr>
            <a:spLocks noChangeArrowheads="1"/>
          </p:cNvSpPr>
          <p:nvPr/>
        </p:nvSpPr>
        <p:spPr bwMode="auto">
          <a:xfrm>
            <a:off x="1116013" y="3357563"/>
            <a:ext cx="7777162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2000" b="1">
                <a:solidFill>
                  <a:schemeClr val="bg1"/>
                </a:solidFill>
              </a:rPr>
              <a:t>Agrotóxico é palavrão, agricultura é vilã  e agricultor é bandido</a:t>
            </a:r>
            <a:endParaRPr lang="pt-BR" sz="2400" b="1">
              <a:solidFill>
                <a:schemeClr val="bg1"/>
              </a:solidFill>
            </a:endParaRPr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1042988" y="5084763"/>
            <a:ext cx="8101012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pt-BR" sz="2000" b="1" dirty="0">
                <a:solidFill>
                  <a:schemeClr val="bg1">
                    <a:lumMod val="95000"/>
                  </a:schemeClr>
                </a:solidFill>
              </a:rPr>
              <a:t>   Uso correto e seguro de produtos legais não é crime.</a:t>
            </a:r>
          </a:p>
          <a:p>
            <a:pPr>
              <a:defRPr/>
            </a:pPr>
            <a:endParaRPr lang="pt-BR" sz="20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r>
              <a:rPr lang="pt-BR" sz="2000" b="1" dirty="0">
                <a:solidFill>
                  <a:schemeClr val="bg1">
                    <a:lumMod val="95000"/>
                  </a:schemeClr>
                </a:solidFill>
              </a:rPr>
              <a:t>   Órgãos públicos responsáveis por registros são capacitados</a:t>
            </a:r>
          </a:p>
          <a:p>
            <a:pPr>
              <a:defRPr/>
            </a:pPr>
            <a:r>
              <a:rPr lang="pt-BR" sz="2000" b="1" dirty="0">
                <a:solidFill>
                  <a:schemeClr val="bg1">
                    <a:lumMod val="95000"/>
                  </a:schemeClr>
                </a:solidFill>
              </a:rPr>
              <a:t>   - profissionais lhes creditam fé pública</a:t>
            </a:r>
          </a:p>
          <a:p>
            <a:pPr algn="ctr">
              <a:defRPr/>
            </a:pPr>
            <a:endParaRPr lang="pt-BR" sz="2000" b="1" dirty="0">
              <a:solidFill>
                <a:srgbClr val="FFC000"/>
              </a:solidFill>
            </a:endParaRPr>
          </a:p>
          <a:p>
            <a:pPr algn="ctr">
              <a:defRPr/>
            </a:pPr>
            <a:r>
              <a:rPr lang="pt-BR" sz="2000" b="1" dirty="0">
                <a:solidFill>
                  <a:srgbClr val="FFC000"/>
                </a:solidFill>
              </a:rPr>
              <a:t>Quando </a:t>
            </a:r>
            <a:r>
              <a:rPr lang="pt-BR" sz="2000" b="1" dirty="0">
                <a:solidFill>
                  <a:srgbClr val="FFC000"/>
                </a:solidFill>
              </a:rPr>
              <a:t>a ideologia entra pela porta, a ciência sai pela janela.</a:t>
            </a:r>
            <a:br>
              <a:rPr lang="pt-BR" sz="2000" b="1" dirty="0">
                <a:solidFill>
                  <a:srgbClr val="FFC000"/>
                </a:solidFill>
              </a:rPr>
            </a:br>
            <a:r>
              <a:rPr lang="pt-BR" sz="1600" b="1" dirty="0">
                <a:solidFill>
                  <a:srgbClr val="FFC000"/>
                </a:solidFill>
              </a:rPr>
              <a:t>Prof. Zeferino Vaz fundador da </a:t>
            </a:r>
            <a:r>
              <a:rPr lang="pt-BR" sz="1600" b="1" dirty="0">
                <a:solidFill>
                  <a:srgbClr val="FFC000"/>
                </a:solidFill>
              </a:rPr>
              <a:t>Unicamp</a:t>
            </a:r>
          </a:p>
          <a:p>
            <a:pPr>
              <a:defRPr/>
            </a:pPr>
            <a:endParaRPr lang="pt-BR" sz="16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50"/>
            <a:ext cx="9144000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Rectangle 3"/>
          <p:cNvSpPr>
            <a:spLocks noChangeArrowheads="1"/>
          </p:cNvSpPr>
          <p:nvPr/>
        </p:nvSpPr>
        <p:spPr bwMode="auto">
          <a:xfrm>
            <a:off x="80645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000" b="1">
                <a:solidFill>
                  <a:srgbClr val="FFC000"/>
                </a:solidFill>
              </a:rPr>
              <a:t>Uso seguro não autorizado</a:t>
            </a:r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1403350" y="1628775"/>
            <a:ext cx="8137525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00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</a:rPr>
              <a:t>O engenheiro agrônomo utilizando sua autoridade profissional para a recomendação eficaz.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40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40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</a:rPr>
              <a:t>BPA – Boas Práticas Agronômicas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40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endParaRPr lang="pt-BR" sz="240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</a:rPr>
              <a:t>A Receita prevista na lei é orientada para um profissional que não pensa</a:t>
            </a:r>
            <a:r>
              <a:rPr lang="pt-BR" sz="2400">
                <a:solidFill>
                  <a:schemeClr val="bg1"/>
                </a:solidFill>
              </a:rPr>
              <a:t>.</a:t>
            </a:r>
          </a:p>
          <a:p>
            <a:pPr marL="609600" indent="-609600" algn="ctr">
              <a:lnSpc>
                <a:spcPct val="80000"/>
              </a:lnSpc>
              <a:spcBef>
                <a:spcPct val="20000"/>
              </a:spcBef>
            </a:pPr>
            <a:endParaRPr lang="pt-BR" sz="2000">
              <a:solidFill>
                <a:schemeClr val="bg1"/>
              </a:solidFill>
            </a:endParaRPr>
          </a:p>
          <a:p>
            <a:pPr marL="609600" indent="-609600" algn="ctr">
              <a:lnSpc>
                <a:spcPct val="80000"/>
              </a:lnSpc>
              <a:spcBef>
                <a:spcPct val="20000"/>
              </a:spcBef>
            </a:pPr>
            <a:endParaRPr lang="pt-BR" sz="2000">
              <a:solidFill>
                <a:schemeClr val="bg1"/>
              </a:solidFill>
            </a:endParaRPr>
          </a:p>
          <a:p>
            <a:pPr marL="609600" indent="-609600" algn="ctr">
              <a:lnSpc>
                <a:spcPct val="80000"/>
              </a:lnSpc>
              <a:spcBef>
                <a:spcPct val="20000"/>
              </a:spcBef>
            </a:pPr>
            <a:endParaRPr lang="pt-BR" sz="2000">
              <a:solidFill>
                <a:schemeClr val="bg1"/>
              </a:solidFill>
            </a:endParaRPr>
          </a:p>
          <a:p>
            <a:pPr marL="609600" indent="-609600" algn="ctr">
              <a:lnSpc>
                <a:spcPct val="80000"/>
              </a:lnSpc>
              <a:spcBef>
                <a:spcPct val="20000"/>
              </a:spcBef>
            </a:pPr>
            <a:endParaRPr lang="pt-BR" sz="2000">
              <a:solidFill>
                <a:schemeClr val="bg1"/>
              </a:solidFill>
            </a:endParaRPr>
          </a:p>
          <a:p>
            <a:pPr marL="609600" indent="-609600" algn="ctr">
              <a:lnSpc>
                <a:spcPct val="80000"/>
              </a:lnSpc>
              <a:spcBef>
                <a:spcPct val="20000"/>
              </a:spcBef>
            </a:pPr>
            <a:endParaRPr lang="pt-BR" sz="20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50"/>
            <a:ext cx="9144000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Rectangle 3"/>
          <p:cNvSpPr>
            <a:spLocks noChangeArrowheads="1"/>
          </p:cNvSpPr>
          <p:nvPr/>
        </p:nvSpPr>
        <p:spPr bwMode="auto">
          <a:xfrm>
            <a:off x="914400" y="0"/>
            <a:ext cx="78343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000" b="1">
                <a:solidFill>
                  <a:srgbClr val="FFC000"/>
                </a:solidFill>
              </a:rPr>
              <a:t>Conformidades Legais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042988" y="836613"/>
            <a:ext cx="7850187" cy="59093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pt-BR" sz="2400" b="1" dirty="0">
                <a:solidFill>
                  <a:srgbClr val="FFC000"/>
                </a:solidFill>
              </a:rPr>
              <a:t>Fabricantes</a:t>
            </a:r>
          </a:p>
          <a:p>
            <a:r>
              <a:rPr lang="pt-BR" b="1" dirty="0">
                <a:solidFill>
                  <a:srgbClr val="F2F2F2"/>
                </a:solidFill>
              </a:rPr>
              <a:t> Pesquisas – Análises - Registros – Formulações - Divulgação </a:t>
            </a:r>
          </a:p>
          <a:p>
            <a:r>
              <a:rPr lang="pt-BR" b="1" dirty="0">
                <a:solidFill>
                  <a:srgbClr val="F2F2F2"/>
                </a:solidFill>
              </a:rPr>
              <a:t>- Embalagens – Rotulagens – Comercialização – ações educativas</a:t>
            </a:r>
          </a:p>
          <a:p>
            <a:endParaRPr lang="pt-BR" b="1" dirty="0">
              <a:solidFill>
                <a:srgbClr val="F2F2F2"/>
              </a:solidFill>
            </a:endParaRPr>
          </a:p>
          <a:p>
            <a:pPr>
              <a:buFontTx/>
              <a:buChar char="-"/>
            </a:pPr>
            <a:r>
              <a:rPr lang="pt-BR" sz="2400" b="1" dirty="0">
                <a:solidFill>
                  <a:srgbClr val="FFC000"/>
                </a:solidFill>
              </a:rPr>
              <a:t>Profissionais</a:t>
            </a:r>
          </a:p>
          <a:p>
            <a:pPr>
              <a:buFontTx/>
              <a:buChar char="-"/>
            </a:pPr>
            <a:r>
              <a:rPr lang="pt-BR" b="1" dirty="0">
                <a:solidFill>
                  <a:srgbClr val="F2F2F2"/>
                </a:solidFill>
              </a:rPr>
              <a:t> Conhecimento técnico – assistência - recomendações – receitas  </a:t>
            </a:r>
          </a:p>
          <a:p>
            <a:pPr>
              <a:buFontTx/>
              <a:buChar char="-"/>
            </a:pPr>
            <a:endParaRPr lang="pt-BR" b="1" dirty="0">
              <a:solidFill>
                <a:srgbClr val="F2F2F2"/>
              </a:solidFill>
            </a:endParaRPr>
          </a:p>
          <a:p>
            <a:pPr>
              <a:buFontTx/>
              <a:buChar char="-"/>
            </a:pPr>
            <a:r>
              <a:rPr lang="pt-BR" sz="2400" b="1" dirty="0">
                <a:solidFill>
                  <a:srgbClr val="FFC000"/>
                </a:solidFill>
              </a:rPr>
              <a:t> Comerciantes</a:t>
            </a:r>
          </a:p>
          <a:p>
            <a:pPr>
              <a:buFontTx/>
              <a:buChar char="-"/>
            </a:pPr>
            <a:r>
              <a:rPr lang="pt-BR" b="1" dirty="0">
                <a:solidFill>
                  <a:srgbClr val="F2F2F2"/>
                </a:solidFill>
              </a:rPr>
              <a:t> Estocagem - Vendas -  ações educativas</a:t>
            </a:r>
          </a:p>
          <a:p>
            <a:pPr>
              <a:buFontTx/>
              <a:buChar char="-"/>
            </a:pPr>
            <a:endParaRPr lang="pt-BR" b="1" dirty="0">
              <a:solidFill>
                <a:srgbClr val="F2F2F2"/>
              </a:solidFill>
            </a:endParaRPr>
          </a:p>
          <a:p>
            <a:pPr>
              <a:buFontTx/>
              <a:buChar char="-"/>
            </a:pPr>
            <a:r>
              <a:rPr lang="pt-BR" sz="2400" b="1" dirty="0">
                <a:solidFill>
                  <a:srgbClr val="FFC000"/>
                </a:solidFill>
              </a:rPr>
              <a:t> Agricultores</a:t>
            </a:r>
          </a:p>
          <a:p>
            <a:pPr>
              <a:buFontTx/>
              <a:buChar char="-"/>
            </a:pPr>
            <a:r>
              <a:rPr lang="pt-BR" dirty="0">
                <a:solidFill>
                  <a:srgbClr val="F2F2F2"/>
                </a:solidFill>
              </a:rPr>
              <a:t> </a:t>
            </a:r>
            <a:r>
              <a:rPr lang="pt-BR" sz="2000" b="1" dirty="0">
                <a:solidFill>
                  <a:srgbClr val="F2F2F2"/>
                </a:solidFill>
              </a:rPr>
              <a:t>Treinamento dos aplicadores</a:t>
            </a:r>
          </a:p>
          <a:p>
            <a:pPr>
              <a:buFontTx/>
              <a:buChar char="-"/>
            </a:pPr>
            <a:r>
              <a:rPr lang="pt-BR" sz="2000" b="1" dirty="0">
                <a:solidFill>
                  <a:srgbClr val="F2F2F2"/>
                </a:solidFill>
              </a:rPr>
              <a:t> Seguir prescrição </a:t>
            </a:r>
          </a:p>
          <a:p>
            <a:pPr>
              <a:buFontTx/>
              <a:buChar char="-"/>
            </a:pPr>
            <a:r>
              <a:rPr lang="pt-BR" sz="2000" b="1" dirty="0">
                <a:solidFill>
                  <a:srgbClr val="F2F2F2"/>
                </a:solidFill>
              </a:rPr>
              <a:t> Cuidados com:  ambiente – saúde – intervalo segurança</a:t>
            </a:r>
          </a:p>
          <a:p>
            <a:pPr>
              <a:buFontTx/>
              <a:buChar char="-"/>
            </a:pPr>
            <a:endParaRPr lang="pt-BR" dirty="0"/>
          </a:p>
          <a:p>
            <a:pPr>
              <a:buFontTx/>
              <a:buChar char="-"/>
            </a:pPr>
            <a:r>
              <a:rPr lang="pt-BR" sz="2400" b="1" dirty="0">
                <a:solidFill>
                  <a:srgbClr val="FFC000"/>
                </a:solidFill>
              </a:rPr>
              <a:t> Poder Público (MAPA – ANVISA – IBAMA – </a:t>
            </a:r>
            <a:r>
              <a:rPr lang="pt-BR" sz="2400" b="1" dirty="0" err="1">
                <a:solidFill>
                  <a:srgbClr val="FFC000"/>
                </a:solidFill>
              </a:rPr>
              <a:t>SEABs</a:t>
            </a:r>
            <a:r>
              <a:rPr lang="pt-BR" sz="2400" b="1" dirty="0">
                <a:solidFill>
                  <a:srgbClr val="FFC000"/>
                </a:solidFill>
              </a:rPr>
              <a:t>)</a:t>
            </a:r>
          </a:p>
          <a:p>
            <a:pPr>
              <a:buFontTx/>
              <a:buChar char="-"/>
            </a:pPr>
            <a:r>
              <a:rPr lang="pt-BR" b="1" dirty="0">
                <a:solidFill>
                  <a:srgbClr val="F2F2F2"/>
                </a:solidFill>
              </a:rPr>
              <a:t> Regulamentação – registros – cadastros – fiscalização dos elos da cadeia agrícola</a:t>
            </a:r>
          </a:p>
          <a:p>
            <a:pPr>
              <a:buFontTx/>
              <a:buChar char="-"/>
            </a:pPr>
            <a:r>
              <a:rPr lang="pt-BR" b="1" dirty="0">
                <a:solidFill>
                  <a:srgbClr val="F2F2F2"/>
                </a:solidFill>
              </a:rPr>
              <a:t> Ações educativas  principalmente a agricultores e aplicadores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39288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Rectangle 3"/>
          <p:cNvSpPr>
            <a:spLocks noChangeArrowheads="1"/>
          </p:cNvSpPr>
          <p:nvPr/>
        </p:nvSpPr>
        <p:spPr bwMode="auto">
          <a:xfrm>
            <a:off x="914400" y="0"/>
            <a:ext cx="7834313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000" b="1" dirty="0" smtClean="0">
                <a:solidFill>
                  <a:srgbClr val="FFC000"/>
                </a:solidFill>
              </a:rPr>
              <a:t>Propostas</a:t>
            </a:r>
          </a:p>
          <a:p>
            <a:pPr algn="ctr"/>
            <a:r>
              <a:rPr lang="pt-BR" sz="2400" b="1" dirty="0" smtClean="0">
                <a:solidFill>
                  <a:srgbClr val="FFC000"/>
                </a:solidFill>
              </a:rPr>
              <a:t>RESGATE DA AUTORIDADE PROFISSIONAL</a:t>
            </a:r>
            <a:endParaRPr lang="pt-BR" sz="2400" b="1" dirty="0">
              <a:solidFill>
                <a:srgbClr val="FFC00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042988" y="1557338"/>
            <a:ext cx="7850187" cy="447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pt-BR" sz="2400" b="1" dirty="0">
                <a:solidFill>
                  <a:srgbClr val="FFC000"/>
                </a:solidFill>
              </a:rPr>
              <a:t> Fabricantes</a:t>
            </a:r>
          </a:p>
          <a:p>
            <a:r>
              <a:rPr lang="pt-BR" sz="2000" b="1" dirty="0">
                <a:solidFill>
                  <a:srgbClr val="F2F2F2"/>
                </a:solidFill>
              </a:rPr>
              <a:t>-  Propaganda restrita a profissionais</a:t>
            </a:r>
          </a:p>
          <a:p>
            <a:pPr>
              <a:buFontTx/>
              <a:buChar char="-"/>
            </a:pPr>
            <a:r>
              <a:rPr lang="pt-BR" sz="2000" b="1" dirty="0">
                <a:solidFill>
                  <a:srgbClr val="F2F2F2"/>
                </a:solidFill>
              </a:rPr>
              <a:t>  Ações educativas genéricas de segurança a usuários e  aplicadores</a:t>
            </a:r>
          </a:p>
          <a:p>
            <a:pPr>
              <a:buFontTx/>
              <a:buChar char="-"/>
            </a:pPr>
            <a:r>
              <a:rPr lang="pt-BR" sz="2000" b="1" dirty="0">
                <a:solidFill>
                  <a:srgbClr val="F2F2F2"/>
                </a:solidFill>
              </a:rPr>
              <a:t> Registro profissional -  ART palestras e eventos técnicos</a:t>
            </a:r>
          </a:p>
          <a:p>
            <a:pPr>
              <a:buFontTx/>
              <a:buChar char="-"/>
            </a:pPr>
            <a:endParaRPr lang="pt-BR" b="1" dirty="0">
              <a:solidFill>
                <a:srgbClr val="F2F2F2"/>
              </a:solidFill>
            </a:endParaRPr>
          </a:p>
          <a:p>
            <a:pPr>
              <a:buFontTx/>
              <a:buChar char="-"/>
            </a:pPr>
            <a:r>
              <a:rPr lang="pt-BR" sz="2400" b="1" dirty="0">
                <a:solidFill>
                  <a:srgbClr val="FFC000"/>
                </a:solidFill>
              </a:rPr>
              <a:t> Profissionais</a:t>
            </a:r>
          </a:p>
          <a:p>
            <a:pPr>
              <a:buFontTx/>
              <a:buChar char="-"/>
            </a:pPr>
            <a:r>
              <a:rPr lang="pt-BR" sz="2000" b="1" dirty="0">
                <a:solidFill>
                  <a:srgbClr val="F2F2F2"/>
                </a:solidFill>
              </a:rPr>
              <a:t> Habilitação, e reciclagem para conhecimentos técnicos específicos.</a:t>
            </a:r>
          </a:p>
          <a:p>
            <a:pPr>
              <a:buFontTx/>
              <a:buChar char="-"/>
            </a:pPr>
            <a:endParaRPr lang="pt-BR" b="1" dirty="0">
              <a:solidFill>
                <a:srgbClr val="F2F2F2"/>
              </a:solidFill>
            </a:endParaRPr>
          </a:p>
          <a:p>
            <a:pPr>
              <a:buFontTx/>
              <a:buChar char="-"/>
            </a:pPr>
            <a:r>
              <a:rPr lang="pt-BR" sz="2400" b="1" dirty="0">
                <a:solidFill>
                  <a:srgbClr val="FFC000"/>
                </a:solidFill>
              </a:rPr>
              <a:t> Comerciantes</a:t>
            </a:r>
          </a:p>
          <a:p>
            <a:r>
              <a:rPr lang="pt-BR" sz="2000" b="1" dirty="0">
                <a:solidFill>
                  <a:srgbClr val="F2F2F2"/>
                </a:solidFill>
              </a:rPr>
              <a:t> -  Venda antecipada com projetos e receitas</a:t>
            </a:r>
          </a:p>
          <a:p>
            <a:r>
              <a:rPr lang="pt-BR" sz="2000" b="1" dirty="0">
                <a:solidFill>
                  <a:srgbClr val="F2F2F2"/>
                </a:solidFill>
              </a:rPr>
              <a:t> -  Ações educativas em conjunto com fabricantes,  profissionais e poder público.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Rectangle 3"/>
          <p:cNvSpPr>
            <a:spLocks noChangeArrowheads="1"/>
          </p:cNvSpPr>
          <p:nvPr/>
        </p:nvSpPr>
        <p:spPr bwMode="auto">
          <a:xfrm>
            <a:off x="914400" y="0"/>
            <a:ext cx="7834313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000" b="1" dirty="0" smtClean="0">
                <a:solidFill>
                  <a:srgbClr val="FFC000"/>
                </a:solidFill>
              </a:rPr>
              <a:t>Propostas</a:t>
            </a:r>
          </a:p>
          <a:p>
            <a:pPr algn="ctr"/>
            <a:endParaRPr lang="pt-BR" sz="4000" b="1" dirty="0" smtClean="0">
              <a:solidFill>
                <a:srgbClr val="FFC000"/>
              </a:solidFill>
            </a:endParaRPr>
          </a:p>
          <a:p>
            <a:pPr algn="ctr"/>
            <a:endParaRPr lang="pt-BR" sz="4000" b="1" dirty="0">
              <a:solidFill>
                <a:srgbClr val="FFC00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042988" y="620713"/>
            <a:ext cx="7850187" cy="563231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endParaRPr lang="pt-BR" sz="2400" b="1" u="sng" dirty="0" smtClean="0">
              <a:solidFill>
                <a:srgbClr val="FFC000"/>
              </a:solidFill>
            </a:endParaRPr>
          </a:p>
          <a:p>
            <a:pPr algn="ctr"/>
            <a:endParaRPr lang="pt-BR" sz="2400" b="1" u="sng" dirty="0">
              <a:solidFill>
                <a:srgbClr val="FFC000"/>
              </a:solidFill>
            </a:endParaRPr>
          </a:p>
          <a:p>
            <a:pPr algn="ctr"/>
            <a:r>
              <a:rPr lang="pt-BR" sz="2400" b="1" u="sng" dirty="0" smtClean="0">
                <a:solidFill>
                  <a:srgbClr val="FFC000"/>
                </a:solidFill>
              </a:rPr>
              <a:t>RESGATE DA AUTORIDADE PROFISSIONAL</a:t>
            </a:r>
            <a:endParaRPr lang="pt-BR" sz="2400" b="1" dirty="0">
              <a:solidFill>
                <a:srgbClr val="FFC000"/>
              </a:solidFill>
            </a:endParaRPr>
          </a:p>
          <a:p>
            <a:pPr>
              <a:buFontTx/>
              <a:buChar char="-"/>
            </a:pPr>
            <a:endParaRPr lang="pt-BR" sz="2400" b="1" dirty="0" smtClean="0">
              <a:solidFill>
                <a:srgbClr val="FFC000"/>
              </a:solidFill>
            </a:endParaRPr>
          </a:p>
          <a:p>
            <a:pPr>
              <a:buFontTx/>
              <a:buChar char="-"/>
            </a:pPr>
            <a:endParaRPr lang="pt-BR" sz="2400" b="1" dirty="0">
              <a:solidFill>
                <a:srgbClr val="FFC000"/>
              </a:solidFill>
            </a:endParaRPr>
          </a:p>
          <a:p>
            <a:pPr>
              <a:buFontTx/>
              <a:buChar char="-"/>
            </a:pPr>
            <a:r>
              <a:rPr lang="pt-BR" sz="2400" b="1" dirty="0" smtClean="0">
                <a:solidFill>
                  <a:srgbClr val="FFC000"/>
                </a:solidFill>
              </a:rPr>
              <a:t>Agricultores</a:t>
            </a:r>
            <a:endParaRPr lang="pt-BR" sz="2400" b="1" dirty="0">
              <a:solidFill>
                <a:srgbClr val="FFC000"/>
              </a:solidFill>
            </a:endParaRPr>
          </a:p>
          <a:p>
            <a:pPr>
              <a:buFontTx/>
              <a:buChar char="-"/>
            </a:pPr>
            <a:r>
              <a:rPr lang="pt-BR" dirty="0">
                <a:solidFill>
                  <a:srgbClr val="F2F2F2"/>
                </a:solidFill>
              </a:rPr>
              <a:t> </a:t>
            </a:r>
            <a:r>
              <a:rPr lang="pt-BR" b="1" dirty="0">
                <a:solidFill>
                  <a:srgbClr val="F2F2F2"/>
                </a:solidFill>
              </a:rPr>
              <a:t>Tr</a:t>
            </a:r>
            <a:r>
              <a:rPr lang="pt-BR" sz="2000" b="1" dirty="0">
                <a:solidFill>
                  <a:srgbClr val="F2F2F2"/>
                </a:solidFill>
              </a:rPr>
              <a:t>einamento de aplicadores – capacitação documentada</a:t>
            </a:r>
          </a:p>
          <a:p>
            <a:pPr>
              <a:buFontTx/>
              <a:buChar char="-"/>
            </a:pPr>
            <a:r>
              <a:rPr lang="pt-BR" sz="2000" b="1" dirty="0">
                <a:solidFill>
                  <a:srgbClr val="F2F2F2"/>
                </a:solidFill>
              </a:rPr>
              <a:t> Aplicações sob orientação técnica documentada</a:t>
            </a:r>
          </a:p>
          <a:p>
            <a:pPr>
              <a:buFontTx/>
              <a:buChar char="-"/>
            </a:pPr>
            <a:r>
              <a:rPr lang="pt-BR" sz="2000" b="1" dirty="0">
                <a:solidFill>
                  <a:srgbClr val="F2F2F2"/>
                </a:solidFill>
              </a:rPr>
              <a:t> Rastreabilidade dos alimentos “in natura”  documentada</a:t>
            </a:r>
          </a:p>
          <a:p>
            <a:pPr>
              <a:buFontTx/>
              <a:buChar char="-"/>
            </a:pPr>
            <a:endParaRPr lang="pt-BR" b="1" dirty="0">
              <a:solidFill>
                <a:srgbClr val="F2F2F2"/>
              </a:solidFill>
            </a:endParaRPr>
          </a:p>
          <a:p>
            <a:pPr>
              <a:buFontTx/>
              <a:buChar char="-"/>
            </a:pPr>
            <a:endParaRPr lang="pt-BR" b="1" dirty="0">
              <a:solidFill>
                <a:srgbClr val="F2F2F2"/>
              </a:solidFill>
            </a:endParaRPr>
          </a:p>
          <a:p>
            <a:pPr>
              <a:buFontTx/>
              <a:buChar char="-"/>
            </a:pPr>
            <a:r>
              <a:rPr lang="pt-BR" sz="2400" b="1" dirty="0">
                <a:solidFill>
                  <a:srgbClr val="FFC000"/>
                </a:solidFill>
              </a:rPr>
              <a:t> Poder Público </a:t>
            </a:r>
            <a:r>
              <a:rPr lang="pt-BR" b="1" dirty="0">
                <a:solidFill>
                  <a:srgbClr val="FFC000"/>
                </a:solidFill>
              </a:rPr>
              <a:t>(</a:t>
            </a:r>
            <a:r>
              <a:rPr lang="pt-BR" sz="1600" b="1" dirty="0">
                <a:solidFill>
                  <a:srgbClr val="FFC000"/>
                </a:solidFill>
              </a:rPr>
              <a:t>MAPA – ANVISA – IBAMA – </a:t>
            </a:r>
            <a:r>
              <a:rPr lang="pt-BR" sz="1600" b="1" dirty="0" err="1">
                <a:solidFill>
                  <a:srgbClr val="FFC000"/>
                </a:solidFill>
              </a:rPr>
              <a:t>SEABs</a:t>
            </a:r>
            <a:r>
              <a:rPr lang="pt-BR" sz="1600" b="1" dirty="0">
                <a:solidFill>
                  <a:srgbClr val="FFC000"/>
                </a:solidFill>
              </a:rPr>
              <a:t> – EMATER - LEGISLATIVO)</a:t>
            </a:r>
          </a:p>
          <a:p>
            <a:r>
              <a:rPr lang="pt-BR" sz="2000" b="1" dirty="0">
                <a:solidFill>
                  <a:srgbClr val="F2F2F2"/>
                </a:solidFill>
              </a:rPr>
              <a:t>– Fiscalização equilibrada dos elos da cadeia agrícola</a:t>
            </a:r>
          </a:p>
          <a:p>
            <a:pPr>
              <a:buFontTx/>
              <a:buChar char="-"/>
            </a:pPr>
            <a:r>
              <a:rPr lang="pt-BR" sz="2000" b="1" dirty="0">
                <a:solidFill>
                  <a:srgbClr val="F2F2F2"/>
                </a:solidFill>
              </a:rPr>
              <a:t>  Assistência técnica pública aos mini e pequenos </a:t>
            </a:r>
          </a:p>
          <a:p>
            <a:pPr>
              <a:buFontTx/>
              <a:buChar char="-"/>
            </a:pPr>
            <a:r>
              <a:rPr lang="pt-BR" sz="2000" b="1" dirty="0">
                <a:solidFill>
                  <a:srgbClr val="F2F2F2"/>
                </a:solidFill>
              </a:rPr>
              <a:t> Ações educativas </a:t>
            </a:r>
            <a:r>
              <a:rPr lang="pt-BR" sz="2000" b="1" dirty="0" smtClean="0">
                <a:solidFill>
                  <a:srgbClr val="F2F2F2"/>
                </a:solidFill>
              </a:rPr>
              <a:t>a </a:t>
            </a:r>
            <a:r>
              <a:rPr lang="pt-BR" sz="2000" b="1" dirty="0">
                <a:solidFill>
                  <a:srgbClr val="F2F2F2"/>
                </a:solidFill>
              </a:rPr>
              <a:t>agricultores e aplicadores</a:t>
            </a:r>
          </a:p>
          <a:p>
            <a:pPr>
              <a:buFontTx/>
              <a:buChar char="-"/>
            </a:pPr>
            <a:r>
              <a:rPr lang="pt-BR" sz="2000" b="1" dirty="0">
                <a:solidFill>
                  <a:srgbClr val="F2F2F2"/>
                </a:solidFill>
              </a:rPr>
              <a:t> Fiscalização dos alimentos rastreáveis nos mercados.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2" descr="Isto é apenas uma visualização. Clique em Baixar Agora para baixar o modelo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50"/>
            <a:ext cx="9144000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Rectangle 3"/>
          <p:cNvSpPr>
            <a:spLocks noChangeArrowheads="1"/>
          </p:cNvSpPr>
          <p:nvPr/>
        </p:nvSpPr>
        <p:spPr bwMode="auto">
          <a:xfrm>
            <a:off x="914400" y="0"/>
            <a:ext cx="7834313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4000" b="1">
                <a:solidFill>
                  <a:srgbClr val="FFC000"/>
                </a:solidFill>
              </a:rPr>
              <a:t>Justificativas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042988" y="1125538"/>
            <a:ext cx="7850187" cy="5078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pt-BR" sz="2000" b="1" dirty="0">
                <a:solidFill>
                  <a:srgbClr val="FFC000"/>
                </a:solidFill>
              </a:rPr>
              <a:t> </a:t>
            </a:r>
            <a:r>
              <a:rPr lang="pt-BR" sz="2400" b="1" dirty="0">
                <a:solidFill>
                  <a:srgbClr val="F2F2F2"/>
                </a:solidFill>
              </a:rPr>
              <a:t>- A receita, mesmo perfeita, </a:t>
            </a:r>
            <a:r>
              <a:rPr lang="pt-BR" sz="2400" b="1" dirty="0" smtClean="0">
                <a:solidFill>
                  <a:srgbClr val="F2F2F2"/>
                </a:solidFill>
              </a:rPr>
              <a:t>atualmente é </a:t>
            </a:r>
            <a:r>
              <a:rPr lang="pt-BR" sz="2400" b="1" dirty="0">
                <a:solidFill>
                  <a:srgbClr val="F2F2F2"/>
                </a:solidFill>
              </a:rPr>
              <a:t>desconsiderada pela maioria dos agricultores que a fiscalização não atinge</a:t>
            </a:r>
            <a:r>
              <a:rPr lang="pt-BR" sz="2000" b="1" dirty="0">
                <a:solidFill>
                  <a:srgbClr val="F2F2F2"/>
                </a:solidFill>
              </a:rPr>
              <a:t>.</a:t>
            </a:r>
          </a:p>
          <a:p>
            <a:endParaRPr lang="pt-BR" sz="2000" b="1" dirty="0">
              <a:solidFill>
                <a:srgbClr val="F2F2F2"/>
              </a:solidFill>
            </a:endParaRPr>
          </a:p>
          <a:p>
            <a:pPr>
              <a:buFontTx/>
              <a:buChar char="-"/>
            </a:pPr>
            <a:r>
              <a:rPr lang="pt-BR" sz="2000" b="1" dirty="0">
                <a:solidFill>
                  <a:srgbClr val="F2F2F2"/>
                </a:solidFill>
              </a:rPr>
              <a:t> </a:t>
            </a:r>
            <a:r>
              <a:rPr lang="pt-BR" sz="2400" b="1" dirty="0">
                <a:solidFill>
                  <a:srgbClr val="F2F2F2"/>
                </a:solidFill>
              </a:rPr>
              <a:t>Alimentos rastreáveis permitirão à fiscalização identificar desconformidades e aplicar penalidades.</a:t>
            </a:r>
          </a:p>
          <a:p>
            <a:endParaRPr lang="pt-BR" sz="2000" b="1" dirty="0">
              <a:solidFill>
                <a:srgbClr val="F2F2F2"/>
              </a:solidFill>
            </a:endParaRPr>
          </a:p>
          <a:p>
            <a:pPr>
              <a:buFontTx/>
              <a:buChar char="-"/>
            </a:pPr>
            <a:r>
              <a:rPr lang="pt-BR" sz="2400" b="1" dirty="0">
                <a:solidFill>
                  <a:srgbClr val="F2F2F2"/>
                </a:solidFill>
              </a:rPr>
              <a:t> Agricultores não são “coitadinhos” ou ignorantes – e se forem não devem utilizar agrotóxicos – CAPACITAÇÃO.</a:t>
            </a:r>
          </a:p>
          <a:p>
            <a:pPr>
              <a:buFontTx/>
              <a:buChar char="-"/>
            </a:pPr>
            <a:endParaRPr lang="pt-BR" sz="2000" b="1" dirty="0">
              <a:solidFill>
                <a:srgbClr val="F2F2F2"/>
              </a:solidFill>
            </a:endParaRPr>
          </a:p>
          <a:p>
            <a:pPr>
              <a:buFontTx/>
              <a:buChar char="-"/>
            </a:pPr>
            <a:r>
              <a:rPr lang="pt-BR" sz="2000" b="1" dirty="0">
                <a:solidFill>
                  <a:srgbClr val="F2F2F2"/>
                </a:solidFill>
              </a:rPr>
              <a:t> </a:t>
            </a:r>
            <a:r>
              <a:rPr lang="pt-BR" sz="2400" b="1" dirty="0">
                <a:solidFill>
                  <a:srgbClr val="F2F2F2"/>
                </a:solidFill>
              </a:rPr>
              <a:t>Aplicadores são os principais responsáveis pelo uso correto e seguro dos produtos prescritos nas receitas – INCLUSÃO NA LEGISLAÇÃO</a:t>
            </a:r>
            <a:r>
              <a:rPr lang="pt-BR" sz="2000" b="1" dirty="0">
                <a:solidFill>
                  <a:srgbClr val="F2F2F2"/>
                </a:solidFill>
              </a:rPr>
              <a:t>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2902</TotalTime>
  <Words>1313</Words>
  <Application>Microsoft Office PowerPoint</Application>
  <PresentationFormat>Apresentação na tela (4:3)</PresentationFormat>
  <Paragraphs>299</Paragraphs>
  <Slides>26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29" baseType="lpstr">
      <vt:lpstr>Arial</vt:lpstr>
      <vt:lpstr>Calibri</vt:lpstr>
      <vt:lpstr>Design padrão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Coamo Agroindustrial Cooperativa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gguarido</dc:creator>
  <cp:lastModifiedBy>zambaldi</cp:lastModifiedBy>
  <cp:revision>96</cp:revision>
  <dcterms:created xsi:type="dcterms:W3CDTF">2012-08-02T12:21:28Z</dcterms:created>
  <dcterms:modified xsi:type="dcterms:W3CDTF">2012-09-10T15:58:42Z</dcterms:modified>
</cp:coreProperties>
</file>