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9"/>
  </p:notesMasterIdLst>
  <p:sldIdLst>
    <p:sldId id="256" r:id="rId2"/>
    <p:sldId id="261" r:id="rId3"/>
    <p:sldId id="257" r:id="rId4"/>
    <p:sldId id="258" r:id="rId5"/>
    <p:sldId id="259" r:id="rId6"/>
    <p:sldId id="260" r:id="rId7"/>
    <p:sldId id="266" r:id="rId8"/>
    <p:sldId id="267" r:id="rId9"/>
    <p:sldId id="275" r:id="rId10"/>
    <p:sldId id="272" r:id="rId11"/>
    <p:sldId id="268" r:id="rId12"/>
    <p:sldId id="262" r:id="rId13"/>
    <p:sldId id="271" r:id="rId14"/>
    <p:sldId id="269" r:id="rId15"/>
    <p:sldId id="270" r:id="rId16"/>
    <p:sldId id="274" r:id="rId17"/>
    <p:sldId id="273" r:id="rId1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58" d="100"/>
          <a:sy n="158" d="100"/>
        </p:scale>
        <p:origin x="264" y="13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6515116480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6515116480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16515116480_2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16515116480_2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6515116480_2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6515116480_2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16515116480_2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16515116480_2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16515116480_2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16515116480_2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6515116480_2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16515116480_2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>
          <a:extLst>
            <a:ext uri="{FF2B5EF4-FFF2-40B4-BE49-F238E27FC236}">
              <a16:creationId xmlns:a16="http://schemas.microsoft.com/office/drawing/2014/main" id="{01387687-7569-1CBE-9521-DAE7A33C16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16515116480_2_17:notes">
            <a:extLst>
              <a:ext uri="{FF2B5EF4-FFF2-40B4-BE49-F238E27FC236}">
                <a16:creationId xmlns:a16="http://schemas.microsoft.com/office/drawing/2014/main" id="{7CECB834-04D9-C065-6D46-62F84AEAEB5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16515116480_2_17:notes">
            <a:extLst>
              <a:ext uri="{FF2B5EF4-FFF2-40B4-BE49-F238E27FC236}">
                <a16:creationId xmlns:a16="http://schemas.microsoft.com/office/drawing/2014/main" id="{A2F2DEA0-B7E7-2E56-9B93-E4D756C35F5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062055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>
          <a:extLst>
            <a:ext uri="{FF2B5EF4-FFF2-40B4-BE49-F238E27FC236}">
              <a16:creationId xmlns:a16="http://schemas.microsoft.com/office/drawing/2014/main" id="{C7DCAF7F-9586-F8B0-EEA4-912EA498BC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16515116480_2_17:notes">
            <a:extLst>
              <a:ext uri="{FF2B5EF4-FFF2-40B4-BE49-F238E27FC236}">
                <a16:creationId xmlns:a16="http://schemas.microsoft.com/office/drawing/2014/main" id="{5117351A-D900-82C5-22D9-EDD93B1893D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16515116480_2_17:notes">
            <a:extLst>
              <a:ext uri="{FF2B5EF4-FFF2-40B4-BE49-F238E27FC236}">
                <a16:creationId xmlns:a16="http://schemas.microsoft.com/office/drawing/2014/main" id="{A3B2E518-9984-431E-16C2-8041A4A3501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108507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>
          <a:extLst>
            <a:ext uri="{FF2B5EF4-FFF2-40B4-BE49-F238E27FC236}">
              <a16:creationId xmlns:a16="http://schemas.microsoft.com/office/drawing/2014/main" id="{8C3F77FE-885C-8C2E-DB1D-6985B59783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16515116480_2_17:notes">
            <a:extLst>
              <a:ext uri="{FF2B5EF4-FFF2-40B4-BE49-F238E27FC236}">
                <a16:creationId xmlns:a16="http://schemas.microsoft.com/office/drawing/2014/main" id="{7AF5973D-CA4C-FEE4-2837-CBCD6FA31C6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16515116480_2_17:notes">
            <a:extLst>
              <a:ext uri="{FF2B5EF4-FFF2-40B4-BE49-F238E27FC236}">
                <a16:creationId xmlns:a16="http://schemas.microsoft.com/office/drawing/2014/main" id="{30361D8C-6F77-080E-1FEA-839387BFDA1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888530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>
          <a:extLst>
            <a:ext uri="{FF2B5EF4-FFF2-40B4-BE49-F238E27FC236}">
              <a16:creationId xmlns:a16="http://schemas.microsoft.com/office/drawing/2014/main" id="{2D203D7A-1B6C-EC48-936A-9EB4F2F43A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16515116480_2_17:notes">
            <a:extLst>
              <a:ext uri="{FF2B5EF4-FFF2-40B4-BE49-F238E27FC236}">
                <a16:creationId xmlns:a16="http://schemas.microsoft.com/office/drawing/2014/main" id="{2F5FA673-9FC8-3C8C-C6C7-F5247E15AE7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16515116480_2_17:notes">
            <a:extLst>
              <a:ext uri="{FF2B5EF4-FFF2-40B4-BE49-F238E27FC236}">
                <a16:creationId xmlns:a16="http://schemas.microsoft.com/office/drawing/2014/main" id="{2C9D5318-68E8-D82D-8BBE-75C0E799A40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310784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>
          <a:extLst>
            <a:ext uri="{FF2B5EF4-FFF2-40B4-BE49-F238E27FC236}">
              <a16:creationId xmlns:a16="http://schemas.microsoft.com/office/drawing/2014/main" id="{02D34493-CD4A-5636-99A6-EDA4F29F95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16515116480_2_17:notes">
            <a:extLst>
              <a:ext uri="{FF2B5EF4-FFF2-40B4-BE49-F238E27FC236}">
                <a16:creationId xmlns:a16="http://schemas.microsoft.com/office/drawing/2014/main" id="{45DE4842-F453-CB27-6A86-983BDBA7BE5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16515116480_2_17:notes">
            <a:extLst>
              <a:ext uri="{FF2B5EF4-FFF2-40B4-BE49-F238E27FC236}">
                <a16:creationId xmlns:a16="http://schemas.microsoft.com/office/drawing/2014/main" id="{8A9FC40F-27D7-147C-C3FC-DEC13D1741A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684533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6515116480_2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16515116480_2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>
          <a:extLst>
            <a:ext uri="{FF2B5EF4-FFF2-40B4-BE49-F238E27FC236}">
              <a16:creationId xmlns:a16="http://schemas.microsoft.com/office/drawing/2014/main" id="{264A2D47-A027-887A-F4C8-F1C6063EB8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16515116480_2_17:notes">
            <a:extLst>
              <a:ext uri="{FF2B5EF4-FFF2-40B4-BE49-F238E27FC236}">
                <a16:creationId xmlns:a16="http://schemas.microsoft.com/office/drawing/2014/main" id="{AD7A2071-AF3B-7D57-7290-FC4CDA66619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16515116480_2_17:notes">
            <a:extLst>
              <a:ext uri="{FF2B5EF4-FFF2-40B4-BE49-F238E27FC236}">
                <a16:creationId xmlns:a16="http://schemas.microsoft.com/office/drawing/2014/main" id="{17CFCE21-E43B-F7EF-E18D-66CAE2B5952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390796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>
          <a:extLst>
            <a:ext uri="{FF2B5EF4-FFF2-40B4-BE49-F238E27FC236}">
              <a16:creationId xmlns:a16="http://schemas.microsoft.com/office/drawing/2014/main" id="{73B6A4B2-4834-8FB4-0A73-A19E8F9720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16515116480_2_17:notes">
            <a:extLst>
              <a:ext uri="{FF2B5EF4-FFF2-40B4-BE49-F238E27FC236}">
                <a16:creationId xmlns:a16="http://schemas.microsoft.com/office/drawing/2014/main" id="{7861A4FA-4D07-18F6-F361-98E1DCC869A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16515116480_2_17:notes">
            <a:extLst>
              <a:ext uri="{FF2B5EF4-FFF2-40B4-BE49-F238E27FC236}">
                <a16:creationId xmlns:a16="http://schemas.microsoft.com/office/drawing/2014/main" id="{E76A7FA6-CCB5-79C2-0A1D-EC379BD521D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988352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>
          <a:extLst>
            <a:ext uri="{FF2B5EF4-FFF2-40B4-BE49-F238E27FC236}">
              <a16:creationId xmlns:a16="http://schemas.microsoft.com/office/drawing/2014/main" id="{3CB32619-B477-2A13-C85C-5DC6D2C373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16515116480_2_17:notes">
            <a:extLst>
              <a:ext uri="{FF2B5EF4-FFF2-40B4-BE49-F238E27FC236}">
                <a16:creationId xmlns:a16="http://schemas.microsoft.com/office/drawing/2014/main" id="{1F04E9F7-1689-9C02-1B12-D9287D31755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16515116480_2_17:notes">
            <a:extLst>
              <a:ext uri="{FF2B5EF4-FFF2-40B4-BE49-F238E27FC236}">
                <a16:creationId xmlns:a16="http://schemas.microsoft.com/office/drawing/2014/main" id="{C1012234-671A-4968-FEF3-052DF5CD7EA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700659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>
          <a:extLst>
            <a:ext uri="{FF2B5EF4-FFF2-40B4-BE49-F238E27FC236}">
              <a16:creationId xmlns:a16="http://schemas.microsoft.com/office/drawing/2014/main" id="{DFC843AA-8020-E4ED-49C2-4948B453B4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16515116480_2_17:notes">
            <a:extLst>
              <a:ext uri="{FF2B5EF4-FFF2-40B4-BE49-F238E27FC236}">
                <a16:creationId xmlns:a16="http://schemas.microsoft.com/office/drawing/2014/main" id="{1810DD47-90E6-A099-639E-F2352C49F59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16515116480_2_17:notes">
            <a:extLst>
              <a:ext uri="{FF2B5EF4-FFF2-40B4-BE49-F238E27FC236}">
                <a16:creationId xmlns:a16="http://schemas.microsoft.com/office/drawing/2014/main" id="{B39062CF-0214-D1F7-33D5-89B681DDD41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472850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>
          <a:extLst>
            <a:ext uri="{FF2B5EF4-FFF2-40B4-BE49-F238E27FC236}">
              <a16:creationId xmlns:a16="http://schemas.microsoft.com/office/drawing/2014/main" id="{184E1B93-C790-984C-B6C0-88DFBB3A70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16515116480_2_17:notes">
            <a:extLst>
              <a:ext uri="{FF2B5EF4-FFF2-40B4-BE49-F238E27FC236}">
                <a16:creationId xmlns:a16="http://schemas.microsoft.com/office/drawing/2014/main" id="{12D28958-803A-F70E-E47D-BC5CD6FBC34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16515116480_2_17:notes">
            <a:extLst>
              <a:ext uri="{FF2B5EF4-FFF2-40B4-BE49-F238E27FC236}">
                <a16:creationId xmlns:a16="http://schemas.microsoft.com/office/drawing/2014/main" id="{C756A635-435E-27C1-AFAF-3B03960C07E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731608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11.xml"/><Relationship Id="rId7" Type="http://schemas.openxmlformats.org/officeDocument/2006/relationships/image" Target="../media/image9.jpe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1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661307" y="1694400"/>
            <a:ext cx="7641772" cy="12310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400" dirty="0">
                <a:solidFill>
                  <a:schemeClr val="lt1"/>
                </a:solidFill>
              </a:rPr>
              <a:t>– Receituário Agronômico –                Um breve Histórico</a:t>
            </a:r>
            <a:endParaRPr sz="3400" dirty="0">
              <a:solidFill>
                <a:schemeClr val="lt1"/>
              </a:solidFill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1991850" y="4233475"/>
            <a:ext cx="5160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chemeClr val="lt1"/>
                </a:solidFill>
              </a:rPr>
              <a:t>Operação Tatu | Fundação | Receituário | Dias atuais</a:t>
            </a:r>
            <a:endParaRPr dirty="0">
              <a:solidFill>
                <a:schemeClr val="lt1"/>
              </a:solidFill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63636" y="278847"/>
            <a:ext cx="2853138" cy="8968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30821" y="1032134"/>
            <a:ext cx="4838702" cy="4838702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 txBox="1"/>
          <p:nvPr/>
        </p:nvSpPr>
        <p:spPr>
          <a:xfrm>
            <a:off x="324724" y="303125"/>
            <a:ext cx="9010805" cy="923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 dirty="0">
                <a:solidFill>
                  <a:schemeClr val="lt1"/>
                </a:solidFill>
              </a:rPr>
              <a:t>Operação Tatu – </a:t>
            </a:r>
            <a:r>
              <a:rPr lang="pt-BR" sz="1800" dirty="0">
                <a:solidFill>
                  <a:schemeClr val="lt1"/>
                </a:solidFill>
              </a:rPr>
              <a:t>Final da Década de 60 </a:t>
            </a:r>
            <a:endParaRPr sz="1800" dirty="0">
              <a:solidFill>
                <a:schemeClr val="lt1"/>
              </a:solidFill>
            </a:endParaRPr>
          </a:p>
        </p:txBody>
      </p:sp>
      <p:sp>
        <p:nvSpPr>
          <p:cNvPr id="63" name="Google Shape;63;p14"/>
          <p:cNvSpPr txBox="1"/>
          <p:nvPr/>
        </p:nvSpPr>
        <p:spPr>
          <a:xfrm>
            <a:off x="324725" y="1492550"/>
            <a:ext cx="3857100" cy="15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000" dirty="0">
                <a:solidFill>
                  <a:schemeClr val="lt1"/>
                </a:solidFill>
              </a:rPr>
              <a:t>Um projeto que iria revolucionar </a:t>
            </a:r>
            <a:endParaRPr sz="2000"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000" dirty="0">
                <a:solidFill>
                  <a:schemeClr val="lt1"/>
                </a:solidFill>
              </a:rPr>
              <a:t>a maneira como o agronegócio </a:t>
            </a:r>
            <a:endParaRPr sz="2000"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000" dirty="0">
                <a:solidFill>
                  <a:schemeClr val="lt1"/>
                </a:solidFill>
              </a:rPr>
              <a:t>funcionaria no Brasil </a:t>
            </a:r>
            <a:endParaRPr sz="2000"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</a:endParaRPr>
          </a:p>
        </p:txBody>
      </p:sp>
      <p:sp>
        <p:nvSpPr>
          <p:cNvPr id="64" name="Google Shape;64;p14"/>
          <p:cNvSpPr txBox="1"/>
          <p:nvPr/>
        </p:nvSpPr>
        <p:spPr>
          <a:xfrm>
            <a:off x="4671425" y="1492550"/>
            <a:ext cx="3857100" cy="326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000" b="1" dirty="0">
                <a:solidFill>
                  <a:schemeClr val="lt1"/>
                </a:solidFill>
              </a:rPr>
              <a:t>1.</a:t>
            </a:r>
            <a:r>
              <a:rPr lang="pt-BR" sz="2000" dirty="0">
                <a:solidFill>
                  <a:schemeClr val="lt1"/>
                </a:solidFill>
              </a:rPr>
              <a:t> Paulo Sergio </a:t>
            </a:r>
            <a:r>
              <a:rPr lang="pt-BR" sz="2000" dirty="0" err="1">
                <a:solidFill>
                  <a:schemeClr val="lt1"/>
                </a:solidFill>
              </a:rPr>
              <a:t>Kappel</a:t>
            </a:r>
            <a:endParaRPr sz="2000"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000" dirty="0">
                <a:solidFill>
                  <a:schemeClr val="lt1"/>
                </a:solidFill>
              </a:rPr>
              <a:t>  </a:t>
            </a:r>
            <a:endParaRPr sz="2000"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000" b="1" dirty="0">
                <a:solidFill>
                  <a:schemeClr val="lt1"/>
                </a:solidFill>
              </a:rPr>
              <a:t>2.</a:t>
            </a:r>
            <a:r>
              <a:rPr lang="pt-BR" sz="2000" dirty="0">
                <a:solidFill>
                  <a:schemeClr val="lt1"/>
                </a:solidFill>
              </a:rPr>
              <a:t> Áreas degradadas</a:t>
            </a:r>
            <a:endParaRPr sz="2000"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000" b="1" dirty="0">
                <a:solidFill>
                  <a:schemeClr val="lt1"/>
                </a:solidFill>
              </a:rPr>
              <a:t>3.</a:t>
            </a:r>
            <a:r>
              <a:rPr lang="pt-BR" sz="2000" dirty="0">
                <a:solidFill>
                  <a:schemeClr val="lt1"/>
                </a:solidFill>
              </a:rPr>
              <a:t> Êxodo rural</a:t>
            </a:r>
            <a:endParaRPr sz="2000"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000" b="1" dirty="0">
                <a:solidFill>
                  <a:schemeClr val="lt1"/>
                </a:solidFill>
              </a:rPr>
              <a:t>4.</a:t>
            </a:r>
            <a:r>
              <a:rPr lang="pt-BR" sz="2000" dirty="0">
                <a:solidFill>
                  <a:schemeClr val="lt1"/>
                </a:solidFill>
              </a:rPr>
              <a:t> Recuperação das áreas</a:t>
            </a:r>
            <a:endParaRPr sz="2000"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000" dirty="0">
                <a:solidFill>
                  <a:schemeClr val="lt1"/>
                </a:solidFill>
              </a:rPr>
              <a:t>  </a:t>
            </a:r>
            <a:endParaRPr sz="2000"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lt1"/>
              </a:solidFill>
            </a:endParaRPr>
          </a:p>
        </p:txBody>
      </p:sp>
      <p:pic>
        <p:nvPicPr>
          <p:cNvPr id="65" name="Google Shape;65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75875" y="4328525"/>
            <a:ext cx="1308896" cy="4394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/>
          <p:nvPr/>
        </p:nvSpPr>
        <p:spPr>
          <a:xfrm>
            <a:off x="387816" y="286898"/>
            <a:ext cx="5734424" cy="800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dirty="0">
                <a:solidFill>
                  <a:schemeClr val="lt1"/>
                </a:solidFill>
              </a:rPr>
              <a:t>AENORGS - Fundação</a:t>
            </a:r>
            <a:endParaRPr sz="4000" dirty="0">
              <a:solidFill>
                <a:schemeClr val="lt1"/>
              </a:solidFill>
            </a:endParaRPr>
          </a:p>
        </p:txBody>
      </p:sp>
      <p:sp>
        <p:nvSpPr>
          <p:cNvPr id="72" name="Google Shape;72;p15"/>
          <p:cNvSpPr txBox="1"/>
          <p:nvPr/>
        </p:nvSpPr>
        <p:spPr>
          <a:xfrm>
            <a:off x="195218" y="2016049"/>
            <a:ext cx="3857100" cy="14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000" dirty="0">
                <a:solidFill>
                  <a:schemeClr val="lt1"/>
                </a:solidFill>
              </a:rPr>
              <a:t>Fundada para unir e enaltecer a </a:t>
            </a:r>
            <a:endParaRPr sz="2000" dirty="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dirty="0">
                <a:solidFill>
                  <a:schemeClr val="lt1"/>
                </a:solidFill>
              </a:rPr>
              <a:t>classe, gerar e proporcionar atualização aos profissionais associados.</a:t>
            </a:r>
            <a:endParaRPr sz="2000" dirty="0">
              <a:solidFill>
                <a:schemeClr val="lt1"/>
              </a:solidFill>
            </a:endParaRPr>
          </a:p>
        </p:txBody>
      </p:sp>
      <p:sp>
        <p:nvSpPr>
          <p:cNvPr id="73" name="Google Shape;73;p15"/>
          <p:cNvSpPr txBox="1"/>
          <p:nvPr/>
        </p:nvSpPr>
        <p:spPr>
          <a:xfrm>
            <a:off x="4232200" y="1248326"/>
            <a:ext cx="4791879" cy="26468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dirty="0">
                <a:solidFill>
                  <a:schemeClr val="lt1"/>
                </a:solidFill>
              </a:rPr>
              <a:t> Fundação de fato </a:t>
            </a:r>
            <a:r>
              <a:rPr lang="pt-BR" sz="2000" i="1" dirty="0">
                <a:solidFill>
                  <a:schemeClr val="lt1"/>
                </a:solidFill>
              </a:rPr>
              <a:t>29/09/1973</a:t>
            </a:r>
            <a:endParaRPr sz="2000" i="1" dirty="0">
              <a:solidFill>
                <a:schemeClr val="lt1"/>
              </a:solidFill>
            </a:endParaRPr>
          </a:p>
          <a:p>
            <a:pPr marL="101600"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</a:pPr>
            <a:r>
              <a:rPr lang="pt-BR" sz="2000" dirty="0">
                <a:solidFill>
                  <a:schemeClr val="lt1"/>
                </a:solidFill>
              </a:rPr>
              <a:t>Promover a valorização</a:t>
            </a:r>
          </a:p>
          <a:p>
            <a:pPr marL="101600"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</a:pPr>
            <a:r>
              <a:rPr lang="pt-BR" sz="2000" dirty="0">
                <a:solidFill>
                  <a:schemeClr val="lt1"/>
                </a:solidFill>
              </a:rPr>
              <a:t>Aperfeiçoamento técnico e cultural</a:t>
            </a:r>
            <a:endParaRPr sz="2000" dirty="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lt1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dirty="0">
                <a:solidFill>
                  <a:schemeClr val="lt1"/>
                </a:solidFill>
              </a:rPr>
              <a:t>Fundação de Direito </a:t>
            </a:r>
            <a:r>
              <a:rPr lang="pt-BR" sz="2000" i="1" dirty="0">
                <a:solidFill>
                  <a:schemeClr val="lt1"/>
                </a:solidFill>
              </a:rPr>
              <a:t>30/09/1979</a:t>
            </a:r>
            <a:endParaRPr sz="2000" i="1" dirty="0">
              <a:solidFill>
                <a:schemeClr val="lt1"/>
              </a:solidFill>
            </a:endParaRPr>
          </a:p>
          <a:p>
            <a:pPr marL="101600"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</a:pPr>
            <a:r>
              <a:rPr lang="pt-BR" sz="2000" dirty="0">
                <a:solidFill>
                  <a:schemeClr val="lt1"/>
                </a:solidFill>
              </a:rPr>
              <a:t>Defender os interesses</a:t>
            </a:r>
            <a:endParaRPr sz="2000" dirty="0">
              <a:solidFill>
                <a:schemeClr val="lt1"/>
              </a:solidFill>
            </a:endParaRPr>
          </a:p>
          <a:p>
            <a:pPr marL="101600"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</a:pPr>
            <a:r>
              <a:rPr lang="pt-BR" sz="2000" dirty="0">
                <a:solidFill>
                  <a:schemeClr val="lt1"/>
                </a:solidFill>
              </a:rPr>
              <a:t>Zelar pelo cumprimento do código de ética</a:t>
            </a:r>
            <a:endParaRPr sz="2000" dirty="0">
              <a:solidFill>
                <a:schemeClr val="lt1"/>
              </a:solidFill>
            </a:endParaRPr>
          </a:p>
        </p:txBody>
      </p:sp>
      <p:pic>
        <p:nvPicPr>
          <p:cNvPr id="2" name="Google Shape;65;p14">
            <a:extLst>
              <a:ext uri="{FF2B5EF4-FFF2-40B4-BE49-F238E27FC236}">
                <a16:creationId xmlns:a16="http://schemas.microsoft.com/office/drawing/2014/main" id="{D2298C39-092C-9BC1-120E-FC1F8C90C423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75875" y="4328525"/>
            <a:ext cx="1308896" cy="4394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42F91">
              <a:alpha val="5000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16"/>
          <p:cNvSpPr txBox="1"/>
          <p:nvPr/>
        </p:nvSpPr>
        <p:spPr>
          <a:xfrm>
            <a:off x="107128" y="2958317"/>
            <a:ext cx="3461700" cy="2185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dirty="0">
                <a:solidFill>
                  <a:schemeClr val="lt1"/>
                </a:solidFill>
              </a:rPr>
              <a:t>ABRANGÊNCIA DE </a:t>
            </a:r>
            <a:endParaRPr sz="2000"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dirty="0">
                <a:solidFill>
                  <a:schemeClr val="lt1"/>
                </a:solidFill>
              </a:rPr>
              <a:t>19 MUNICÍPIOS DA </a:t>
            </a:r>
            <a:endParaRPr sz="2000"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dirty="0">
                <a:solidFill>
                  <a:schemeClr val="lt1"/>
                </a:solidFill>
              </a:rPr>
              <a:t>REGIÃO NOROESTE</a:t>
            </a:r>
            <a:endParaRPr sz="2000"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dirty="0">
                <a:solidFill>
                  <a:schemeClr val="lt1"/>
                </a:solidFill>
              </a:rPr>
              <a:t>SEDE JUNTO A INSPETORIA DO CREA – SANTA ROSA</a:t>
            </a:r>
            <a:endParaRPr sz="1500" dirty="0">
              <a:solidFill>
                <a:schemeClr val="lt1"/>
              </a:solidFill>
            </a:endParaRPr>
          </a:p>
        </p:txBody>
      </p:sp>
      <p:pic>
        <p:nvPicPr>
          <p:cNvPr id="2" name="Google Shape;65;p14">
            <a:extLst>
              <a:ext uri="{FF2B5EF4-FFF2-40B4-BE49-F238E27FC236}">
                <a16:creationId xmlns:a16="http://schemas.microsoft.com/office/drawing/2014/main" id="{C439F946-FDC6-47B1-4ADF-93255E2E7560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45529" y="4532632"/>
            <a:ext cx="1308896" cy="4394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/>
        </p:nvSpPr>
        <p:spPr>
          <a:xfrm>
            <a:off x="0" y="1694400"/>
            <a:ext cx="9144000" cy="17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dirty="0">
                <a:solidFill>
                  <a:schemeClr val="lt1"/>
                </a:solidFill>
              </a:rPr>
              <a:t>Idealizadora na implantação do </a:t>
            </a:r>
            <a:endParaRPr sz="2000" dirty="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 dirty="0">
                <a:solidFill>
                  <a:schemeClr val="lt1"/>
                </a:solidFill>
              </a:rPr>
              <a:t>Receituário Agronômico</a:t>
            </a:r>
            <a:endParaRPr sz="4800" dirty="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400" dirty="0">
              <a:solidFill>
                <a:schemeClr val="lt1"/>
              </a:solidFill>
            </a:endParaRPr>
          </a:p>
        </p:txBody>
      </p:sp>
      <p:pic>
        <p:nvPicPr>
          <p:cNvPr id="2" name="Google Shape;65;p14">
            <a:extLst>
              <a:ext uri="{FF2B5EF4-FFF2-40B4-BE49-F238E27FC236}">
                <a16:creationId xmlns:a16="http://schemas.microsoft.com/office/drawing/2014/main" id="{AADD2296-C4FF-45C1-5EDA-F02FD2571522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75875" y="4328525"/>
            <a:ext cx="1308896" cy="4394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9">
          <a:extLst>
            <a:ext uri="{FF2B5EF4-FFF2-40B4-BE49-F238E27FC236}">
              <a16:creationId xmlns:a16="http://schemas.microsoft.com/office/drawing/2014/main" id="{18F47868-026B-B35A-2EBB-8C4C238B12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>
            <a:extLst>
              <a:ext uri="{FF2B5EF4-FFF2-40B4-BE49-F238E27FC236}">
                <a16:creationId xmlns:a16="http://schemas.microsoft.com/office/drawing/2014/main" id="{0F5E4ED0-642F-5014-7002-5B94B94E18F1}"/>
              </a:ext>
            </a:extLst>
          </p:cNvPr>
          <p:cNvSpPr txBox="1"/>
          <p:nvPr/>
        </p:nvSpPr>
        <p:spPr>
          <a:xfrm>
            <a:off x="195943" y="142794"/>
            <a:ext cx="8727621" cy="4832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lnSpc>
                <a:spcPct val="150000"/>
              </a:lnSpc>
              <a:buClr>
                <a:schemeClr val="bg1"/>
              </a:buClr>
            </a:pPr>
            <a:r>
              <a:rPr lang="pt-BR" sz="2800" b="1" dirty="0">
                <a:solidFill>
                  <a:schemeClr val="lt1"/>
                </a:solidFill>
                <a:latin typeface="+mj-lt"/>
              </a:rPr>
              <a:t>Década de 1960 e 1970 </a:t>
            </a:r>
          </a:p>
          <a:p>
            <a:pPr marL="342900" lvl="0" indent="-342900" algn="ctr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pt-BR" sz="2000" dirty="0">
              <a:solidFill>
                <a:schemeClr val="lt1"/>
              </a:solidFill>
            </a:endParaRPr>
          </a:p>
          <a:p>
            <a:pPr lvl="0">
              <a:lnSpc>
                <a:spcPct val="150000"/>
              </a:lnSpc>
              <a:buClr>
                <a:schemeClr val="bg1"/>
              </a:buClr>
            </a:pPr>
            <a:r>
              <a:rPr lang="pt-BR" sz="2000" dirty="0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Revolução verde – monocultivo de soja e Trigo.</a:t>
            </a:r>
          </a:p>
          <a:p>
            <a:pPr lvl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</a:pPr>
            <a:r>
              <a:rPr lang="pt-BR" sz="2000" dirty="0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Desafios enfrentados pela região de Santa Rosa:</a:t>
            </a:r>
          </a:p>
          <a:p>
            <a:pPr lvl="5">
              <a:lnSpc>
                <a:spcPct val="150000"/>
              </a:lnSpc>
              <a:buClr>
                <a:schemeClr val="bg1"/>
              </a:buClr>
            </a:pPr>
            <a:r>
              <a:rPr lang="pt-BR" sz="2000" dirty="0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Falta de infraestrutura, estrada de chão, comunicação.</a:t>
            </a:r>
          </a:p>
          <a:p>
            <a:pPr lvl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</a:pPr>
            <a:r>
              <a:rPr lang="pt-BR" sz="2000" dirty="0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Surgimento de insetos (lagartas e percevejos).</a:t>
            </a:r>
          </a:p>
          <a:p>
            <a:pPr marL="342900" lvl="0" indent="-3429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pt-BR" sz="2000" dirty="0">
              <a:solidFill>
                <a:schemeClr val="l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buClr>
                <a:schemeClr val="bg1"/>
              </a:buClr>
            </a:pPr>
            <a:r>
              <a:rPr lang="pt-BR" sz="2000" dirty="0">
                <a:solidFill>
                  <a:schemeClr val="lt1"/>
                </a:solidFill>
              </a:rPr>
              <a:t>A Associação se reuniu para pensar no que poderia ser feito.</a:t>
            </a:r>
          </a:p>
          <a:p>
            <a:pPr lvl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</a:pPr>
            <a:endParaRPr lang="pt-BR" sz="2000" dirty="0">
              <a:solidFill>
                <a:schemeClr val="l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pt-BR" sz="2000" dirty="0">
              <a:solidFill>
                <a:schemeClr val="lt1"/>
              </a:solidFill>
            </a:endParaRPr>
          </a:p>
        </p:txBody>
      </p:sp>
      <p:pic>
        <p:nvPicPr>
          <p:cNvPr id="2" name="Google Shape;65;p14">
            <a:extLst>
              <a:ext uri="{FF2B5EF4-FFF2-40B4-BE49-F238E27FC236}">
                <a16:creationId xmlns:a16="http://schemas.microsoft.com/office/drawing/2014/main" id="{F3ED82D6-022E-A530-E189-55609E66062F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75875" y="4328525"/>
            <a:ext cx="1308896" cy="4394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159920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9">
          <a:extLst>
            <a:ext uri="{FF2B5EF4-FFF2-40B4-BE49-F238E27FC236}">
              <a16:creationId xmlns:a16="http://schemas.microsoft.com/office/drawing/2014/main" id="{519AC59E-C4DF-092D-DB2A-6E5805D83D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F442C0F5-6D12-4B0E-F097-6E2AE2569D0A}"/>
              </a:ext>
            </a:extLst>
          </p:cNvPr>
          <p:cNvSpPr txBox="1"/>
          <p:nvPr/>
        </p:nvSpPr>
        <p:spPr>
          <a:xfrm>
            <a:off x="114301" y="155121"/>
            <a:ext cx="8948056" cy="57554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</a:pPr>
            <a:r>
              <a:rPr lang="pt-BR" sz="2000" dirty="0">
                <a:solidFill>
                  <a:schemeClr val="lt1"/>
                </a:solidFill>
              </a:rPr>
              <a:t>Uso de Agrotóxicos(principal problema destacado)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</a:pPr>
            <a:endParaRPr lang="pt-BR" sz="2000" dirty="0">
              <a:solidFill>
                <a:schemeClr val="lt1"/>
              </a:solidFill>
            </a:endParaRPr>
          </a:p>
          <a:p>
            <a:pPr lvl="0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</a:pPr>
            <a:r>
              <a:rPr lang="pt-BR" sz="1800" dirty="0">
                <a:solidFill>
                  <a:schemeClr val="lt1"/>
                </a:solidFill>
              </a:rPr>
              <a:t>- Em 1974 – 75 casos de intoxicação por defensivos em Santa Rosa.</a:t>
            </a:r>
          </a:p>
          <a:p>
            <a:pPr>
              <a:buClr>
                <a:schemeClr val="bg1"/>
              </a:buClr>
            </a:pPr>
            <a:r>
              <a:rPr lang="pt-BR" sz="1800" dirty="0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Utilização de 76% dos inseticidas da época utilizados eram DDT, Clorados e organoclorados e WP. Banidos em vários Países. </a:t>
            </a:r>
            <a:endParaRPr lang="pt-BR" sz="1800" dirty="0">
              <a:solidFill>
                <a:schemeClr val="lt1"/>
              </a:solidFill>
            </a:endParaRPr>
          </a:p>
          <a:p>
            <a:pPr>
              <a:buClr>
                <a:schemeClr val="bg1"/>
              </a:buClr>
            </a:pPr>
            <a:r>
              <a:rPr lang="pt-BR" sz="1800" dirty="0">
                <a:solidFill>
                  <a:schemeClr val="lt1"/>
                </a:solidFill>
              </a:rPr>
              <a:t>- Comercialização livre entre revendas e cooperativas.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</a:pPr>
            <a:endParaRPr lang="pt-BR" sz="2000" dirty="0">
              <a:solidFill>
                <a:schemeClr val="lt1"/>
              </a:solidFill>
            </a:endParaRPr>
          </a:p>
          <a:p>
            <a:pPr lvl="0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</a:pPr>
            <a:r>
              <a:rPr lang="pt-BR" sz="2000" dirty="0">
                <a:solidFill>
                  <a:schemeClr val="lt1"/>
                </a:solidFill>
              </a:rPr>
              <a:t>Solução Elaborada: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</a:pPr>
            <a:r>
              <a:rPr lang="pt-BR" sz="1800" dirty="0">
                <a:solidFill>
                  <a:schemeClr val="lt1"/>
                </a:solidFill>
              </a:rPr>
              <a:t>Criação e implantação do Receituário Agronômico, com o objetivo da utilização através de uma recomendação qualificada e com produtos menos tóxicos. </a:t>
            </a:r>
          </a:p>
          <a:p>
            <a:pPr>
              <a:buClr>
                <a:schemeClr val="bg1"/>
              </a:buClr>
            </a:pPr>
            <a:endParaRPr lang="pt-BR" sz="2000" dirty="0">
              <a:solidFill>
                <a:schemeClr val="bg1"/>
              </a:solidFill>
            </a:endParaRPr>
          </a:p>
          <a:p>
            <a:pPr>
              <a:buClr>
                <a:schemeClr val="bg1"/>
              </a:buClr>
            </a:pPr>
            <a:r>
              <a:rPr lang="pt-BR" sz="2000" dirty="0">
                <a:solidFill>
                  <a:schemeClr val="bg1"/>
                </a:solidFill>
              </a:rPr>
              <a:t>Estratégia - visitações – </a:t>
            </a:r>
            <a:r>
              <a:rPr lang="pt-BR" sz="1800" dirty="0">
                <a:solidFill>
                  <a:schemeClr val="bg1"/>
                </a:solidFill>
              </a:rPr>
              <a:t>Prefeitos municipais, Câmaras de  Vereadores, Cooperativas, Sindicatos Rurais , Clubes de Serviço Lyons e Rotary, Associação médica, Poder judiciário,  Ministério Público,   Reuniões com Agricultores, Agências Bancarias, Entidades religiosas, Jornais e Rádios</a:t>
            </a:r>
            <a:r>
              <a:rPr lang="pt-BR" sz="2000" dirty="0">
                <a:solidFill>
                  <a:schemeClr val="bg1"/>
                </a:solidFill>
              </a:rPr>
              <a:t>.</a:t>
            </a:r>
            <a:endParaRPr lang="pt-BR" sz="2000" dirty="0">
              <a:solidFill>
                <a:schemeClr val="bg1"/>
              </a:solidFill>
              <a:cs typeface="Calibri"/>
            </a:endParaRPr>
          </a:p>
          <a:p>
            <a:pPr lvl="0">
              <a:buClr>
                <a:schemeClr val="bg1"/>
              </a:buClr>
            </a:pPr>
            <a:endParaRPr lang="pt-BR" sz="2000" dirty="0">
              <a:solidFill>
                <a:schemeClr val="lt1"/>
              </a:solidFill>
            </a:endParaRPr>
          </a:p>
          <a:p>
            <a:pPr lvl="0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</a:pPr>
            <a:endParaRPr lang="pt-BR" sz="2000" dirty="0">
              <a:solidFill>
                <a:schemeClr val="lt1"/>
              </a:solidFill>
            </a:endParaRPr>
          </a:p>
          <a:p>
            <a:pPr marL="285750" lvl="0" indent="-285750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pt-BR" sz="2000" dirty="0">
              <a:solidFill>
                <a:schemeClr val="lt1"/>
              </a:solidFill>
            </a:endParaRPr>
          </a:p>
          <a:p>
            <a:pPr marL="285750" lvl="0" indent="-285750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pt-BR" sz="2000" dirty="0">
              <a:solidFill>
                <a:schemeClr val="lt1"/>
              </a:solidFill>
            </a:endParaRPr>
          </a:p>
        </p:txBody>
      </p:sp>
      <p:pic>
        <p:nvPicPr>
          <p:cNvPr id="4" name="Google Shape;65;p14">
            <a:extLst>
              <a:ext uri="{FF2B5EF4-FFF2-40B4-BE49-F238E27FC236}">
                <a16:creationId xmlns:a16="http://schemas.microsoft.com/office/drawing/2014/main" id="{472F0E66-6186-41CC-D8B3-1315C17A377A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75875" y="4328525"/>
            <a:ext cx="1308896" cy="4394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513653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9">
          <a:extLst>
            <a:ext uri="{FF2B5EF4-FFF2-40B4-BE49-F238E27FC236}">
              <a16:creationId xmlns:a16="http://schemas.microsoft.com/office/drawing/2014/main" id="{00B36BCF-F6EC-7E3B-FE29-D23F1BFF0B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B048ECC4-1D47-6923-8D2E-D98ECA51CBEC}"/>
              </a:ext>
            </a:extLst>
          </p:cNvPr>
          <p:cNvSpPr txBox="1"/>
          <p:nvPr/>
        </p:nvSpPr>
        <p:spPr>
          <a:xfrm>
            <a:off x="114301" y="155121"/>
            <a:ext cx="894805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pt-BR" sz="2000" dirty="0">
              <a:solidFill>
                <a:schemeClr val="lt1"/>
              </a:solidFill>
            </a:endParaRPr>
          </a:p>
          <a:p>
            <a:pPr marL="285750" lvl="0" indent="-285750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pt-BR" sz="2000" dirty="0">
              <a:solidFill>
                <a:schemeClr val="lt1"/>
              </a:solidFill>
            </a:endParaRPr>
          </a:p>
        </p:txBody>
      </p:sp>
      <p:pic>
        <p:nvPicPr>
          <p:cNvPr id="4" name="Google Shape;65;p14">
            <a:extLst>
              <a:ext uri="{FF2B5EF4-FFF2-40B4-BE49-F238E27FC236}">
                <a16:creationId xmlns:a16="http://schemas.microsoft.com/office/drawing/2014/main" id="{D16D5264-1D67-91B3-FE90-5E2DEC891924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75875" y="4328524"/>
            <a:ext cx="1472182" cy="4720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9324CFBB-6082-533A-B54B-859A7AC265A6}"/>
              </a:ext>
            </a:extLst>
          </p:cNvPr>
          <p:cNvSpPr txBox="1"/>
          <p:nvPr/>
        </p:nvSpPr>
        <p:spPr>
          <a:xfrm>
            <a:off x="81642" y="1"/>
            <a:ext cx="8784772" cy="4036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t-BR" sz="2000" dirty="0">
              <a:solidFill>
                <a:schemeClr val="bg1"/>
              </a:solidFill>
            </a:endParaRPr>
          </a:p>
          <a:p>
            <a:pPr algn="just"/>
            <a:r>
              <a:rPr lang="pt-BR" sz="2000" dirty="0">
                <a:solidFill>
                  <a:schemeClr val="bg1"/>
                </a:solidFill>
              </a:rPr>
              <a:t>04/09/1977 – AENORGS participa como convidada do Secretário da Agricultura, Getúlio Marcantonio na reunião do  CONSELHO DE DESENVOLVIMENTO AGROPECUÁRIO DO RIO GRANDE DO SUL – Participantes: Secr. da Agricultura RS, Banco do Brasil, Banrisul, BRDE, FARSUL, FETAG, IRGA, FECOTRIGO e outros. </a:t>
            </a:r>
          </a:p>
          <a:p>
            <a:pPr algn="just">
              <a:lnSpc>
                <a:spcPct val="150000"/>
              </a:lnSpc>
            </a:pPr>
            <a:endParaRPr lang="en-US" sz="2000" dirty="0">
              <a:solidFill>
                <a:schemeClr val="bg1"/>
              </a:solidFill>
            </a:endParaRPr>
          </a:p>
          <a:p>
            <a:pPr algn="just"/>
            <a:r>
              <a:rPr lang="pt-BR" sz="2000" dirty="0">
                <a:solidFill>
                  <a:schemeClr val="bg1"/>
                </a:solidFill>
              </a:rPr>
              <a:t>Na ocasião, foi aprovado a título de  RECOMENDAÇÃO,  a utilização do  RECEITUÁRIO AGRONÔMICO visando  a redução e uso dos agrotóxicos clorados, organoclorados e fosforados altamente tóxico  e o uso adequado de agrotóxicos nas lavouras do RS.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endParaRPr lang="pt-BR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2386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9">
          <a:extLst>
            <a:ext uri="{FF2B5EF4-FFF2-40B4-BE49-F238E27FC236}">
              <a16:creationId xmlns:a16="http://schemas.microsoft.com/office/drawing/2014/main" id="{6B566C5D-F08A-C8F2-ADB0-2CD96C6663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164F3348-E1E9-62A8-A506-9EAF1AC7C02D}"/>
              </a:ext>
            </a:extLst>
          </p:cNvPr>
          <p:cNvSpPr txBox="1"/>
          <p:nvPr/>
        </p:nvSpPr>
        <p:spPr>
          <a:xfrm>
            <a:off x="6131380" y="204108"/>
            <a:ext cx="3012620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pt-BR" dirty="0">
              <a:solidFill>
                <a:schemeClr val="lt1"/>
              </a:solidFill>
            </a:endParaRPr>
          </a:p>
          <a:p>
            <a:pPr lvl="0" algn="just">
              <a:lnSpc>
                <a:spcPct val="150000"/>
              </a:lnSpc>
            </a:pPr>
            <a:r>
              <a:rPr lang="pt-BR" sz="1600" dirty="0">
                <a:solidFill>
                  <a:schemeClr val="lt1"/>
                </a:solidFill>
              </a:rPr>
              <a:t>A experiência prática iniciada em 1975 em Santa Rosa – RS ganhou visibilidade nacional em 1977, ao ser apresentada no X Congresso Brasileiro de Agronomia.</a:t>
            </a:r>
          </a:p>
          <a:p>
            <a:pPr lvl="0" algn="just">
              <a:lnSpc>
                <a:spcPct val="150000"/>
              </a:lnSpc>
            </a:pPr>
            <a:endParaRPr lang="pt-BR" sz="1600" dirty="0">
              <a:solidFill>
                <a:schemeClr val="lt1"/>
              </a:solidFill>
            </a:endParaRPr>
          </a:p>
          <a:p>
            <a:pPr lvl="0" algn="just">
              <a:lnSpc>
                <a:spcPct val="150000"/>
              </a:lnSpc>
            </a:pPr>
            <a:r>
              <a:rPr lang="pt-BR" sz="1600" dirty="0">
                <a:solidFill>
                  <a:schemeClr val="lt1"/>
                </a:solidFill>
              </a:rPr>
              <a:t>Um movimento que conectou prática de campo com reconhecimento técnico institucional.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pt-BR" sz="1400" dirty="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pt-BR" sz="1400" dirty="0">
              <a:solidFill>
                <a:schemeClr val="lt1"/>
              </a:solidFill>
            </a:endParaRPr>
          </a:p>
        </p:txBody>
      </p:sp>
      <p:pic>
        <p:nvPicPr>
          <p:cNvPr id="2" name="Google Shape;65;p14">
            <a:extLst>
              <a:ext uri="{FF2B5EF4-FFF2-40B4-BE49-F238E27FC236}">
                <a16:creationId xmlns:a16="http://schemas.microsoft.com/office/drawing/2014/main" id="{6D43CE36-C4DF-CE96-FD27-000E096F3AE1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75875" y="4328525"/>
            <a:ext cx="1308896" cy="43941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A839EC52-3981-DD59-DCF2-7CA8C3ADC6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808" y="96620"/>
            <a:ext cx="6041572" cy="4950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5252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9">
          <a:extLst>
            <a:ext uri="{FF2B5EF4-FFF2-40B4-BE49-F238E27FC236}">
              <a16:creationId xmlns:a16="http://schemas.microsoft.com/office/drawing/2014/main" id="{A144CF65-9E88-6E18-3A8F-82467895BA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3DEEB634-85ED-32B1-E400-C9551F10CC4E}"/>
              </a:ext>
            </a:extLst>
          </p:cNvPr>
          <p:cNvSpPr txBox="1"/>
          <p:nvPr/>
        </p:nvSpPr>
        <p:spPr>
          <a:xfrm>
            <a:off x="155122" y="195944"/>
            <a:ext cx="8719457" cy="64986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dirty="0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 1978 – O Banco do Brasil informou que a partir de janeiro, a superintendência do estado do RS implementaria a norma para a necessidade de receituários agronômicos nos financiamentos de custeios bancários.</a:t>
            </a: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pt-BR" sz="2000" dirty="0">
              <a:solidFill>
                <a:schemeClr val="l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</a:pPr>
            <a:r>
              <a:rPr lang="pt-BR" sz="2000" dirty="0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Polos de uso de Defensivos Agrícolas na época:</a:t>
            </a:r>
          </a:p>
          <a:p>
            <a:pPr lvl="0" algn="just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</a:pPr>
            <a:endParaRPr lang="pt-BR" sz="2000" dirty="0">
              <a:solidFill>
                <a:schemeClr val="l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dirty="0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Viticultura – Serra Gaúcha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dirty="0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Fruticultura – Região Sul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dirty="0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Arroz – Campanha e Centro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dirty="0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Trigo e Soja – Região Noroeste</a:t>
            </a:r>
          </a:p>
          <a:p>
            <a:pPr lvl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</a:pPr>
            <a:r>
              <a:rPr lang="pt-BR" sz="2000" dirty="0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Debates em ambas regiões e culturas.</a:t>
            </a: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pt-BR" sz="2000" dirty="0">
              <a:solidFill>
                <a:schemeClr val="lt1"/>
              </a:solidFill>
            </a:endParaRP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pt-BR" sz="2000" dirty="0">
              <a:solidFill>
                <a:schemeClr val="lt1"/>
              </a:solidFill>
            </a:endParaRP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pt-BR" sz="2000" dirty="0">
              <a:solidFill>
                <a:schemeClr val="lt1"/>
              </a:solidFill>
            </a:endParaRP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pt-BR" sz="2000" dirty="0">
              <a:solidFill>
                <a:schemeClr val="lt1"/>
              </a:solidFill>
            </a:endParaRPr>
          </a:p>
        </p:txBody>
      </p:sp>
      <p:pic>
        <p:nvPicPr>
          <p:cNvPr id="2" name="Google Shape;65;p14">
            <a:extLst>
              <a:ext uri="{FF2B5EF4-FFF2-40B4-BE49-F238E27FC236}">
                <a16:creationId xmlns:a16="http://schemas.microsoft.com/office/drawing/2014/main" id="{FB5B728D-0F17-1BD1-003C-40CAF9B1FB98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75875" y="4328525"/>
            <a:ext cx="1308896" cy="4394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098663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65;p14">
            <a:extLst>
              <a:ext uri="{FF2B5EF4-FFF2-40B4-BE49-F238E27FC236}">
                <a16:creationId xmlns:a16="http://schemas.microsoft.com/office/drawing/2014/main" id="{43BC5D4C-8B29-7D95-6992-63454FE6D4E6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39161" y="4614275"/>
            <a:ext cx="1308896" cy="4394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9">
          <a:extLst>
            <a:ext uri="{FF2B5EF4-FFF2-40B4-BE49-F238E27FC236}">
              <a16:creationId xmlns:a16="http://schemas.microsoft.com/office/drawing/2014/main" id="{CDEFD72F-F9D5-4AA8-5B22-36651F9A31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6C19AAB7-DBB4-E56B-CD8E-E0B82B2CEAE5}"/>
              </a:ext>
            </a:extLst>
          </p:cNvPr>
          <p:cNvSpPr txBox="1"/>
          <p:nvPr/>
        </p:nvSpPr>
        <p:spPr>
          <a:xfrm>
            <a:off x="562131" y="32593"/>
            <a:ext cx="8326300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r>
              <a:rPr lang="pt-BR" sz="2800" b="1" dirty="0">
                <a:solidFill>
                  <a:schemeClr val="lt1"/>
                </a:solidFill>
                <a:latin typeface="+mj-lt"/>
              </a:rPr>
              <a:t>Composição do Receituário</a:t>
            </a:r>
          </a:p>
          <a:p>
            <a:pPr marL="285750" indent="-28575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endParaRPr lang="pt-BR" sz="2800" b="1" dirty="0">
              <a:solidFill>
                <a:schemeClr val="lt1"/>
              </a:solidFill>
              <a:latin typeface="+mj-lt"/>
            </a:endParaRP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endParaRPr lang="pt-BR" sz="1800" dirty="0">
              <a:solidFill>
                <a:schemeClr val="lt1"/>
              </a:solidFill>
              <a:latin typeface="+mj-lt"/>
            </a:endParaRP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endParaRPr lang="pt-BR" sz="1800" dirty="0">
              <a:solidFill>
                <a:schemeClr val="lt1"/>
              </a:solidFill>
              <a:latin typeface="+mj-lt"/>
            </a:endParaRP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lang="pt-BR" sz="1800" dirty="0">
                <a:solidFill>
                  <a:schemeClr val="lt1"/>
                </a:solidFill>
                <a:latin typeface="+mj-lt"/>
              </a:rPr>
              <a:t>Identificação do produtor e propriedade</a:t>
            </a: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lang="pt-BR" sz="1800" dirty="0">
                <a:solidFill>
                  <a:schemeClr val="lt1"/>
                </a:solidFill>
                <a:latin typeface="+mj-lt"/>
              </a:rPr>
              <a:t>Cultura e área</a:t>
            </a: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lang="pt-BR" sz="1800" dirty="0">
                <a:solidFill>
                  <a:schemeClr val="lt1"/>
                </a:solidFill>
                <a:latin typeface="+mj-lt"/>
              </a:rPr>
              <a:t>Diagnóstico técnico</a:t>
            </a: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lang="pt-BR" sz="1800" dirty="0">
                <a:solidFill>
                  <a:schemeClr val="lt1"/>
                </a:solidFill>
                <a:latin typeface="+mj-lt"/>
              </a:rPr>
              <a:t>Produto, dose e aplicação</a:t>
            </a: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lang="pt-BR" sz="1800" dirty="0">
                <a:solidFill>
                  <a:schemeClr val="lt1"/>
                </a:solidFill>
                <a:latin typeface="+mj-lt"/>
              </a:rPr>
              <a:t>Intervalo de segurança</a:t>
            </a: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lang="pt-BR" sz="1800" dirty="0">
                <a:solidFill>
                  <a:schemeClr val="lt1"/>
                </a:solidFill>
                <a:latin typeface="+mj-lt"/>
              </a:rPr>
              <a:t>Rastreabilidade pelo SIGA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pt-BR" dirty="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pt-BR" dirty="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pt-BR" dirty="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pt-BR" sz="1400" dirty="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pt-BR" sz="1400" dirty="0">
              <a:solidFill>
                <a:schemeClr val="lt1"/>
              </a:solidFill>
            </a:endParaRPr>
          </a:p>
        </p:txBody>
      </p:sp>
      <p:pic>
        <p:nvPicPr>
          <p:cNvPr id="2" name="Google Shape;65;p14">
            <a:extLst>
              <a:ext uri="{FF2B5EF4-FFF2-40B4-BE49-F238E27FC236}">
                <a16:creationId xmlns:a16="http://schemas.microsoft.com/office/drawing/2014/main" id="{9A045BAB-7C0C-777F-B48D-14F3A8789826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75875" y="4328525"/>
            <a:ext cx="1308896" cy="4394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403462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9">
          <a:extLst>
            <a:ext uri="{FF2B5EF4-FFF2-40B4-BE49-F238E27FC236}">
              <a16:creationId xmlns:a16="http://schemas.microsoft.com/office/drawing/2014/main" id="{CEFF682A-E6C7-E66D-332D-E72E81B9B4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5ADE5332-08C1-A312-13D1-8B890C6F51BE}"/>
              </a:ext>
            </a:extLst>
          </p:cNvPr>
          <p:cNvSpPr txBox="1"/>
          <p:nvPr/>
        </p:nvSpPr>
        <p:spPr>
          <a:xfrm>
            <a:off x="112426" y="163286"/>
            <a:ext cx="8904158" cy="48167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 dirty="0">
                <a:solidFill>
                  <a:schemeClr val="lt1"/>
                </a:solidFill>
                <a:latin typeface="+mj-lt"/>
              </a:rPr>
              <a:t>Receituário agronômico atual</a:t>
            </a:r>
            <a:r>
              <a:rPr lang="pt-BR" sz="2800" dirty="0">
                <a:solidFill>
                  <a:schemeClr val="lt1"/>
                </a:solidFill>
                <a:latin typeface="+mj-lt"/>
              </a:rPr>
              <a:t>: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pt-BR" sz="1800" dirty="0">
              <a:solidFill>
                <a:schemeClr val="lt1"/>
              </a:solidFill>
              <a:latin typeface="+mj-lt"/>
            </a:endParaRP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lang="pt-BR" altLang="pt-BR" sz="1800" dirty="0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Minimização de impactos ambientais;</a:t>
            </a: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lang="pt-BR" sz="1800" dirty="0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Assistência técnica;</a:t>
            </a: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lang="pt-BR" sz="1800" dirty="0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Extensão Rural;</a:t>
            </a: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lang="pt-BR" sz="1800" dirty="0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Acompanhamento de culturas, soja, milho, canola, aveia, trigo...</a:t>
            </a:r>
            <a:endParaRPr lang="pt-BR" altLang="pt-BR" sz="1800" dirty="0">
              <a:solidFill>
                <a:schemeClr val="l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lang="pt-BR" altLang="pt-BR" sz="1800" dirty="0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Boas práticas agrícolas;</a:t>
            </a: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lang="pt-BR" altLang="pt-BR" sz="1800" dirty="0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Segurança alimentar;</a:t>
            </a: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lang="pt-BR" altLang="pt-BR" sz="1800" dirty="0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Responsabilidade produtiva e socioambiental;</a:t>
            </a: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lang="pt-BR" sz="1800" dirty="0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Fortalece a credibilidade da agronomia;</a:t>
            </a: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lang="pt-BR" sz="1800" dirty="0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Registro no sistema CONFEA/CREA.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pt-BR" sz="1800" dirty="0">
              <a:solidFill>
                <a:schemeClr val="lt1"/>
              </a:solidFill>
              <a:latin typeface="+mj-lt"/>
            </a:endParaRPr>
          </a:p>
        </p:txBody>
      </p:sp>
      <p:pic>
        <p:nvPicPr>
          <p:cNvPr id="6" name="Google Shape;65;p14">
            <a:extLst>
              <a:ext uri="{FF2B5EF4-FFF2-40B4-BE49-F238E27FC236}">
                <a16:creationId xmlns:a16="http://schemas.microsoft.com/office/drawing/2014/main" id="{077B1EAE-72D9-4F16-73C2-A6538FB2064E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75875" y="4328525"/>
            <a:ext cx="1308896" cy="4394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764824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9">
          <a:extLst>
            <a:ext uri="{FF2B5EF4-FFF2-40B4-BE49-F238E27FC236}">
              <a16:creationId xmlns:a16="http://schemas.microsoft.com/office/drawing/2014/main" id="{1D6E8771-C024-F2F0-F522-68A4A2AC4B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C2DA2344-3161-5B11-3B64-A0A5E40CA54F}"/>
              </a:ext>
            </a:extLst>
          </p:cNvPr>
          <p:cNvSpPr txBox="1"/>
          <p:nvPr/>
        </p:nvSpPr>
        <p:spPr>
          <a:xfrm>
            <a:off x="183696" y="375557"/>
            <a:ext cx="8776607" cy="48167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800" b="1" dirty="0">
                <a:solidFill>
                  <a:schemeClr val="bg1"/>
                </a:solidFill>
              </a:rPr>
              <a:t>Conclusão Receituário Agronômico</a:t>
            </a:r>
          </a:p>
          <a:p>
            <a:pPr algn="ctr">
              <a:lnSpc>
                <a:spcPct val="150000"/>
              </a:lnSpc>
            </a:pPr>
            <a:endParaRPr lang="pt-BR" sz="2800" b="1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endParaRPr lang="pt-BR" sz="1800" b="1" dirty="0">
              <a:solidFill>
                <a:schemeClr val="bg1"/>
              </a:solidFill>
            </a:endParaRPr>
          </a:p>
          <a:p>
            <a:pPr>
              <a:buClr>
                <a:schemeClr val="bg1"/>
              </a:buClr>
            </a:pPr>
            <a:r>
              <a:rPr lang="pt-BR" sz="1800" dirty="0">
                <a:solidFill>
                  <a:schemeClr val="bg1"/>
                </a:solidFill>
              </a:rPr>
              <a:t>Receituário como ferramenta estratégica;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pt-BR" sz="1800" dirty="0">
              <a:solidFill>
                <a:schemeClr val="bg1"/>
              </a:solidFill>
            </a:endParaRPr>
          </a:p>
          <a:p>
            <a:pPr>
              <a:buClr>
                <a:schemeClr val="bg1"/>
              </a:buClr>
            </a:pPr>
            <a:r>
              <a:rPr lang="pt-BR" sz="1800" dirty="0">
                <a:solidFill>
                  <a:schemeClr val="bg1"/>
                </a:solidFill>
              </a:rPr>
              <a:t>Integra técnica, legalidade e sustentabilidade;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pt-BR" sz="1800" dirty="0">
              <a:solidFill>
                <a:schemeClr val="bg1"/>
              </a:solidFill>
            </a:endParaRPr>
          </a:p>
          <a:p>
            <a:pPr>
              <a:buClr>
                <a:schemeClr val="bg1"/>
              </a:buClr>
            </a:pPr>
            <a:r>
              <a:rPr lang="pt-BR" sz="1800" dirty="0">
                <a:solidFill>
                  <a:schemeClr val="bg1"/>
                </a:solidFill>
              </a:rPr>
              <a:t>Papel central do Eng. Agrônomo;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pt-BR" sz="1800" dirty="0">
              <a:solidFill>
                <a:schemeClr val="bg1"/>
              </a:solidFill>
            </a:endParaRPr>
          </a:p>
          <a:p>
            <a:pPr>
              <a:buClr>
                <a:schemeClr val="bg1"/>
              </a:buClr>
            </a:pPr>
            <a:r>
              <a:rPr lang="pt-BR" sz="1800" dirty="0">
                <a:solidFill>
                  <a:schemeClr val="bg1"/>
                </a:solidFill>
              </a:rPr>
              <a:t>Essencial para o futuro do agro.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pt-BR" dirty="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pt-BR" dirty="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pt-BR" dirty="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pt-BR" sz="1400" dirty="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pt-BR" sz="1400" dirty="0">
              <a:solidFill>
                <a:schemeClr val="lt1"/>
              </a:solidFill>
            </a:endParaRPr>
          </a:p>
        </p:txBody>
      </p:sp>
      <p:pic>
        <p:nvPicPr>
          <p:cNvPr id="2" name="Google Shape;65;p14">
            <a:extLst>
              <a:ext uri="{FF2B5EF4-FFF2-40B4-BE49-F238E27FC236}">
                <a16:creationId xmlns:a16="http://schemas.microsoft.com/office/drawing/2014/main" id="{36EA6170-8052-C3D5-5EEF-81DF231DA742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75875" y="4328525"/>
            <a:ext cx="1308896" cy="4394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493316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69">
          <a:extLst>
            <a:ext uri="{FF2B5EF4-FFF2-40B4-BE49-F238E27FC236}">
              <a16:creationId xmlns:a16="http://schemas.microsoft.com/office/drawing/2014/main" id="{77597812-2DB2-DF4F-6BA9-260DB7E912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65;p14">
            <a:extLst>
              <a:ext uri="{FF2B5EF4-FFF2-40B4-BE49-F238E27FC236}">
                <a16:creationId xmlns:a16="http://schemas.microsoft.com/office/drawing/2014/main" id="{4125F142-4E55-142C-C929-A37A197303AB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817369" y="4652628"/>
            <a:ext cx="1184625" cy="42056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7696AAF6-8DB5-7F9B-BBFC-0A4D9A5E14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57624" y="589359"/>
            <a:ext cx="5286376" cy="3964782"/>
          </a:xfrm>
          <a:prstGeom prst="rect">
            <a:avLst/>
          </a:prstGeom>
        </p:spPr>
      </p:pic>
      <p:pic>
        <p:nvPicPr>
          <p:cNvPr id="7" name="WhatsApp Video 2026-03-19 at 22.15.43">
            <a:hlinkClick r:id="" action="ppaction://media"/>
            <a:extLst>
              <a:ext uri="{FF2B5EF4-FFF2-40B4-BE49-F238E27FC236}">
                <a16:creationId xmlns:a16="http://schemas.microsoft.com/office/drawing/2014/main" id="{22B240E4-7B9A-69C7-34B0-A00980558C8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2" y="0"/>
            <a:ext cx="3857626" cy="514350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4D50AFF1-8735-48E3-59B4-BA2C883A2C07}"/>
              </a:ext>
            </a:extLst>
          </p:cNvPr>
          <p:cNvSpPr txBox="1"/>
          <p:nvPr/>
        </p:nvSpPr>
        <p:spPr>
          <a:xfrm>
            <a:off x="5690508" y="4688398"/>
            <a:ext cx="228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dirty="0">
                <a:solidFill>
                  <a:schemeClr val="lt1"/>
                </a:solidFill>
              </a:rPr>
              <a:t> 08/12/2022</a:t>
            </a:r>
          </a:p>
        </p:txBody>
      </p:sp>
    </p:spTree>
    <p:extLst>
      <p:ext uri="{BB962C8B-B14F-4D97-AF65-F5344CB8AC3E}">
        <p14:creationId xmlns:p14="http://schemas.microsoft.com/office/powerpoint/2010/main" val="2514131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36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9697">
                <p:cTn id="15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9">
          <a:extLst>
            <a:ext uri="{FF2B5EF4-FFF2-40B4-BE49-F238E27FC236}">
              <a16:creationId xmlns:a16="http://schemas.microsoft.com/office/drawing/2014/main" id="{6435F5D2-D582-81A1-C3F3-C07911133B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DAA4F729-1319-F690-B19D-9D49D30763DE}"/>
              </a:ext>
            </a:extLst>
          </p:cNvPr>
          <p:cNvSpPr txBox="1"/>
          <p:nvPr/>
        </p:nvSpPr>
        <p:spPr>
          <a:xfrm>
            <a:off x="6858000" y="204108"/>
            <a:ext cx="2286000" cy="40010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pt-BR" sz="1400" dirty="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dirty="0">
                <a:solidFill>
                  <a:schemeClr val="lt1"/>
                </a:solidFill>
              </a:rPr>
              <a:t>Fortalecendo a Agronomia da Região Noroeste do RS a mais de 50 anos.</a:t>
            </a:r>
            <a:br>
              <a:rPr lang="pt-BR" sz="2400" dirty="0">
                <a:solidFill>
                  <a:schemeClr val="lt1"/>
                </a:solidFill>
              </a:rPr>
            </a:br>
            <a:endParaRPr lang="pt-BR" sz="2400" dirty="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2400" dirty="0">
                <a:solidFill>
                  <a:schemeClr val="lt1"/>
                </a:solidFill>
              </a:rPr>
            </a:br>
            <a:r>
              <a:rPr lang="pt-BR" sz="2400" dirty="0">
                <a:solidFill>
                  <a:schemeClr val="lt1"/>
                </a:solidFill>
              </a:rPr>
              <a:t>MUITO OBRIGADO!</a:t>
            </a:r>
          </a:p>
        </p:txBody>
      </p:sp>
      <p:pic>
        <p:nvPicPr>
          <p:cNvPr id="4" name="Google Shape;65;p14">
            <a:extLst>
              <a:ext uri="{FF2B5EF4-FFF2-40B4-BE49-F238E27FC236}">
                <a16:creationId xmlns:a16="http://schemas.microsoft.com/office/drawing/2014/main" id="{C7B6F094-D35F-9A19-4617-048547370678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39160" y="4434661"/>
            <a:ext cx="1308896" cy="43941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8C2E6FAB-781C-D783-43EE-A687BCB5A1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933594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1034</TotalTime>
  <Words>632</Words>
  <Application>Microsoft Office PowerPoint</Application>
  <PresentationFormat>Apresentação na tela (16:9)</PresentationFormat>
  <Paragraphs>112</Paragraphs>
  <Slides>17</Slides>
  <Notes>17</Notes>
  <HiddenSlides>0</HiddenSlides>
  <MMClips>1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20" baseType="lpstr">
      <vt:lpstr>Arial</vt:lpstr>
      <vt:lpstr>Calibri</vt:lpstr>
      <vt:lpstr>Simple Light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Joao Gabriel Dias</dc:creator>
  <cp:lastModifiedBy>Office365 Sede</cp:lastModifiedBy>
  <cp:revision>27</cp:revision>
  <dcterms:modified xsi:type="dcterms:W3CDTF">2026-03-20T17:57:50Z</dcterms:modified>
</cp:coreProperties>
</file>